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8" r:id="rId2"/>
  </p:sldMasterIdLst>
  <p:notesMasterIdLst>
    <p:notesMasterId r:id="rId35"/>
  </p:notesMasterIdLst>
  <p:handoutMasterIdLst>
    <p:handoutMasterId r:id="rId36"/>
  </p:handoutMasterIdLst>
  <p:sldIdLst>
    <p:sldId id="364" r:id="rId3"/>
    <p:sldId id="327" r:id="rId4"/>
    <p:sldId id="321" r:id="rId5"/>
    <p:sldId id="337" r:id="rId6"/>
    <p:sldId id="369" r:id="rId7"/>
    <p:sldId id="339" r:id="rId8"/>
    <p:sldId id="336" r:id="rId9"/>
    <p:sldId id="362" r:id="rId10"/>
    <p:sldId id="301" r:id="rId11"/>
    <p:sldId id="303" r:id="rId12"/>
    <p:sldId id="367" r:id="rId13"/>
    <p:sldId id="368" r:id="rId14"/>
    <p:sldId id="304" r:id="rId15"/>
    <p:sldId id="306" r:id="rId16"/>
    <p:sldId id="363" r:id="rId17"/>
    <p:sldId id="313" r:id="rId18"/>
    <p:sldId id="342" r:id="rId19"/>
    <p:sldId id="343" r:id="rId20"/>
    <p:sldId id="315" r:id="rId21"/>
    <p:sldId id="316" r:id="rId22"/>
    <p:sldId id="318" r:id="rId23"/>
    <p:sldId id="319" r:id="rId24"/>
    <p:sldId id="348" r:id="rId25"/>
    <p:sldId id="349" r:id="rId26"/>
    <p:sldId id="351" r:id="rId27"/>
    <p:sldId id="352" r:id="rId28"/>
    <p:sldId id="359" r:id="rId29"/>
    <p:sldId id="373" r:id="rId30"/>
    <p:sldId id="361" r:id="rId31"/>
    <p:sldId id="360" r:id="rId32"/>
    <p:sldId id="371" r:id="rId33"/>
    <p:sldId id="370"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B16E"/>
    <a:srgbClr val="FF6600"/>
    <a:srgbClr val="FF9999"/>
    <a:srgbClr val="E44C3C"/>
    <a:srgbClr val="F0FFA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61" autoAdjust="0"/>
    <p:restoredTop sz="78559" autoAdjust="0"/>
  </p:normalViewPr>
  <p:slideViewPr>
    <p:cSldViewPr>
      <p:cViewPr varScale="1">
        <p:scale>
          <a:sx n="59" d="100"/>
          <a:sy n="59" d="100"/>
        </p:scale>
        <p:origin x="-102"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848"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3BD6073-BEEA-4798-903D-0BF97C4EF963}" type="datetimeFigureOut">
              <a:rPr lang="en-US" smtClean="0"/>
              <a:pPr/>
              <a:t>2/24/2010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F3F1750-2F1F-466E-B1D1-26E1BD23B43C}"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608045CE-E333-405A-AD12-538DC5D2A4A9}" type="datetimeFigureOut">
              <a:rPr lang="he-IL" smtClean="0"/>
              <a:pPr/>
              <a:t>י'/אדר/תש"ע</a:t>
            </a:fld>
            <a:endParaRPr lang="he-IL"/>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B16EE97-0EE9-4A43-8DA2-3531F017456B}" type="slidenum">
              <a:rPr lang="he-IL" smtClean="0"/>
              <a:pPr/>
              <a:t>‹#›</a:t>
            </a:fld>
            <a:endParaRPr lang="he-IL"/>
          </a:p>
        </p:txBody>
      </p:sp>
    </p:spTree>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ChangeArrowheads="1"/>
          </p:cNvSpPr>
          <p:nvPr>
            <p:ph type="sldNum" sz="quarter" idx="5"/>
          </p:nvPr>
        </p:nvSpPr>
        <p:spPr>
          <a:ln/>
        </p:spPr>
        <p:txBody>
          <a:bodyPr/>
          <a:lstStyle/>
          <a:p>
            <a:fld id="{91DDA825-64DB-4590-9344-06C1AB1E7F1A}" type="slidenum">
              <a:rPr lang="en-US">
                <a:solidFill>
                  <a:prstClr val="black"/>
                </a:solidFill>
              </a:rPr>
              <a:pPr/>
              <a:t>1</a:t>
            </a:fld>
            <a:endParaRPr lang="en-US">
              <a:solidFill>
                <a:prstClr val="black"/>
              </a:solidFill>
            </a:endParaRPr>
          </a:p>
        </p:txBody>
      </p:sp>
      <p:sp>
        <p:nvSpPr>
          <p:cNvPr id="5122" name="Rectangle 2"/>
          <p:cNvSpPr>
            <a:spLocks noGrp="1" noRot="1" noChangeAspect="1" noChangeArrowheads="1" noTextEdit="1"/>
          </p:cNvSpPr>
          <p:nvPr>
            <p:ph type="sldImg"/>
          </p:nvPr>
        </p:nvSpPr>
        <p:spPr bwMode="auto">
          <a:xfrm>
            <a:off x="1150938" y="690563"/>
            <a:ext cx="4556125" cy="3417887"/>
          </a:xfrm>
          <a:prstGeom prst="rect">
            <a:avLst/>
          </a:prstGeom>
          <a:noFill/>
          <a:ln w="12700">
            <a:solidFill>
              <a:schemeClr val="tx1"/>
            </a:solidFill>
            <a:miter lim="800000"/>
            <a:headEnd/>
            <a:tailEnd/>
          </a:ln>
        </p:spPr>
      </p:sp>
      <p:sp>
        <p:nvSpPr>
          <p:cNvPr id="5123"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r>
              <a:rPr lang="en-US" dirty="0" smtClean="0"/>
              <a:t>Supervised</a:t>
            </a:r>
            <a:r>
              <a:rPr lang="en-US" baseline="0" dirty="0" smtClean="0"/>
              <a:t> learning</a:t>
            </a:r>
            <a:endParaRPr lang="en-US" dirty="0"/>
          </a:p>
        </p:txBody>
      </p:sp>
      <p:sp>
        <p:nvSpPr>
          <p:cNvPr id="4" name="Slide Number Placeholder 3"/>
          <p:cNvSpPr>
            <a:spLocks noGrp="1"/>
          </p:cNvSpPr>
          <p:nvPr>
            <p:ph type="sldNum" sz="quarter" idx="10"/>
          </p:nvPr>
        </p:nvSpPr>
        <p:spPr/>
        <p:txBody>
          <a:bodyPr/>
          <a:lstStyle/>
          <a:p>
            <a:fld id="{9B16EE97-0EE9-4A43-8DA2-3531F017456B}" type="slidenum">
              <a:rPr lang="he-IL" smtClean="0"/>
              <a:pPr/>
              <a:t>2</a:t>
            </a:fld>
            <a:endParaRPr lang="he-I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r>
              <a:rPr lang="en-US" dirty="0" smtClean="0"/>
              <a:t>In this</a:t>
            </a:r>
            <a:r>
              <a:rPr lang="en-US" baseline="0" dirty="0" smtClean="0"/>
              <a:t> work, we view dif privacy as a restriction on the algorithm. We ask: what </a:t>
            </a:r>
          </a:p>
          <a:p>
            <a:pPr algn="l"/>
            <a:r>
              <a:rPr lang="en-US" baseline="0" dirty="0" smtClean="0"/>
              <a:t>can we learn privately, that is, with algorithms satisfying dif privacy? Prior to this work, most papers on dif privacy focused on function evaluation.  Namely, how to release (an approximation to) a particular function f, evaluated on the database x. (A notable exception is the work of </a:t>
            </a:r>
            <a:r>
              <a:rPr lang="en-US" baseline="0" dirty="0" err="1" smtClean="0"/>
              <a:t>McSherry</a:t>
            </a:r>
            <a:r>
              <a:rPr lang="en-US" baseline="0" dirty="0" smtClean="0"/>
              <a:t> and </a:t>
            </a:r>
            <a:r>
              <a:rPr lang="en-US" baseline="0" dirty="0" err="1" smtClean="0"/>
              <a:t>Talwar</a:t>
            </a:r>
            <a:r>
              <a:rPr lang="en-US" baseline="0" dirty="0" smtClean="0"/>
              <a:t> on mechanism design.)</a:t>
            </a:r>
          </a:p>
          <a:p>
            <a:pPr algn="l"/>
            <a:endParaRPr lang="en-US" baseline="0" dirty="0" smtClean="0"/>
          </a:p>
          <a:p>
            <a:pPr algn="l"/>
            <a:r>
              <a:rPr lang="en-US" baseline="0" dirty="0" smtClean="0"/>
              <a:t>In general, learning is not captured well by function evaluation. However, BDMN showed that an important class of learning problems (namely, SQ), can be learned using noisy function evaluations.</a:t>
            </a:r>
          </a:p>
          <a:p>
            <a:pPr algn="l"/>
            <a:endParaRPr lang="en-US" baseline="0" dirty="0" smtClean="0"/>
          </a:p>
          <a:p>
            <a:pPr algn="l"/>
            <a:r>
              <a:rPr lang="en-US" baseline="0" dirty="0" smtClean="0"/>
              <a:t>In. </a:t>
            </a:r>
          </a:p>
        </p:txBody>
      </p:sp>
      <p:sp>
        <p:nvSpPr>
          <p:cNvPr id="4" name="Slide Number Placeholder 3"/>
          <p:cNvSpPr>
            <a:spLocks noGrp="1"/>
          </p:cNvSpPr>
          <p:nvPr>
            <p:ph type="sldNum" sz="quarter" idx="10"/>
          </p:nvPr>
        </p:nvSpPr>
        <p:spPr/>
        <p:txBody>
          <a:bodyPr/>
          <a:lstStyle/>
          <a:p>
            <a:fld id="{9B16EE97-0EE9-4A43-8DA2-3531F017456B}" type="slidenum">
              <a:rPr lang="he-IL" smtClean="0"/>
              <a:pPr/>
              <a:t>3</a:t>
            </a:fld>
            <a:endParaRPr lang="he-I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he-IL" dirty="0"/>
          </a:p>
        </p:txBody>
      </p:sp>
      <p:sp>
        <p:nvSpPr>
          <p:cNvPr id="4" name="Slide Number Placeholder 3"/>
          <p:cNvSpPr>
            <a:spLocks noGrp="1"/>
          </p:cNvSpPr>
          <p:nvPr>
            <p:ph type="sldNum" sz="quarter" idx="10"/>
          </p:nvPr>
        </p:nvSpPr>
        <p:spPr/>
        <p:txBody>
          <a:bodyPr/>
          <a:lstStyle/>
          <a:p>
            <a:fld id="{9B16EE97-0EE9-4A43-8DA2-3531F017456B}" type="slidenum">
              <a:rPr lang="he-IL" smtClean="0"/>
              <a:pPr/>
              <a:t>5</a:t>
            </a:fld>
            <a:endParaRPr lang="he-I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
        <p:nvSpPr>
          <p:cNvPr id="512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E48EB49-87D2-4E1D-98DA-E8B00E155FA3}" type="slidenum">
              <a:rPr lang="en-US"/>
              <a:pPr fontAlgn="base">
                <a:spcBef>
                  <a:spcPct val="0"/>
                </a:spcBef>
                <a:spcAft>
                  <a:spcPct val="0"/>
                </a:spcAft>
              </a:pPr>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54276" name="Slide Number Placeholder 3"/>
          <p:cNvSpPr>
            <a:spLocks noGrp="1"/>
          </p:cNvSpPr>
          <p:nvPr>
            <p:ph type="sldNum" sz="quarter" idx="5"/>
          </p:nvPr>
        </p:nvSpPr>
        <p:spPr bwMode="auto">
          <a:ln>
            <a:miter lim="800000"/>
            <a:headEnd/>
            <a:tailEnd/>
          </a:ln>
        </p:spPr>
        <p:txBody>
          <a:bodyPr/>
          <a:lstStyle/>
          <a:p>
            <a:fld id="{948C8149-3345-49EB-B689-0A471D962513}" type="slidenum">
              <a:rPr lang="he-IL"/>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56324" name="Slide Number Placeholder 3"/>
          <p:cNvSpPr>
            <a:spLocks noGrp="1"/>
          </p:cNvSpPr>
          <p:nvPr>
            <p:ph type="sldNum" sz="quarter" idx="5"/>
          </p:nvPr>
        </p:nvSpPr>
        <p:spPr bwMode="auto">
          <a:ln>
            <a:miter lim="800000"/>
            <a:headEnd/>
            <a:tailEnd/>
          </a:ln>
        </p:spPr>
        <p:txBody>
          <a:bodyPr/>
          <a:lstStyle/>
          <a:p>
            <a:fld id="{A0648240-272A-4A66-92E7-DEB69077208D}" type="slidenum">
              <a:rPr lang="he-IL"/>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56324" name="Slide Number Placeholder 3"/>
          <p:cNvSpPr>
            <a:spLocks noGrp="1"/>
          </p:cNvSpPr>
          <p:nvPr>
            <p:ph type="sldNum" sz="quarter" idx="5"/>
          </p:nvPr>
        </p:nvSpPr>
        <p:spPr bwMode="auto">
          <a:ln>
            <a:miter lim="800000"/>
            <a:headEnd/>
            <a:tailEnd/>
          </a:ln>
        </p:spPr>
        <p:txBody>
          <a:bodyPr/>
          <a:lstStyle/>
          <a:p>
            <a:fld id="{A0648240-272A-4A66-92E7-DEB69077208D}" type="slidenum">
              <a:rPr lang="he-IL"/>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56324" name="Slide Number Placeholder 3"/>
          <p:cNvSpPr>
            <a:spLocks noGrp="1"/>
          </p:cNvSpPr>
          <p:nvPr>
            <p:ph type="sldNum" sz="quarter" idx="5"/>
          </p:nvPr>
        </p:nvSpPr>
        <p:spPr bwMode="auto">
          <a:ln>
            <a:miter lim="800000"/>
            <a:headEnd/>
            <a:tailEnd/>
          </a:ln>
        </p:spPr>
        <p:txBody>
          <a:bodyPr/>
          <a:lstStyle/>
          <a:p>
            <a:fld id="{A0648240-272A-4A66-92E7-DEB69077208D}" type="slidenum">
              <a:rPr lang="he-IL"/>
              <a:pPr/>
              <a:t>12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57348" name="Slide Number Placeholder 3"/>
          <p:cNvSpPr>
            <a:spLocks noGrp="1"/>
          </p:cNvSpPr>
          <p:nvPr>
            <p:ph type="sldNum" sz="quarter" idx="5"/>
          </p:nvPr>
        </p:nvSpPr>
        <p:spPr bwMode="auto">
          <a:ln>
            <a:miter lim="800000"/>
            <a:headEnd/>
            <a:tailEnd/>
          </a:ln>
        </p:spPr>
        <p:txBody>
          <a:bodyPr/>
          <a:lstStyle/>
          <a:p>
            <a:fld id="{73D5851D-79F4-4C8D-8B86-8CB6ECCC34BF}" type="slidenum">
              <a:rPr lang="he-IL"/>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55300" name="Slide Number Placeholder 3"/>
          <p:cNvSpPr>
            <a:spLocks noGrp="1"/>
          </p:cNvSpPr>
          <p:nvPr>
            <p:ph type="sldNum" sz="quarter" idx="5"/>
          </p:nvPr>
        </p:nvSpPr>
        <p:spPr bwMode="auto">
          <a:ln>
            <a:miter lim="800000"/>
            <a:headEnd/>
            <a:tailEnd/>
          </a:ln>
        </p:spPr>
        <p:txBody>
          <a:bodyPr/>
          <a:lstStyle/>
          <a:p>
            <a:fld id="{F319A98A-09CC-4F9B-B1DD-0909F1762DAD}" type="slidenum">
              <a:rPr lang="he-IL"/>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16EE97-0EE9-4A43-8DA2-3531F017456B}" type="slidenum">
              <a:rPr lang="he-IL" smtClean="0"/>
              <a:pPr/>
              <a:t>16</a:t>
            </a:fld>
            <a:endParaRPr lang="he-I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16EE97-0EE9-4A43-8DA2-3531F017456B}" type="slidenum">
              <a:rPr lang="he-IL" smtClean="0"/>
              <a:pPr/>
              <a:t>17</a:t>
            </a:fld>
            <a:endParaRPr lang="he-I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70660" name="Slide Number Placeholder 3"/>
          <p:cNvSpPr>
            <a:spLocks noGrp="1"/>
          </p:cNvSpPr>
          <p:nvPr>
            <p:ph type="sldNum" sz="quarter" idx="5"/>
          </p:nvPr>
        </p:nvSpPr>
        <p:spPr bwMode="auto">
          <a:ln>
            <a:miter lim="800000"/>
            <a:headEnd/>
            <a:tailEnd/>
          </a:ln>
        </p:spPr>
        <p:txBody>
          <a:bodyPr/>
          <a:lstStyle/>
          <a:p>
            <a:fld id="{32D5F545-53C5-4AF6-B8F2-0574CD60AA3A}" type="slidenum">
              <a:rPr lang="he-IL"/>
              <a:pPr/>
              <a:t>19</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71684" name="Slide Number Placeholder 3"/>
          <p:cNvSpPr>
            <a:spLocks noGrp="1"/>
          </p:cNvSpPr>
          <p:nvPr>
            <p:ph type="sldNum" sz="quarter" idx="5"/>
          </p:nvPr>
        </p:nvSpPr>
        <p:spPr bwMode="auto">
          <a:ln>
            <a:miter lim="800000"/>
            <a:headEnd/>
            <a:tailEnd/>
          </a:ln>
        </p:spPr>
        <p:txBody>
          <a:bodyPr/>
          <a:lstStyle/>
          <a:p>
            <a:fld id="{089D70ED-D6BB-44B3-A1B5-B378BD7FC3A0}" type="slidenum">
              <a:rPr lang="he-IL"/>
              <a:pPr/>
              <a:t>20</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a:lstStyle/>
          <a:p>
            <a:pPr eaLnBrk="1" hangingPunct="1">
              <a:spcBef>
                <a:spcPct val="0"/>
              </a:spcBef>
            </a:pPr>
            <a:endParaRPr lang="he-IL" smtClean="0"/>
          </a:p>
        </p:txBody>
      </p:sp>
      <p:sp>
        <p:nvSpPr>
          <p:cNvPr id="73732" name="Slide Number Placeholder 3"/>
          <p:cNvSpPr>
            <a:spLocks noGrp="1"/>
          </p:cNvSpPr>
          <p:nvPr>
            <p:ph type="sldNum" sz="quarter" idx="5"/>
          </p:nvPr>
        </p:nvSpPr>
        <p:spPr bwMode="auto">
          <a:ln>
            <a:miter lim="800000"/>
            <a:headEnd/>
            <a:tailEnd/>
          </a:ln>
        </p:spPr>
        <p:txBody>
          <a:bodyPr/>
          <a:lstStyle/>
          <a:p>
            <a:fld id="{CA45AC3D-C159-4A4A-8BEB-74CF5462DD41}" type="slidenum">
              <a:rPr lang="he-IL"/>
              <a:pPr/>
              <a:t>21</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a:lstStyle/>
          <a:p>
            <a:pPr eaLnBrk="1" hangingPunct="1">
              <a:spcBef>
                <a:spcPct val="0"/>
              </a:spcBef>
            </a:pPr>
            <a:endParaRPr lang="he-IL" dirty="0" smtClean="0"/>
          </a:p>
        </p:txBody>
      </p:sp>
      <p:sp>
        <p:nvSpPr>
          <p:cNvPr id="74756" name="Slide Number Placeholder 3"/>
          <p:cNvSpPr>
            <a:spLocks noGrp="1"/>
          </p:cNvSpPr>
          <p:nvPr>
            <p:ph type="sldNum" sz="quarter" idx="5"/>
          </p:nvPr>
        </p:nvSpPr>
        <p:spPr bwMode="auto">
          <a:ln>
            <a:miter lim="800000"/>
            <a:headEnd/>
            <a:tailEnd/>
          </a:ln>
        </p:spPr>
        <p:txBody>
          <a:bodyPr/>
          <a:lstStyle/>
          <a:p>
            <a:fld id="{701B7729-8428-48CF-9343-FA4E53B879C4}" type="slidenum">
              <a:rPr lang="he-IL"/>
              <a:pPr/>
              <a:t>22</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a:lstStyle/>
          <a:p>
            <a:pPr eaLnBrk="1" hangingPunct="1">
              <a:spcBef>
                <a:spcPct val="0"/>
              </a:spcBef>
            </a:pPr>
            <a:endParaRPr lang="he-IL" smtClean="0">
              <a:cs typeface="Arial" charset="0"/>
            </a:endParaRPr>
          </a:p>
        </p:txBody>
      </p:sp>
      <p:sp>
        <p:nvSpPr>
          <p:cNvPr id="60420" name="Slide Number Placeholder 3"/>
          <p:cNvSpPr>
            <a:spLocks noGrp="1"/>
          </p:cNvSpPr>
          <p:nvPr>
            <p:ph type="sldNum" sz="quarter" idx="5"/>
          </p:nvPr>
        </p:nvSpPr>
        <p:spPr bwMode="auto">
          <a:ln>
            <a:miter lim="800000"/>
            <a:headEnd/>
            <a:tailEnd/>
          </a:ln>
        </p:spPr>
        <p:txBody>
          <a:bodyPr/>
          <a:lstStyle/>
          <a:p>
            <a:fld id="{F7FFACCE-030B-4208-8A5E-AD4C08D63415}" type="slidenum">
              <a:rPr lang="he-IL"/>
              <a:pPr/>
              <a:t>25</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eaLnBrk="1" hangingPunct="1">
              <a:spcBef>
                <a:spcPct val="0"/>
              </a:spcBef>
            </a:pPr>
            <a:endParaRPr lang="he-IL" smtClean="0">
              <a:cs typeface="Arial" charset="0"/>
            </a:endParaRPr>
          </a:p>
        </p:txBody>
      </p:sp>
      <p:sp>
        <p:nvSpPr>
          <p:cNvPr id="62468" name="Slide Number Placeholder 3"/>
          <p:cNvSpPr>
            <a:spLocks noGrp="1"/>
          </p:cNvSpPr>
          <p:nvPr>
            <p:ph type="sldNum" sz="quarter" idx="5"/>
          </p:nvPr>
        </p:nvSpPr>
        <p:spPr bwMode="auto">
          <a:ln>
            <a:miter lim="800000"/>
            <a:headEnd/>
            <a:tailEnd/>
          </a:ln>
        </p:spPr>
        <p:txBody>
          <a:bodyPr/>
          <a:lstStyle/>
          <a:p>
            <a:fld id="{2346119B-2019-4545-8BC7-748FEFB88C6C}" type="slidenum">
              <a:rPr lang="he-IL"/>
              <a:pPr/>
              <a:t>26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2">
        <a:schemeClr val="bg1"/>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userDrawn="1">
            <p:ph type="ctrTitle"/>
          </p:nvPr>
        </p:nvSpPr>
        <p:spPr>
          <a:xfrm>
            <a:off x="381000" y="990600"/>
            <a:ext cx="8305800" cy="1828800"/>
          </a:xfrm>
        </p:spPr>
        <p:txBody>
          <a:bodyPr anchor="b"/>
          <a:lstStyle>
            <a:lvl1pPr algn="ctr">
              <a:defRPr b="1" i="1" cap="all" baseline="0">
                <a:solidFill>
                  <a:schemeClr val="tx1"/>
                </a:solidFill>
              </a:defRPr>
            </a:lvl1pPr>
          </a:lstStyle>
          <a:p>
            <a:r>
              <a:rPr kumimoji="0" lang="en-US" dirty="0" smtClean="0"/>
              <a:t>Click to edit Master title style</a:t>
            </a:r>
            <a:endParaRPr kumimoji="0" lang="en-US" dirty="0"/>
          </a:p>
        </p:txBody>
      </p:sp>
      <p:sp>
        <p:nvSpPr>
          <p:cNvPr id="9" name="Subtitle 8"/>
          <p:cNvSpPr>
            <a:spLocks noGrp="1"/>
          </p:cNvSpPr>
          <p:nvPr userDrawn="1">
            <p:ph type="subTitle" idx="1"/>
          </p:nvPr>
        </p:nvSpPr>
        <p:spPr>
          <a:xfrm>
            <a:off x="381000" y="3429000"/>
            <a:ext cx="8305800" cy="1371600"/>
          </a:xfrm>
        </p:spPr>
        <p:txBody>
          <a:bodyPr anchor="ctr">
            <a:normAutofit/>
          </a:bodyPr>
          <a:lstStyle>
            <a:lvl1pPr marL="0" indent="0" algn="ctr">
              <a:spcBef>
                <a:spcPts val="0"/>
              </a:spcBef>
              <a:buNone/>
              <a:defRPr sz="3200" b="1">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p>
        </p:txBody>
      </p:sp>
      <p:sp>
        <p:nvSpPr>
          <p:cNvPr id="16" name="Rectangle 15"/>
          <p:cNvSpPr/>
          <p:nvPr userDrawn="1"/>
        </p:nvSpPr>
        <p:spPr>
          <a:xfrm flipH="1">
            <a:off x="304800" y="3124200"/>
            <a:ext cx="8467344" cy="82296"/>
          </a:xfrm>
          <a:prstGeom prst="rect">
            <a:avLst/>
          </a:prstGeom>
          <a:solidFill>
            <a:srgbClr val="0000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8" name="Text Placeholder 2"/>
          <p:cNvSpPr>
            <a:spLocks noGrp="1"/>
          </p:cNvSpPr>
          <p:nvPr>
            <p:ph type="body" idx="10"/>
          </p:nvPr>
        </p:nvSpPr>
        <p:spPr>
          <a:xfrm>
            <a:off x="381000" y="5108575"/>
            <a:ext cx="8305800" cy="1673225"/>
          </a:xfrm>
        </p:spPr>
        <p:txBody>
          <a:bodyPr anchor="t">
            <a:normAutofit/>
          </a:bodyPr>
          <a:lstStyle>
            <a:lvl1pPr marL="0" indent="0" algn="ctr" rtl="0">
              <a:spcBef>
                <a:spcPts val="0"/>
              </a:spcBef>
              <a:buNone/>
              <a:defRPr sz="3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dirty="0" smtClean="0"/>
              <a:t>Click to edit Master text styles</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11" name="Rectangle 10"/>
          <p:cNvSpPr/>
          <p:nvPr/>
        </p:nvSpPr>
        <p:spPr>
          <a:xfrm flipH="1">
            <a:off x="304800" y="838200"/>
            <a:ext cx="8467344" cy="82296"/>
          </a:xfrm>
          <a:prstGeom prst="rect">
            <a:avLst/>
          </a:prstGeom>
          <a:solidFill>
            <a:srgbClr val="0000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userDrawn="1">
            <p:ph type="title"/>
          </p:nvPr>
        </p:nvSpPr>
        <p:spPr>
          <a:xfrm>
            <a:off x="304800" y="228600"/>
            <a:ext cx="8305800" cy="685800"/>
          </a:xfrm>
          <a:ln>
            <a:noFill/>
          </a:ln>
        </p:spPr>
        <p:txBody>
          <a:bodyPr>
            <a:noAutofit/>
          </a:bodyPr>
          <a:lstStyle>
            <a:lvl1pPr algn="l" rtl="0">
              <a:defRPr sz="3200" b="1" i="1">
                <a:solidFill>
                  <a:schemeClr val="tx1"/>
                </a:solidFill>
                <a:latin typeface="Times New Roman" pitchFamily="18" charset="0"/>
                <a:cs typeface="Times New Roman" pitchFamily="18" charset="0"/>
              </a:defRPr>
            </a:lvl1pPr>
          </a:lstStyle>
          <a:p>
            <a:r>
              <a:rPr kumimoji="0" lang="en-US" dirty="0" smtClean="0"/>
              <a:t>Click to edit Master title style</a:t>
            </a:r>
            <a:endParaRPr kumimoji="0" lang="en-US" dirty="0"/>
          </a:p>
        </p:txBody>
      </p:sp>
      <p:sp>
        <p:nvSpPr>
          <p:cNvPr id="8" name="Content Placeholder 7"/>
          <p:cNvSpPr>
            <a:spLocks noGrp="1"/>
          </p:cNvSpPr>
          <p:nvPr>
            <p:ph sz="quarter" idx="1"/>
          </p:nvPr>
        </p:nvSpPr>
        <p:spPr>
          <a:xfrm>
            <a:off x="304800" y="1066800"/>
            <a:ext cx="8534400" cy="5486400"/>
          </a:xfrm>
        </p:spPr>
        <p:txBody>
          <a:bodyPr>
            <a:normAutofit/>
          </a:bodyPr>
          <a:lstStyle>
            <a:lvl1pPr algn="l" rtl="0">
              <a:buClrTx/>
              <a:buSzPct val="110000"/>
              <a:buFont typeface="Arial" pitchFamily="34" charset="0"/>
              <a:buChar char="•"/>
              <a:defRPr sz="2800">
                <a:latin typeface="Calibri" pitchFamily="34" charset="0"/>
                <a:cs typeface="Calibri" pitchFamily="34" charset="0"/>
              </a:defRPr>
            </a:lvl1pPr>
            <a:lvl2pPr algn="l" rtl="0">
              <a:buClrTx/>
              <a:buSzPct val="110000"/>
              <a:buFont typeface="Calibri" pitchFamily="34" charset="0"/>
              <a:buChar char="‒"/>
              <a:defRPr sz="2400">
                <a:latin typeface="Calibri" pitchFamily="34" charset="0"/>
                <a:cs typeface="Calibri" pitchFamily="34" charset="0"/>
              </a:defRPr>
            </a:lvl2pPr>
            <a:lvl3pPr algn="l" rtl="0">
              <a:buClrTx/>
              <a:buSzPct val="110000"/>
              <a:buFont typeface="Arial" pitchFamily="34" charset="0"/>
              <a:buChar char="•"/>
              <a:defRPr sz="2000">
                <a:latin typeface="Calibri" pitchFamily="34" charset="0"/>
                <a:cs typeface="Calibri" pitchFamily="34" charset="0"/>
              </a:defRPr>
            </a:lvl3pPr>
            <a:lvl4pPr algn="l" rtl="0">
              <a:buClrTx/>
              <a:buSzPct val="110000"/>
              <a:buFont typeface="Calibri" pitchFamily="34" charset="0"/>
              <a:buChar char="‒"/>
              <a:defRPr sz="1800">
                <a:latin typeface="Calibri" pitchFamily="34" charset="0"/>
                <a:cs typeface="Calibri" pitchFamily="34" charset="0"/>
              </a:defRPr>
            </a:lvl4pPr>
            <a:lvl5pPr algn="l" rtl="0">
              <a:buClrTx/>
              <a:buSzPct val="110000"/>
              <a:buFont typeface="Arial" pitchFamily="34" charset="0"/>
              <a:buChar char="•"/>
              <a:defRPr sz="1800">
                <a:latin typeface="Calibri" pitchFamily="34" charset="0"/>
                <a:cs typeface="Calibri" pitchFamily="34" charset="0"/>
              </a:defRPr>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30" name="Date Placeholder 29"/>
          <p:cNvSpPr>
            <a:spLocks noGrp="1"/>
          </p:cNvSpPr>
          <p:nvPr>
            <p:ph type="dt" sz="half" idx="10"/>
          </p:nvPr>
        </p:nvSpPr>
        <p:spPr/>
        <p:txBody>
          <a:bodyPr/>
          <a:lstStyle/>
          <a:p>
            <a:endParaRPr lang="en-US"/>
          </a:p>
        </p:txBody>
      </p:sp>
      <p:sp>
        <p:nvSpPr>
          <p:cNvPr id="31" name="Slide Number Placeholder 30"/>
          <p:cNvSpPr>
            <a:spLocks noGrp="1"/>
          </p:cNvSpPr>
          <p:nvPr>
            <p:ph type="sldNum" sz="quarter" idx="11"/>
          </p:nvPr>
        </p:nvSpPr>
        <p:spPr>
          <a:xfrm>
            <a:off x="8534400" y="6553200"/>
            <a:ext cx="533400" cy="244476"/>
          </a:xfrm>
        </p:spPr>
        <p:txBody>
          <a:bodyPr>
            <a:noAutofit/>
          </a:bodyPr>
          <a:lstStyle>
            <a:lvl1pPr>
              <a:defRPr sz="1800" b="0">
                <a:solidFill>
                  <a:schemeClr val="tx1"/>
                </a:solidFill>
                <a:latin typeface="Calibri" pitchFamily="34" charset="0"/>
                <a:cs typeface="Calibri" pitchFamily="34" charset="0"/>
              </a:defRPr>
            </a:lvl1pPr>
          </a:lstStyle>
          <a:p>
            <a:fld id="{B6F15528-21DE-4FAA-801E-634DDDAF4B2B}" type="slidenum">
              <a:rPr lang="en-US" smtClean="0"/>
              <a:pPr/>
              <a:t>‹#›</a:t>
            </a:fld>
            <a:endParaRPr lang="en-US" dirty="0"/>
          </a:p>
        </p:txBody>
      </p:sp>
      <p:sp>
        <p:nvSpPr>
          <p:cNvPr id="32" name="Footer Placeholder 31"/>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lgn="l" rtl="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l" rtl="0"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l" rtl="0"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l" rtl="0"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rtl="0">
              <a:buNone/>
              <a:defRPr sz="4400" b="0" cap="none">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endParaRPr lang="en-US"/>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endParaRPr lang="en-US"/>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7838" y="236538"/>
            <a:ext cx="8228012" cy="906462"/>
          </a:xfrm>
        </p:spPr>
        <p:txBody>
          <a:bodyPr/>
          <a:lstStyle/>
          <a:p>
            <a:r>
              <a:rPr lang="en-US" smtClean="0"/>
              <a:t>Click to edit Master title style</a:t>
            </a:r>
            <a:endParaRPr lang="he-IL"/>
          </a:p>
        </p:txBody>
      </p:sp>
      <p:sp>
        <p:nvSpPr>
          <p:cNvPr id="3" name="Text Placeholder 2"/>
          <p:cNvSpPr>
            <a:spLocks noGrp="1"/>
          </p:cNvSpPr>
          <p:nvPr>
            <p:ph type="body" sz="half" idx="1"/>
          </p:nvPr>
        </p:nvSpPr>
        <p:spPr>
          <a:xfrm>
            <a:off x="465138" y="1357313"/>
            <a:ext cx="4065587" cy="4792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683125" y="1357313"/>
            <a:ext cx="4067175" cy="4792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Date Placeholder 4"/>
          <p:cNvSpPr>
            <a:spLocks noGrp="1"/>
          </p:cNvSpPr>
          <p:nvPr>
            <p:ph type="dt" sz="half" idx="10"/>
          </p:nvPr>
        </p:nvSpPr>
        <p:spPr>
          <a:xfrm>
            <a:off x="685800" y="6248400"/>
            <a:ext cx="19050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fld id="{48825327-8818-473B-B36E-2B66EFEDE6A8}" type="slidenum">
              <a:rPr lang="en-US"/>
              <a:pPr/>
              <a:t>‹#›</a:t>
            </a:fld>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1219200"/>
            <a:ext cx="7772400" cy="1362075"/>
          </a:xfrm>
        </p:spPr>
        <p:txBody>
          <a:bodyPr anchor="t"/>
          <a:lstStyle>
            <a:lvl1pPr algn="ctr">
              <a:defRPr sz="4000" b="1" cap="all"/>
            </a:lvl1pPr>
          </a:lstStyle>
          <a:p>
            <a:r>
              <a:rPr lang="en-US" dirty="0" smtClean="0"/>
              <a:t>Click to edit Master title style</a:t>
            </a:r>
            <a:endParaRPr lang="he-IL" dirty="0"/>
          </a:p>
        </p:txBody>
      </p:sp>
      <p:sp>
        <p:nvSpPr>
          <p:cNvPr id="3" name="Slide Number Placeholder 22"/>
          <p:cNvSpPr>
            <a:spLocks noGrp="1"/>
          </p:cNvSpPr>
          <p:nvPr>
            <p:ph type="sldNum" sz="quarter" idx="10"/>
          </p:nvPr>
        </p:nvSpPr>
        <p:spPr/>
        <p:txBody>
          <a:bodyPr/>
          <a:lstStyle>
            <a:lvl1pPr>
              <a:defRPr/>
            </a:lvl1pPr>
          </a:lstStyle>
          <a:p>
            <a:fld id="{70BBF4B2-BC11-4DC6-BD0F-0D63248F22EC}" type="slidenum">
              <a:rPr lang="he-IL"/>
              <a:pPr/>
              <a:t>‹#›</a:t>
            </a:fld>
            <a:endParaRPr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1"/>
          </p:nvPr>
        </p:nvSpPr>
        <p:spPr/>
        <p:txBody>
          <a:bodyPr/>
          <a:lstStyle>
            <a:lvl1pPr>
              <a:defRPr sz="1200"/>
            </a:lvl1pPr>
          </a:lstStyle>
          <a:p>
            <a:fld id="{AECDFA26-EE40-4E23-91C0-5D38B2ACBDF7}" type="slidenum">
              <a:rPr lang="en-US" smtClean="0">
                <a:solidFill>
                  <a:srgbClr val="000000"/>
                </a:solidFill>
              </a:rPr>
              <a:pPr/>
              <a:t>‹#›</a:t>
            </a:fld>
            <a:endParaRPr lang="en-US" dirty="0">
              <a:solidFill>
                <a:srgbClr val="000000"/>
              </a:solidFill>
            </a:endParaRPr>
          </a:p>
        </p:txBody>
      </p:sp>
      <p:sp>
        <p:nvSpPr>
          <p:cNvPr id="6" name="Footer Placeholder 5"/>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1"/>
          </p:nvPr>
        </p:nvSpPr>
        <p:spPr/>
        <p:txBody>
          <a:bodyPr/>
          <a:lstStyle>
            <a:lvl1pPr>
              <a:defRPr/>
            </a:lvl1pPr>
          </a:lstStyle>
          <a:p>
            <a:fld id="{FF308B7C-4F2A-4ED2-93F3-224C3EC9CBD5}" type="slidenum">
              <a:rPr lang="en-US">
                <a:solidFill>
                  <a:srgbClr val="000000"/>
                </a:solidFill>
              </a:rPr>
              <a:pPr/>
              <a:t>‹#›</a:t>
            </a:fld>
            <a:endParaRPr lang="en-US">
              <a:solidFill>
                <a:srgbClr val="000000"/>
              </a:solidFill>
            </a:endParaRPr>
          </a:p>
        </p:txBody>
      </p:sp>
      <p:sp>
        <p:nvSpPr>
          <p:cNvPr id="6" name="Footer Placeholder 5"/>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1"/>
          </p:nvPr>
        </p:nvSpPr>
        <p:spPr/>
        <p:txBody>
          <a:bodyPr/>
          <a:lstStyle>
            <a:lvl1pPr>
              <a:defRPr/>
            </a:lvl1pPr>
          </a:lstStyle>
          <a:p>
            <a:fld id="{894985B3-2B68-4AB2-85C4-7769D291CF5B}" type="slidenum">
              <a:rPr lang="en-US">
                <a:solidFill>
                  <a:srgbClr val="000000"/>
                </a:solidFill>
              </a:rPr>
              <a:pPr/>
              <a:t>‹#›</a:t>
            </a:fld>
            <a:endParaRPr lang="en-US">
              <a:solidFill>
                <a:srgbClr val="000000"/>
              </a:solidFill>
            </a:endParaRPr>
          </a:p>
        </p:txBody>
      </p:sp>
      <p:sp>
        <p:nvSpPr>
          <p:cNvPr id="6" name="Footer Placeholder 5"/>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143000"/>
            <a:ext cx="41148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0600" y="1143000"/>
            <a:ext cx="41148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1"/>
          </p:nvPr>
        </p:nvSpPr>
        <p:spPr/>
        <p:txBody>
          <a:bodyPr/>
          <a:lstStyle>
            <a:lvl1pPr>
              <a:defRPr/>
            </a:lvl1pPr>
          </a:lstStyle>
          <a:p>
            <a:fld id="{11085B76-922F-4163-8F7D-8729CEB91BE3}" type="slidenum">
              <a:rPr lang="en-US">
                <a:solidFill>
                  <a:srgbClr val="000000"/>
                </a:solidFill>
              </a:rPr>
              <a:pPr/>
              <a:t>‹#›</a:t>
            </a:fld>
            <a:endParaRPr lang="en-US">
              <a:solidFill>
                <a:srgbClr val="000000"/>
              </a:solidFill>
            </a:endParaRPr>
          </a:p>
        </p:txBody>
      </p:sp>
      <p:sp>
        <p:nvSpPr>
          <p:cNvPr id="7" name="Footer Placeholder 6"/>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Slide Number Placeholder 7"/>
          <p:cNvSpPr>
            <a:spLocks noGrp="1"/>
          </p:cNvSpPr>
          <p:nvPr>
            <p:ph type="sldNum" sz="quarter" idx="11"/>
          </p:nvPr>
        </p:nvSpPr>
        <p:spPr/>
        <p:txBody>
          <a:bodyPr/>
          <a:lstStyle>
            <a:lvl1pPr>
              <a:defRPr/>
            </a:lvl1pPr>
          </a:lstStyle>
          <a:p>
            <a:fld id="{712489EE-A493-47F3-811E-8BF4B48EB92F}" type="slidenum">
              <a:rPr lang="en-US">
                <a:solidFill>
                  <a:srgbClr val="000000"/>
                </a:solidFill>
              </a:rPr>
              <a:pPr/>
              <a:t>‹#›</a:t>
            </a:fld>
            <a:endParaRPr lang="en-US">
              <a:solidFill>
                <a:srgbClr val="000000"/>
              </a:solidFill>
            </a:endParaRPr>
          </a:p>
        </p:txBody>
      </p:sp>
      <p:sp>
        <p:nvSpPr>
          <p:cNvPr id="9" name="Footer Placeholder 8"/>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1"/>
          </p:nvPr>
        </p:nvSpPr>
        <p:spPr/>
        <p:txBody>
          <a:bodyPr/>
          <a:lstStyle>
            <a:lvl1pPr>
              <a:defRPr/>
            </a:lvl1pPr>
          </a:lstStyle>
          <a:p>
            <a:fld id="{902BF35D-5C64-4545-8062-7EEE0D4ACC2D}" type="slidenum">
              <a:rPr lang="en-US">
                <a:solidFill>
                  <a:srgbClr val="000000"/>
                </a:solidFill>
              </a:rPr>
              <a:pPr/>
              <a:t>‹#›</a:t>
            </a:fld>
            <a:endParaRPr lang="en-US">
              <a:solidFill>
                <a:srgbClr val="000000"/>
              </a:solidFill>
            </a:endParaRPr>
          </a:p>
        </p:txBody>
      </p:sp>
      <p:sp>
        <p:nvSpPr>
          <p:cNvPr id="5" name="Footer Placeholder 4"/>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Slide Number Placeholder 2"/>
          <p:cNvSpPr>
            <a:spLocks noGrp="1"/>
          </p:cNvSpPr>
          <p:nvPr>
            <p:ph type="sldNum" sz="quarter" idx="11"/>
          </p:nvPr>
        </p:nvSpPr>
        <p:spPr/>
        <p:txBody>
          <a:bodyPr/>
          <a:lstStyle>
            <a:lvl1pPr>
              <a:defRPr/>
            </a:lvl1pPr>
          </a:lstStyle>
          <a:p>
            <a:fld id="{C0B8B402-388F-4A69-B2D4-383B00E31120}" type="slidenum">
              <a:rPr lang="en-US">
                <a:solidFill>
                  <a:srgbClr val="000000"/>
                </a:solidFill>
              </a:rPr>
              <a:pPr/>
              <a:t>‹#›</a:t>
            </a:fld>
            <a:endParaRPr lang="en-US">
              <a:solidFill>
                <a:srgbClr val="000000"/>
              </a:solidFill>
            </a:endParaRPr>
          </a:p>
        </p:txBody>
      </p:sp>
      <p:sp>
        <p:nvSpPr>
          <p:cNvPr id="4" name="Footer Placeholder 3"/>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1"/>
          </p:nvPr>
        </p:nvSpPr>
        <p:spPr/>
        <p:txBody>
          <a:bodyPr/>
          <a:lstStyle>
            <a:lvl1pPr>
              <a:defRPr/>
            </a:lvl1pPr>
          </a:lstStyle>
          <a:p>
            <a:fld id="{CE3CEBCE-BA51-4B06-93C5-11C5EB255878}" type="slidenum">
              <a:rPr lang="en-US">
                <a:solidFill>
                  <a:srgbClr val="000000"/>
                </a:solidFill>
              </a:rPr>
              <a:pPr/>
              <a:t>‹#›</a:t>
            </a:fld>
            <a:endParaRPr lang="en-US">
              <a:solidFill>
                <a:srgbClr val="000000"/>
              </a:solidFill>
            </a:endParaRPr>
          </a:p>
        </p:txBody>
      </p:sp>
      <p:sp>
        <p:nvSpPr>
          <p:cNvPr id="7" name="Footer Placeholder 6"/>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1"/>
          </p:nvPr>
        </p:nvSpPr>
        <p:spPr/>
        <p:txBody>
          <a:bodyPr/>
          <a:lstStyle>
            <a:lvl1pPr>
              <a:defRPr/>
            </a:lvl1pPr>
          </a:lstStyle>
          <a:p>
            <a:fld id="{63187808-42AF-4443-9D15-C6664C2E1E7E}" type="slidenum">
              <a:rPr lang="en-US">
                <a:solidFill>
                  <a:srgbClr val="000000"/>
                </a:solidFill>
              </a:rPr>
              <a:pPr/>
              <a:t>‹#›</a:t>
            </a:fld>
            <a:endParaRPr lang="en-US">
              <a:solidFill>
                <a:srgbClr val="000000"/>
              </a:solidFill>
            </a:endParaRPr>
          </a:p>
        </p:txBody>
      </p:sp>
      <p:sp>
        <p:nvSpPr>
          <p:cNvPr id="7" name="Footer Placeholder 6"/>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1"/>
          </p:nvPr>
        </p:nvSpPr>
        <p:spPr/>
        <p:txBody>
          <a:bodyPr/>
          <a:lstStyle>
            <a:lvl1pPr>
              <a:defRPr/>
            </a:lvl1pPr>
          </a:lstStyle>
          <a:p>
            <a:fld id="{26E61F6B-F0D5-49F2-81F7-25DAD0206819}" type="slidenum">
              <a:rPr lang="en-US">
                <a:solidFill>
                  <a:srgbClr val="000000"/>
                </a:solidFill>
              </a:rPr>
              <a:pPr/>
              <a:t>‹#›</a:t>
            </a:fld>
            <a:endParaRPr lang="en-US">
              <a:solidFill>
                <a:srgbClr val="000000"/>
              </a:solidFill>
            </a:endParaRPr>
          </a:p>
        </p:txBody>
      </p:sp>
      <p:sp>
        <p:nvSpPr>
          <p:cNvPr id="6" name="Footer Placeholder 5"/>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76200"/>
            <a:ext cx="2095500" cy="6324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76200"/>
            <a:ext cx="6134100" cy="6324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1"/>
          </p:nvPr>
        </p:nvSpPr>
        <p:spPr/>
        <p:txBody>
          <a:bodyPr/>
          <a:lstStyle>
            <a:lvl1pPr>
              <a:defRPr/>
            </a:lvl1pPr>
          </a:lstStyle>
          <a:p>
            <a:fld id="{3312E844-B80A-4294-98CA-7EA5F215710B}" type="slidenum">
              <a:rPr lang="en-US">
                <a:solidFill>
                  <a:srgbClr val="000000"/>
                </a:solidFill>
              </a:rPr>
              <a:pPr/>
              <a:t>‹#›</a:t>
            </a:fld>
            <a:endParaRPr lang="en-US">
              <a:solidFill>
                <a:srgbClr val="000000"/>
              </a:solidFill>
            </a:endParaRPr>
          </a:p>
        </p:txBody>
      </p:sp>
      <p:sp>
        <p:nvSpPr>
          <p:cNvPr id="6" name="Footer Placeholder 5"/>
          <p:cNvSpPr>
            <a:spLocks noGrp="1"/>
          </p:cNvSpPr>
          <p:nvPr>
            <p:ph type="ftr" sz="quarter" idx="12"/>
          </p:nvPr>
        </p:nvSpPr>
        <p:spPr/>
        <p:txBody>
          <a:bodyPr/>
          <a:lstStyle>
            <a:lvl1pPr>
              <a:defRPr/>
            </a:lvl1pPr>
          </a:lstStyle>
          <a:p>
            <a:endParaRPr lang="en-U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timing>
    <p:tnLst>
      <p:par>
        <p:cTn id="1" dur="indefinite" restart="never" nodeType="tmRoot"/>
      </p:par>
    </p:tnLst>
  </p:timing>
  <p:hf hdr="0" dt="0"/>
  <p:txStyles>
    <p:titleStyle>
      <a:lvl1pPr algn="l" rtl="1" eaLnBrk="1" latinLnBrk="0" hangingPunct="1">
        <a:spcBef>
          <a:spcPct val="0"/>
        </a:spcBef>
        <a:buNone/>
        <a:defRPr kumimoji="0" sz="4400" kern="1200">
          <a:solidFill>
            <a:schemeClr val="tx2"/>
          </a:solidFill>
          <a:latin typeface="+mj-lt"/>
          <a:ea typeface="+mj-ea"/>
          <a:cs typeface="+mj-cs"/>
        </a:defRPr>
      </a:lvl1pPr>
    </p:titleStyle>
    <p:bodyStyle>
      <a:lvl1pPr marL="320040" indent="-320040" algn="r" rtl="1"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r" rtl="1"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r" rtl="1"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r" rtl="1"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r" rtl="1"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r" rtl="1"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r" rtl="1"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r" rtl="1"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r" rtl="1"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3400" y="76200"/>
            <a:ext cx="7772400" cy="9144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dirty="0" smtClean="0"/>
              <a:t>Click to edit Master title style</a:t>
            </a:r>
          </a:p>
        </p:txBody>
      </p:sp>
      <p:sp>
        <p:nvSpPr>
          <p:cNvPr id="1027" name="Rectangle 3"/>
          <p:cNvSpPr>
            <a:spLocks noGrp="1" noChangeArrowheads="1"/>
          </p:cNvSpPr>
          <p:nvPr>
            <p:ph type="body" idx="1"/>
          </p:nvPr>
        </p:nvSpPr>
        <p:spPr bwMode="auto">
          <a:xfrm>
            <a:off x="533400" y="1020168"/>
            <a:ext cx="8382000" cy="5257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eaLnBrk="0" hangingPunct="0">
              <a:defRPr sz="1400" i="0"/>
            </a:lvl1pPr>
          </a:lstStyle>
          <a:p>
            <a:pPr fontAlgn="base">
              <a:spcBef>
                <a:spcPct val="0"/>
              </a:spcBef>
              <a:spcAft>
                <a:spcPct val="0"/>
              </a:spcAft>
            </a:pPr>
            <a:endParaRPr lang="en-US">
              <a:solidFill>
                <a:srgbClr val="000000"/>
              </a:solidFill>
            </a:endParaRPr>
          </a:p>
        </p:txBody>
      </p:sp>
      <p:sp>
        <p:nvSpPr>
          <p:cNvPr id="1029" name="Rectangle 5"/>
          <p:cNvSpPr>
            <a:spLocks noGrp="1" noChangeArrowheads="1"/>
          </p:cNvSpPr>
          <p:nvPr>
            <p:ph type="sldNum" sz="quarter" idx="4"/>
          </p:nvPr>
        </p:nvSpPr>
        <p:spPr bwMode="auto">
          <a:xfrm>
            <a:off x="7099300" y="63246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eaLnBrk="0" hangingPunct="0">
              <a:defRPr sz="1400" i="0"/>
            </a:lvl1pPr>
          </a:lstStyle>
          <a:p>
            <a:pPr fontAlgn="base">
              <a:spcBef>
                <a:spcPct val="0"/>
              </a:spcBef>
              <a:spcAft>
                <a:spcPct val="0"/>
              </a:spcAft>
            </a:pPr>
            <a:fld id="{1F9D50EC-1151-42C4-A977-031E5FCF6A14}" type="slidenum">
              <a:rPr lang="en-US">
                <a:solidFill>
                  <a:srgbClr val="000000"/>
                </a:solidFill>
              </a:rPr>
              <a:pPr fontAlgn="base">
                <a:spcBef>
                  <a:spcPct val="0"/>
                </a:spcBef>
                <a:spcAft>
                  <a:spcPct val="0"/>
                </a:spcAft>
              </a:pPr>
              <a:t>‹#›</a:t>
            </a:fld>
            <a:endParaRPr lang="en-US">
              <a:solidFill>
                <a:srgbClr val="000000"/>
              </a:solidFill>
            </a:endParaRPr>
          </a:p>
        </p:txBody>
      </p:sp>
      <p:sp>
        <p:nvSpPr>
          <p:cNvPr id="1030"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ctr" eaLnBrk="0" hangingPunct="0">
              <a:defRPr sz="1400" i="0"/>
            </a:lvl1pPr>
          </a:lstStyle>
          <a:p>
            <a:pPr fontAlgn="base">
              <a:spcBef>
                <a:spcPct val="0"/>
              </a:spcBef>
              <a:spcAft>
                <a:spcPct val="0"/>
              </a:spcAft>
            </a:pPr>
            <a:endParaRPr lang="en-US">
              <a:solidFill>
                <a:srgbClr val="000000"/>
              </a:solidFill>
            </a:endParaRPr>
          </a:p>
        </p:txBody>
      </p:sp>
      <p:sp>
        <p:nvSpPr>
          <p:cNvPr id="1031" name="Rectangle 7"/>
          <p:cNvSpPr>
            <a:spLocks noChangeArrowheads="1"/>
          </p:cNvSpPr>
          <p:nvPr/>
        </p:nvSpPr>
        <p:spPr bwMode="auto">
          <a:xfrm>
            <a:off x="457200" y="812800"/>
            <a:ext cx="8534400" cy="76200"/>
          </a:xfrm>
          <a:prstGeom prst="rect">
            <a:avLst/>
          </a:prstGeom>
          <a:gradFill rotWithShape="0">
            <a:gsLst>
              <a:gs pos="0">
                <a:srgbClr val="0000FF"/>
              </a:gs>
              <a:gs pos="100000">
                <a:srgbClr val="0000FF">
                  <a:gamma/>
                  <a:tint val="60000"/>
                  <a:invGamma/>
                </a:srgbClr>
              </a:gs>
            </a:gsLst>
            <a:lin ang="0" scaled="1"/>
          </a:gradFill>
          <a:ln w="9525">
            <a:noFill/>
            <a:miter lim="800000"/>
            <a:headEnd/>
            <a:tailEnd/>
          </a:ln>
          <a:effectLst/>
        </p:spPr>
        <p:txBody>
          <a:bodyPr wrap="none" anchor="ctr"/>
          <a:lstStyle/>
          <a:p>
            <a:pPr fontAlgn="base">
              <a:spcBef>
                <a:spcPct val="0"/>
              </a:spcBef>
              <a:spcAft>
                <a:spcPct val="0"/>
              </a:spcAft>
            </a:pPr>
            <a:endParaRPr lang="en-US" sz="2000" i="1">
              <a:solidFill>
                <a:srgbClr val="000000"/>
              </a:solidFill>
            </a:endParaRP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hf hdr="0" ftr="0" dt="0"/>
  <p:txStyles>
    <p:titleStyle>
      <a:lvl1pPr algn="l" rtl="0" fontAlgn="base">
        <a:spcBef>
          <a:spcPct val="0"/>
        </a:spcBef>
        <a:spcAft>
          <a:spcPct val="0"/>
        </a:spcAft>
        <a:defRPr sz="3200" b="1" i="1">
          <a:solidFill>
            <a:schemeClr val="tx2"/>
          </a:solidFill>
          <a:latin typeface="+mj-lt"/>
          <a:ea typeface="+mj-ea"/>
          <a:cs typeface="+mj-cs"/>
        </a:defRPr>
      </a:lvl1pPr>
      <a:lvl2pPr algn="l" rtl="0" fontAlgn="base">
        <a:spcBef>
          <a:spcPct val="0"/>
        </a:spcBef>
        <a:spcAft>
          <a:spcPct val="0"/>
        </a:spcAft>
        <a:defRPr sz="3200" b="1" i="1">
          <a:solidFill>
            <a:schemeClr val="tx2"/>
          </a:solidFill>
          <a:latin typeface="Times New Roman" pitchFamily="18" charset="0"/>
        </a:defRPr>
      </a:lvl2pPr>
      <a:lvl3pPr algn="l" rtl="0" fontAlgn="base">
        <a:spcBef>
          <a:spcPct val="0"/>
        </a:spcBef>
        <a:spcAft>
          <a:spcPct val="0"/>
        </a:spcAft>
        <a:defRPr sz="3200" b="1" i="1">
          <a:solidFill>
            <a:schemeClr val="tx2"/>
          </a:solidFill>
          <a:latin typeface="Times New Roman" pitchFamily="18" charset="0"/>
        </a:defRPr>
      </a:lvl3pPr>
      <a:lvl4pPr algn="l" rtl="0" fontAlgn="base">
        <a:spcBef>
          <a:spcPct val="0"/>
        </a:spcBef>
        <a:spcAft>
          <a:spcPct val="0"/>
        </a:spcAft>
        <a:defRPr sz="3200" b="1" i="1">
          <a:solidFill>
            <a:schemeClr val="tx2"/>
          </a:solidFill>
          <a:latin typeface="Times New Roman" pitchFamily="18" charset="0"/>
        </a:defRPr>
      </a:lvl4pPr>
      <a:lvl5pPr algn="l" rtl="0" fontAlgn="base">
        <a:spcBef>
          <a:spcPct val="0"/>
        </a:spcBef>
        <a:spcAft>
          <a:spcPct val="0"/>
        </a:spcAft>
        <a:defRPr sz="3200" b="1" i="1">
          <a:solidFill>
            <a:schemeClr val="tx2"/>
          </a:solidFill>
          <a:latin typeface="Times New Roman" pitchFamily="18" charset="0"/>
        </a:defRPr>
      </a:lvl5pPr>
      <a:lvl6pPr marL="457200" algn="l" rtl="0" fontAlgn="base">
        <a:spcBef>
          <a:spcPct val="0"/>
        </a:spcBef>
        <a:spcAft>
          <a:spcPct val="0"/>
        </a:spcAft>
        <a:defRPr sz="3200" b="1" i="1">
          <a:solidFill>
            <a:schemeClr val="tx2"/>
          </a:solidFill>
          <a:latin typeface="Times New Roman" pitchFamily="18" charset="0"/>
        </a:defRPr>
      </a:lvl6pPr>
      <a:lvl7pPr marL="914400" algn="l" rtl="0" fontAlgn="base">
        <a:spcBef>
          <a:spcPct val="0"/>
        </a:spcBef>
        <a:spcAft>
          <a:spcPct val="0"/>
        </a:spcAft>
        <a:defRPr sz="3200" b="1" i="1">
          <a:solidFill>
            <a:schemeClr val="tx2"/>
          </a:solidFill>
          <a:latin typeface="Times New Roman" pitchFamily="18" charset="0"/>
        </a:defRPr>
      </a:lvl7pPr>
      <a:lvl8pPr marL="1371600" algn="l" rtl="0" fontAlgn="base">
        <a:spcBef>
          <a:spcPct val="0"/>
        </a:spcBef>
        <a:spcAft>
          <a:spcPct val="0"/>
        </a:spcAft>
        <a:defRPr sz="3200" b="1" i="1">
          <a:solidFill>
            <a:schemeClr val="tx2"/>
          </a:solidFill>
          <a:latin typeface="Times New Roman" pitchFamily="18" charset="0"/>
        </a:defRPr>
      </a:lvl8pPr>
      <a:lvl9pPr marL="1828800" algn="l" rtl="0" fontAlgn="base">
        <a:spcBef>
          <a:spcPct val="0"/>
        </a:spcBef>
        <a:spcAft>
          <a:spcPct val="0"/>
        </a:spcAft>
        <a:defRPr sz="3200" b="1" i="1">
          <a:solidFill>
            <a:schemeClr val="tx2"/>
          </a:solidFill>
          <a:latin typeface="Times New Roman" pitchFamily="18" charset="0"/>
        </a:defRPr>
      </a:lvl9pPr>
    </p:titleStyle>
    <p:bodyStyle>
      <a:lvl1pPr marL="342900" indent="-342900" algn="l" rtl="0" fontAlgn="base">
        <a:spcBef>
          <a:spcPct val="20000"/>
        </a:spcBef>
        <a:spcAft>
          <a:spcPct val="0"/>
        </a:spcAft>
        <a:buChar char="•"/>
        <a:defRPr sz="2000">
          <a:solidFill>
            <a:schemeClr val="tx1"/>
          </a:solidFill>
          <a:latin typeface="Calibri" pitchFamily="34" charset="0"/>
          <a:ea typeface="+mn-ea"/>
          <a:cs typeface="+mn-cs"/>
        </a:defRPr>
      </a:lvl1pPr>
      <a:lvl2pPr marL="742950" indent="-285750" algn="l" rtl="0" fontAlgn="base">
        <a:spcBef>
          <a:spcPct val="20000"/>
        </a:spcBef>
        <a:spcAft>
          <a:spcPct val="0"/>
        </a:spcAft>
        <a:buChar char="–"/>
        <a:defRPr>
          <a:solidFill>
            <a:schemeClr val="tx1"/>
          </a:solidFill>
          <a:latin typeface="Calibri" pitchFamily="34" charset="0"/>
        </a:defRPr>
      </a:lvl2pPr>
      <a:lvl3pPr marL="1143000" indent="-228600" algn="l" rtl="0" fontAlgn="base">
        <a:spcBef>
          <a:spcPct val="20000"/>
        </a:spcBef>
        <a:spcAft>
          <a:spcPct val="0"/>
        </a:spcAft>
        <a:buChar char="•"/>
        <a:defRPr sz="1600">
          <a:solidFill>
            <a:schemeClr val="tx1"/>
          </a:solidFill>
          <a:latin typeface="Calibri" pitchFamily="34" charset="0"/>
        </a:defRPr>
      </a:lvl3pPr>
      <a:lvl4pPr marL="1600200" indent="-228600" algn="l" rtl="0" fontAlgn="base">
        <a:spcBef>
          <a:spcPct val="20000"/>
        </a:spcBef>
        <a:spcAft>
          <a:spcPct val="0"/>
        </a:spcAft>
        <a:buChar char="–"/>
        <a:defRPr sz="1400">
          <a:solidFill>
            <a:schemeClr val="tx1"/>
          </a:solidFill>
          <a:latin typeface="Calibri" pitchFamily="34" charset="0"/>
        </a:defRPr>
      </a:lvl4pPr>
      <a:lvl5pPr marL="2057400" indent="-228600" algn="l" rtl="0" fontAlgn="base">
        <a:spcBef>
          <a:spcPct val="20000"/>
        </a:spcBef>
        <a:spcAft>
          <a:spcPct val="0"/>
        </a:spcAft>
        <a:buChar char="•"/>
        <a:defRPr sz="1400">
          <a:solidFill>
            <a:schemeClr val="tx1"/>
          </a:solidFill>
          <a:latin typeface="Calibri" pitchFamily="34" charset="0"/>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p:cNvSpPr>
            <a:spLocks noGrp="1"/>
          </p:cNvSpPr>
          <p:nvPr>
            <p:ph type="sldNum" sz="quarter" idx="11"/>
          </p:nvPr>
        </p:nvSpPr>
        <p:spPr/>
        <p:txBody>
          <a:bodyPr/>
          <a:lstStyle/>
          <a:p>
            <a:fld id="{68D33938-52E3-4EB0-9B01-2029BD4B8EB8}" type="slidenum">
              <a:rPr lang="en-US">
                <a:solidFill>
                  <a:srgbClr val="000000"/>
                </a:solidFill>
              </a:rPr>
              <a:pPr/>
              <a:t>1</a:t>
            </a:fld>
            <a:endParaRPr lang="en-US">
              <a:solidFill>
                <a:srgbClr val="000000"/>
              </a:solidFill>
            </a:endParaRPr>
          </a:p>
        </p:txBody>
      </p:sp>
      <p:sp>
        <p:nvSpPr>
          <p:cNvPr id="4098" name="Rectangle 2"/>
          <p:cNvSpPr>
            <a:spLocks noGrp="1" noChangeArrowheads="1"/>
          </p:cNvSpPr>
          <p:nvPr>
            <p:ph type="ctrTitle"/>
          </p:nvPr>
        </p:nvSpPr>
        <p:spPr>
          <a:xfrm>
            <a:off x="721056" y="1915248"/>
            <a:ext cx="7772400" cy="1143000"/>
          </a:xfrm>
          <a:noFill/>
          <a:ln/>
        </p:spPr>
        <p:txBody>
          <a:bodyPr/>
          <a:lstStyle/>
          <a:p>
            <a:pPr algn="ctr" eaLnBrk="0" hangingPunct="0"/>
            <a:r>
              <a:rPr lang="en-US" sz="4000" dirty="0" smtClean="0"/>
              <a:t>What Can We Learn Privately?</a:t>
            </a:r>
            <a:endParaRPr lang="en-US" dirty="0"/>
          </a:p>
        </p:txBody>
      </p:sp>
      <p:sp>
        <p:nvSpPr>
          <p:cNvPr id="4099" name="Rectangle 3"/>
          <p:cNvSpPr>
            <a:spLocks noGrp="1" noChangeArrowheads="1"/>
          </p:cNvSpPr>
          <p:nvPr>
            <p:ph type="subTitle" idx="1"/>
          </p:nvPr>
        </p:nvSpPr>
        <p:spPr>
          <a:xfrm>
            <a:off x="1589968" y="3210648"/>
            <a:ext cx="5981700" cy="1143000"/>
          </a:xfrm>
          <a:noFill/>
          <a:ln/>
        </p:spPr>
        <p:txBody>
          <a:bodyPr/>
          <a:lstStyle/>
          <a:p>
            <a:pPr marL="342900" indent="-342900" eaLnBrk="0" hangingPunct="0"/>
            <a:r>
              <a:rPr lang="en-US" sz="2800" dirty="0" err="1" smtClean="0"/>
              <a:t>Sofya</a:t>
            </a:r>
            <a:r>
              <a:rPr lang="en-US" sz="2800" dirty="0" smtClean="0"/>
              <a:t> </a:t>
            </a:r>
            <a:r>
              <a:rPr lang="en-US" sz="2800" dirty="0" err="1" smtClean="0"/>
              <a:t>Raskhodnikova</a:t>
            </a:r>
            <a:endParaRPr lang="en-US" sz="2800" dirty="0" smtClean="0"/>
          </a:p>
          <a:p>
            <a:pPr marL="342900" indent="-342900" eaLnBrk="0" hangingPunct="0">
              <a:lnSpc>
                <a:spcPct val="80000"/>
              </a:lnSpc>
            </a:pPr>
            <a:r>
              <a:rPr lang="en-US" sz="2600" i="1" dirty="0">
                <a:solidFill>
                  <a:srgbClr val="00B050"/>
                </a:solidFill>
              </a:rPr>
              <a:t>Penn State University</a:t>
            </a:r>
            <a:endParaRPr lang="en-US" sz="2600" i="1" dirty="0"/>
          </a:p>
        </p:txBody>
      </p:sp>
      <p:sp>
        <p:nvSpPr>
          <p:cNvPr id="4100" name="Rectangle 4"/>
          <p:cNvSpPr>
            <a:spLocks noChangeArrowheads="1"/>
          </p:cNvSpPr>
          <p:nvPr/>
        </p:nvSpPr>
        <p:spPr bwMode="auto">
          <a:xfrm>
            <a:off x="228600" y="533400"/>
            <a:ext cx="8839200" cy="762000"/>
          </a:xfrm>
          <a:prstGeom prst="rect">
            <a:avLst/>
          </a:prstGeom>
          <a:solidFill>
            <a:schemeClr val="bg1"/>
          </a:solidFill>
          <a:ln w="9525">
            <a:noFill/>
            <a:miter lim="800000"/>
            <a:headEnd/>
            <a:tailEnd/>
          </a:ln>
          <a:effectLst/>
        </p:spPr>
        <p:txBody>
          <a:bodyPr wrap="none" anchor="ctr"/>
          <a:lstStyle/>
          <a:p>
            <a:pPr fontAlgn="base">
              <a:spcBef>
                <a:spcPct val="0"/>
              </a:spcBef>
              <a:spcAft>
                <a:spcPct val="0"/>
              </a:spcAft>
            </a:pPr>
            <a:endParaRPr lang="en-US" sz="2000" i="1">
              <a:solidFill>
                <a:srgbClr val="000000"/>
              </a:solidFill>
            </a:endParaRPr>
          </a:p>
        </p:txBody>
      </p:sp>
      <p:sp>
        <p:nvSpPr>
          <p:cNvPr id="4101" name="Rectangle 5"/>
          <p:cNvSpPr>
            <a:spLocks noChangeArrowheads="1"/>
          </p:cNvSpPr>
          <p:nvPr/>
        </p:nvSpPr>
        <p:spPr bwMode="auto">
          <a:xfrm>
            <a:off x="8086725" y="5926138"/>
            <a:ext cx="955675" cy="846137"/>
          </a:xfrm>
          <a:prstGeom prst="rect">
            <a:avLst/>
          </a:prstGeom>
          <a:solidFill>
            <a:schemeClr val="bg1"/>
          </a:solidFill>
          <a:ln w="12700">
            <a:solidFill>
              <a:schemeClr val="bg1"/>
            </a:solidFill>
            <a:miter lim="800000"/>
            <a:headEnd/>
            <a:tailEnd/>
          </a:ln>
          <a:effectLst/>
        </p:spPr>
        <p:txBody>
          <a:bodyPr wrap="none" anchor="ctr"/>
          <a:lstStyle/>
          <a:p>
            <a:pPr fontAlgn="base">
              <a:spcBef>
                <a:spcPct val="0"/>
              </a:spcBef>
              <a:spcAft>
                <a:spcPct val="0"/>
              </a:spcAft>
            </a:pPr>
            <a:endParaRPr lang="en-US" sz="2000" i="1">
              <a:solidFill>
                <a:srgbClr val="000000"/>
              </a:solidFill>
            </a:endParaRPr>
          </a:p>
        </p:txBody>
      </p:sp>
      <p:sp>
        <p:nvSpPr>
          <p:cNvPr id="4102" name="Rectangle 6"/>
          <p:cNvSpPr>
            <a:spLocks noChangeArrowheads="1"/>
          </p:cNvSpPr>
          <p:nvPr/>
        </p:nvSpPr>
        <p:spPr bwMode="auto">
          <a:xfrm>
            <a:off x="312760" y="2905848"/>
            <a:ext cx="8534400" cy="76200"/>
          </a:xfrm>
          <a:prstGeom prst="rect">
            <a:avLst/>
          </a:prstGeom>
          <a:gradFill rotWithShape="0">
            <a:gsLst>
              <a:gs pos="0">
                <a:srgbClr val="0000FF"/>
              </a:gs>
              <a:gs pos="100000">
                <a:srgbClr val="0000FF">
                  <a:gamma/>
                  <a:tint val="60000"/>
                  <a:invGamma/>
                </a:srgbClr>
              </a:gs>
            </a:gsLst>
            <a:lin ang="0" scaled="1"/>
          </a:gradFill>
          <a:ln w="9525">
            <a:noFill/>
            <a:miter lim="800000"/>
            <a:headEnd/>
            <a:tailEnd/>
          </a:ln>
          <a:effectLst/>
        </p:spPr>
        <p:txBody>
          <a:bodyPr wrap="none" anchor="ctr"/>
          <a:lstStyle/>
          <a:p>
            <a:pPr fontAlgn="base">
              <a:spcBef>
                <a:spcPct val="0"/>
              </a:spcBef>
              <a:spcAft>
                <a:spcPct val="0"/>
              </a:spcAft>
            </a:pPr>
            <a:endParaRPr lang="en-US" sz="2000" i="1">
              <a:solidFill>
                <a:srgbClr val="000000"/>
              </a:solidFill>
            </a:endParaRPr>
          </a:p>
        </p:txBody>
      </p:sp>
      <p:sp>
        <p:nvSpPr>
          <p:cNvPr id="8" name="TextBox 7"/>
          <p:cNvSpPr txBox="1"/>
          <p:nvPr/>
        </p:nvSpPr>
        <p:spPr>
          <a:xfrm>
            <a:off x="1049752" y="4478736"/>
            <a:ext cx="7036973" cy="2308324"/>
          </a:xfrm>
          <a:prstGeom prst="rect">
            <a:avLst/>
          </a:prstGeom>
          <a:noFill/>
        </p:spPr>
        <p:txBody>
          <a:bodyPr wrap="square" rtlCol="1">
            <a:spAutoFit/>
          </a:bodyPr>
          <a:lstStyle/>
          <a:p>
            <a:pPr fontAlgn="base">
              <a:lnSpc>
                <a:spcPct val="90000"/>
              </a:lnSpc>
              <a:spcBef>
                <a:spcPct val="0"/>
              </a:spcBef>
              <a:spcAft>
                <a:spcPct val="0"/>
              </a:spcAft>
              <a:defRPr/>
            </a:pPr>
            <a:r>
              <a:rPr lang="en-US" sz="2400" i="1" dirty="0" smtClean="0">
                <a:solidFill>
                  <a:srgbClr val="000000"/>
                </a:solidFill>
              </a:rPr>
              <a:t>Joint work with  </a:t>
            </a:r>
            <a:r>
              <a:rPr lang="en-US" sz="2400" dirty="0" smtClean="0">
                <a:solidFill>
                  <a:srgbClr val="000000"/>
                </a:solidFill>
              </a:rPr>
              <a:t>Shiva </a:t>
            </a:r>
            <a:r>
              <a:rPr lang="en-US" sz="2400" dirty="0" err="1" smtClean="0">
                <a:solidFill>
                  <a:srgbClr val="000000"/>
                </a:solidFill>
              </a:rPr>
              <a:t>Kasiviswanathan</a:t>
            </a:r>
            <a:r>
              <a:rPr lang="en-US" sz="2400" dirty="0" smtClean="0">
                <a:solidFill>
                  <a:srgbClr val="000000"/>
                </a:solidFill>
              </a:rPr>
              <a:t>     	</a:t>
            </a:r>
            <a:r>
              <a:rPr lang="en-US" sz="2200" dirty="0" smtClean="0">
                <a:solidFill>
                  <a:srgbClr val="00B050"/>
                </a:solidFill>
              </a:rPr>
              <a:t>Los Alamos</a:t>
            </a:r>
          </a:p>
          <a:p>
            <a:pPr fontAlgn="base">
              <a:lnSpc>
                <a:spcPct val="90000"/>
              </a:lnSpc>
              <a:spcBef>
                <a:spcPct val="0"/>
              </a:spcBef>
              <a:spcAft>
                <a:spcPct val="0"/>
              </a:spcAft>
              <a:defRPr/>
            </a:pPr>
            <a:r>
              <a:rPr lang="en-US" sz="2400" dirty="0" smtClean="0">
                <a:solidFill>
                  <a:srgbClr val="000000"/>
                </a:solidFill>
              </a:rPr>
              <a:t>                           </a:t>
            </a:r>
            <a:r>
              <a:rPr lang="en-US" sz="2400" dirty="0" err="1" smtClean="0">
                <a:solidFill>
                  <a:srgbClr val="000000"/>
                </a:solidFill>
              </a:rPr>
              <a:t>Homin</a:t>
            </a:r>
            <a:r>
              <a:rPr lang="en-US" sz="2400" dirty="0" smtClean="0">
                <a:solidFill>
                  <a:srgbClr val="000000"/>
                </a:solidFill>
              </a:rPr>
              <a:t> Lee          		</a:t>
            </a:r>
            <a:r>
              <a:rPr lang="en-US" sz="2200" dirty="0" smtClean="0">
                <a:solidFill>
                  <a:srgbClr val="00B050"/>
                </a:solidFill>
              </a:rPr>
              <a:t>UT Austin</a:t>
            </a:r>
          </a:p>
          <a:p>
            <a:pPr fontAlgn="base">
              <a:lnSpc>
                <a:spcPct val="90000"/>
              </a:lnSpc>
              <a:spcBef>
                <a:spcPct val="0"/>
              </a:spcBef>
              <a:spcAft>
                <a:spcPct val="0"/>
              </a:spcAft>
              <a:defRPr/>
            </a:pPr>
            <a:r>
              <a:rPr lang="en-US" sz="2400" dirty="0" smtClean="0">
                <a:solidFill>
                  <a:srgbClr val="000000"/>
                </a:solidFill>
              </a:rPr>
              <a:t>		   </a:t>
            </a:r>
            <a:r>
              <a:rPr lang="en-US" sz="2400" dirty="0" err="1" smtClean="0">
                <a:solidFill>
                  <a:srgbClr val="000000"/>
                </a:solidFill>
              </a:rPr>
              <a:t>Kobbi</a:t>
            </a:r>
            <a:r>
              <a:rPr lang="en-US" sz="2400" dirty="0" smtClean="0">
                <a:solidFill>
                  <a:srgbClr val="000000"/>
                </a:solidFill>
              </a:rPr>
              <a:t> </a:t>
            </a:r>
            <a:r>
              <a:rPr lang="en-US" sz="2400" dirty="0" err="1" smtClean="0">
                <a:solidFill>
                  <a:srgbClr val="000000"/>
                </a:solidFill>
              </a:rPr>
              <a:t>Nissim</a:t>
            </a:r>
            <a:r>
              <a:rPr lang="en-US" sz="2400" dirty="0" smtClean="0">
                <a:solidFill>
                  <a:srgbClr val="000000"/>
                </a:solidFill>
              </a:rPr>
              <a:t>                 	</a:t>
            </a:r>
            <a:r>
              <a:rPr lang="en-US" sz="2200" dirty="0" smtClean="0">
                <a:solidFill>
                  <a:srgbClr val="00B050"/>
                </a:solidFill>
              </a:rPr>
              <a:t>Ben </a:t>
            </a:r>
            <a:r>
              <a:rPr lang="en-US" sz="2200" dirty="0" err="1" smtClean="0">
                <a:solidFill>
                  <a:srgbClr val="00B050"/>
                </a:solidFill>
              </a:rPr>
              <a:t>Gurion</a:t>
            </a:r>
            <a:r>
              <a:rPr lang="en-US" sz="2400" dirty="0" smtClean="0">
                <a:solidFill>
                  <a:srgbClr val="000000"/>
                </a:solidFill>
              </a:rPr>
              <a:t> </a:t>
            </a:r>
          </a:p>
          <a:p>
            <a:pPr fontAlgn="base">
              <a:lnSpc>
                <a:spcPct val="90000"/>
              </a:lnSpc>
              <a:spcBef>
                <a:spcPct val="0"/>
              </a:spcBef>
              <a:spcAft>
                <a:spcPct val="0"/>
              </a:spcAft>
              <a:defRPr/>
            </a:pPr>
            <a:r>
              <a:rPr lang="en-US" sz="2400" dirty="0" smtClean="0">
                <a:solidFill>
                  <a:srgbClr val="000000"/>
                </a:solidFill>
              </a:rPr>
              <a:t>                           Adam Smith  		</a:t>
            </a:r>
            <a:r>
              <a:rPr lang="en-US" sz="2200" dirty="0" smtClean="0">
                <a:solidFill>
                  <a:srgbClr val="00B050"/>
                </a:solidFill>
              </a:rPr>
              <a:t>Penn State</a:t>
            </a:r>
          </a:p>
          <a:p>
            <a:pPr fontAlgn="base">
              <a:lnSpc>
                <a:spcPct val="90000"/>
              </a:lnSpc>
              <a:spcBef>
                <a:spcPct val="0"/>
              </a:spcBef>
              <a:spcAft>
                <a:spcPct val="0"/>
              </a:spcAft>
              <a:defRPr/>
            </a:pPr>
            <a:endParaRPr lang="en-US" sz="2200" dirty="0" smtClean="0">
              <a:solidFill>
                <a:srgbClr val="00B050"/>
              </a:solidFill>
            </a:endParaRPr>
          </a:p>
          <a:p>
            <a:pPr fontAlgn="base">
              <a:lnSpc>
                <a:spcPct val="90000"/>
              </a:lnSpc>
              <a:spcBef>
                <a:spcPct val="0"/>
              </a:spcBef>
              <a:spcAft>
                <a:spcPct val="0"/>
              </a:spcAft>
              <a:defRPr/>
            </a:pPr>
            <a:r>
              <a:rPr lang="en-US" sz="2200" i="1" dirty="0" smtClean="0">
                <a:solidFill>
                  <a:srgbClr val="0000FF"/>
                </a:solidFill>
              </a:rPr>
              <a:t>To appear in SICOMP special issue for FOCS ‘08</a:t>
            </a:r>
          </a:p>
          <a:p>
            <a:pPr fontAlgn="base">
              <a:lnSpc>
                <a:spcPct val="90000"/>
              </a:lnSpc>
              <a:spcBef>
                <a:spcPct val="0"/>
              </a:spcBef>
              <a:spcAft>
                <a:spcPct val="0"/>
              </a:spcAft>
            </a:pPr>
            <a:endParaRPr lang="he-IL" sz="2000" i="1" dirty="0">
              <a:solidFill>
                <a:srgbClr val="000000"/>
              </a:solidFill>
            </a:endParaRPr>
          </a:p>
        </p:txBody>
      </p:sp>
      <p:sp>
        <p:nvSpPr>
          <p:cNvPr id="9" name="TextBox 8"/>
          <p:cNvSpPr txBox="1"/>
          <p:nvPr>
            <p:custDataLst>
              <p:tags r:id="rId1"/>
            </p:custDataLst>
          </p:nvPr>
        </p:nvSpPr>
        <p:spPr>
          <a:xfrm>
            <a:off x="0" y="7112000"/>
            <a:ext cx="9144000" cy="707886"/>
          </a:xfrm>
          <a:prstGeom prst="rect">
            <a:avLst/>
          </a:prstGeom>
          <a:noFill/>
        </p:spPr>
        <p:txBody>
          <a:bodyPr vert="horz" rtlCol="0">
            <a:spAutoFit/>
          </a:bodyPr>
          <a:lstStyle/>
          <a:p>
            <a:pPr fontAlgn="base">
              <a:spcBef>
                <a:spcPct val="0"/>
              </a:spcBef>
              <a:spcAft>
                <a:spcPct val="0"/>
              </a:spcAft>
            </a:pPr>
            <a:r>
              <a:rPr lang="en-US" sz="2000" i="1" dirty="0" err="1" smtClean="0">
                <a:solidFill>
                  <a:srgbClr val="000000"/>
                </a:solidFill>
              </a:rPr>
              <a:t>TexPoint</a:t>
            </a:r>
            <a:r>
              <a:rPr lang="en-US" sz="2000" i="1" dirty="0" smtClean="0">
                <a:solidFill>
                  <a:srgbClr val="000000"/>
                </a:solidFill>
              </a:rPr>
              <a:t> fonts used in EMF. </a:t>
            </a:r>
          </a:p>
          <a:p>
            <a:pPr fontAlgn="base">
              <a:spcBef>
                <a:spcPct val="0"/>
              </a:spcBef>
              <a:spcAft>
                <a:spcPct val="0"/>
              </a:spcAft>
            </a:pPr>
            <a:r>
              <a:rPr lang="en-US" sz="2000" i="1" dirty="0" smtClean="0">
                <a:solidFill>
                  <a:srgbClr val="000000"/>
                </a:solidFill>
              </a:rPr>
              <a:t>Read the </a:t>
            </a:r>
            <a:r>
              <a:rPr lang="en-US" sz="2000" i="1" dirty="0" err="1" smtClean="0">
                <a:solidFill>
                  <a:srgbClr val="000000"/>
                </a:solidFill>
              </a:rPr>
              <a:t>TexPoint</a:t>
            </a:r>
            <a:r>
              <a:rPr lang="en-US" sz="2000" i="1" dirty="0" smtClean="0">
                <a:solidFill>
                  <a:srgbClr val="000000"/>
                </a:solidFill>
              </a:rPr>
              <a:t> manual before you delete this box.: </a:t>
            </a:r>
            <a:r>
              <a:rPr lang="en-US" sz="2000" i="1" dirty="0" smtClean="0">
                <a:solidFill>
                  <a:srgbClr val="000000"/>
                </a:solidFill>
                <a:latin typeface="CMR7"/>
              </a:rPr>
              <a:t>A</a:t>
            </a:r>
            <a:endParaRPr lang="en-US" sz="2000" i="1" dirty="0">
              <a:solidFill>
                <a:srgbClr val="00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Private Learning</a:t>
            </a:r>
            <a:endParaRPr lang="he-IL" dirty="0"/>
          </a:p>
        </p:txBody>
      </p:sp>
      <p:sp>
        <p:nvSpPr>
          <p:cNvPr id="5" name="Text Placeholder 4"/>
          <p:cNvSpPr>
            <a:spLocks noGrp="1"/>
          </p:cNvSpPr>
          <p:nvPr>
            <p:ph sz="quarter" idx="1"/>
          </p:nvPr>
        </p:nvSpPr>
        <p:spPr>
          <a:xfrm>
            <a:off x="304800" y="1066800"/>
            <a:ext cx="8839200" cy="5486400"/>
          </a:xfrm>
        </p:spPr>
        <p:txBody>
          <a:bodyPr>
            <a:normAutofit/>
          </a:bodyPr>
          <a:lstStyle/>
          <a:p>
            <a:r>
              <a:rPr lang="en-US" dirty="0" smtClean="0">
                <a:solidFill>
                  <a:srgbClr val="FF0000"/>
                </a:solidFill>
              </a:rPr>
              <a:t>Goal: </a:t>
            </a:r>
            <a:r>
              <a:rPr lang="en-US" dirty="0" smtClean="0"/>
              <a:t>machine learning algorithms that protect the privacy of individual examples (people, organizations,...)</a:t>
            </a:r>
            <a:endParaRPr lang="en-US" dirty="0" smtClean="0">
              <a:solidFill>
                <a:srgbClr val="FF0000"/>
              </a:solidFill>
            </a:endParaRPr>
          </a:p>
          <a:p>
            <a:r>
              <a:rPr lang="en-US" dirty="0" smtClean="0">
                <a:solidFill>
                  <a:srgbClr val="FF0000"/>
                </a:solidFill>
              </a:rPr>
              <a:t>Desiderata</a:t>
            </a:r>
          </a:p>
          <a:p>
            <a:pPr lvl="1">
              <a:buFont typeface="Calibri" pitchFamily="34" charset="0"/>
              <a:buChar char="‒"/>
            </a:pPr>
            <a:r>
              <a:rPr lang="en-US" b="1" dirty="0" smtClean="0"/>
              <a:t>Privacy: </a:t>
            </a:r>
            <a:r>
              <a:rPr lang="en-US" dirty="0" smtClean="0"/>
              <a:t>Worst-case guarantee (differential privacy)</a:t>
            </a:r>
          </a:p>
          <a:p>
            <a:pPr lvl="1"/>
            <a:r>
              <a:rPr lang="en-US" b="1" dirty="0" smtClean="0"/>
              <a:t>Learning: </a:t>
            </a:r>
            <a:r>
              <a:rPr lang="en-US" dirty="0" smtClean="0"/>
              <a:t>Distributional guarantee (</a:t>
            </a:r>
            <a:r>
              <a:rPr lang="en-US" i="1" dirty="0" smtClean="0"/>
              <a:t>e.g., PAC learning)</a:t>
            </a:r>
          </a:p>
          <a:p>
            <a:r>
              <a:rPr lang="en-US" dirty="0" smtClean="0">
                <a:solidFill>
                  <a:srgbClr val="FF0000"/>
                </a:solidFill>
              </a:rPr>
              <a:t>This work</a:t>
            </a:r>
          </a:p>
          <a:p>
            <a:pPr lvl="1"/>
            <a:r>
              <a:rPr lang="en-US" dirty="0" smtClean="0"/>
              <a:t>Characterize classification problems learnable privately</a:t>
            </a:r>
          </a:p>
          <a:p>
            <a:pPr lvl="1"/>
            <a:r>
              <a:rPr lang="en-US" dirty="0" smtClean="0"/>
              <a:t>Understand power of popular models for private analysis</a:t>
            </a:r>
            <a:endParaRPr lang="en-US" dirty="0" smtClean="0">
              <a:solidFill>
                <a:srgbClr val="FF0000"/>
              </a:solidFill>
            </a:endParaRPr>
          </a:p>
          <a:p>
            <a:pPr marL="268288" indent="-268288" algn="l" rtl="0">
              <a:buFont typeface="Wingdings" pitchFamily="2" charset="2"/>
              <a:buChar char="q"/>
            </a:pPr>
            <a:endParaRPr lang="en-US" dirty="0" smtClean="0"/>
          </a:p>
        </p:txBody>
      </p:sp>
      <p:sp>
        <p:nvSpPr>
          <p:cNvPr id="7"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Can We Compute Privately?</a:t>
            </a:r>
          </a:p>
        </p:txBody>
      </p:sp>
      <p:sp>
        <p:nvSpPr>
          <p:cNvPr id="3" name="Content Placeholder 2"/>
          <p:cNvSpPr>
            <a:spLocks noGrp="1"/>
          </p:cNvSpPr>
          <p:nvPr>
            <p:ph sz="quarter" idx="1"/>
          </p:nvPr>
        </p:nvSpPr>
        <p:spPr>
          <a:xfrm>
            <a:off x="304800" y="1066800"/>
            <a:ext cx="8534400" cy="5181600"/>
          </a:xfrm>
        </p:spPr>
        <p:txBody>
          <a:bodyPr>
            <a:noAutofit/>
          </a:bodyPr>
          <a:lstStyle/>
          <a:p>
            <a:pPr>
              <a:buNone/>
            </a:pPr>
            <a:r>
              <a:rPr lang="en-US" sz="2000" dirty="0" smtClean="0">
                <a:solidFill>
                  <a:srgbClr val="00B16E"/>
                </a:solidFill>
              </a:rPr>
              <a:t>Prior work:</a:t>
            </a:r>
          </a:p>
          <a:p>
            <a:r>
              <a:rPr lang="en-US" sz="2000" dirty="0" smtClean="0"/>
              <a:t>Function evaluation</a:t>
            </a:r>
          </a:p>
          <a:p>
            <a:pPr lvl="1">
              <a:buNone/>
            </a:pPr>
            <a:r>
              <a:rPr lang="en-US" sz="1800" dirty="0" smtClean="0">
                <a:solidFill>
                  <a:schemeClr val="tx2"/>
                </a:solidFill>
              </a:rPr>
              <a:t>[</a:t>
            </a:r>
            <a:r>
              <a:rPr lang="en-US" sz="1800" dirty="0" err="1" smtClean="0">
                <a:solidFill>
                  <a:schemeClr val="tx2"/>
                </a:solidFill>
              </a:rPr>
              <a:t>DiNi,DwNi,BDMN,EGS,DMNS</a:t>
            </a:r>
            <a:r>
              <a:rPr lang="en-US" sz="1800" dirty="0" smtClean="0">
                <a:solidFill>
                  <a:schemeClr val="tx2"/>
                </a:solidFill>
              </a:rPr>
              <a:t>,…]</a:t>
            </a:r>
          </a:p>
          <a:p>
            <a:pPr lvl="1"/>
            <a:r>
              <a:rPr lang="en-US" sz="1800" dirty="0" smtClean="0"/>
              <a:t>Statistical Query (SQ) Learning </a:t>
            </a:r>
            <a:r>
              <a:rPr lang="en-US" sz="1800" dirty="0" smtClean="0">
                <a:solidFill>
                  <a:schemeClr val="tx2"/>
                </a:solidFill>
              </a:rPr>
              <a:t>[Blum </a:t>
            </a:r>
            <a:r>
              <a:rPr lang="en-US" sz="1800" dirty="0" err="1" smtClean="0">
                <a:solidFill>
                  <a:schemeClr val="tx2"/>
                </a:solidFill>
              </a:rPr>
              <a:t>Dwork</a:t>
            </a:r>
            <a:r>
              <a:rPr lang="en-US" sz="1800" dirty="0" smtClean="0">
                <a:solidFill>
                  <a:schemeClr val="tx2"/>
                </a:solidFill>
              </a:rPr>
              <a:t> </a:t>
            </a:r>
            <a:r>
              <a:rPr lang="en-US" sz="1800" dirty="0" err="1" smtClean="0">
                <a:solidFill>
                  <a:schemeClr val="tx2"/>
                </a:solidFill>
              </a:rPr>
              <a:t>McSherry</a:t>
            </a:r>
            <a:r>
              <a:rPr lang="en-US" sz="1800" dirty="0" smtClean="0">
                <a:solidFill>
                  <a:schemeClr val="tx2"/>
                </a:solidFill>
              </a:rPr>
              <a:t> </a:t>
            </a:r>
            <a:r>
              <a:rPr lang="en-US" sz="1800" dirty="0" err="1" smtClean="0">
                <a:solidFill>
                  <a:schemeClr val="tx2"/>
                </a:solidFill>
              </a:rPr>
              <a:t>Nissim</a:t>
            </a:r>
            <a:r>
              <a:rPr lang="en-US" sz="1800" dirty="0" smtClean="0">
                <a:solidFill>
                  <a:schemeClr val="tx2"/>
                </a:solidFill>
              </a:rPr>
              <a:t> 05]</a:t>
            </a:r>
          </a:p>
          <a:p>
            <a:pPr lvl="1"/>
            <a:r>
              <a:rPr lang="en-US" sz="1800" dirty="0" smtClean="0"/>
              <a:t>Learning Mixtures of Gaussians </a:t>
            </a:r>
            <a:r>
              <a:rPr lang="en-US" sz="1800" dirty="0" smtClean="0">
                <a:solidFill>
                  <a:schemeClr val="tx2"/>
                </a:solidFill>
              </a:rPr>
              <a:t>[</a:t>
            </a:r>
            <a:r>
              <a:rPr lang="en-US" sz="1800" dirty="0" err="1" smtClean="0">
                <a:solidFill>
                  <a:schemeClr val="tx2"/>
                </a:solidFill>
              </a:rPr>
              <a:t>Nissim</a:t>
            </a:r>
            <a:r>
              <a:rPr lang="en-US" sz="1800" dirty="0" smtClean="0">
                <a:solidFill>
                  <a:schemeClr val="tx2"/>
                </a:solidFill>
              </a:rPr>
              <a:t> </a:t>
            </a:r>
            <a:r>
              <a:rPr lang="en-US" sz="1800" dirty="0" err="1" smtClean="0">
                <a:solidFill>
                  <a:schemeClr val="tx2"/>
                </a:solidFill>
              </a:rPr>
              <a:t>Raskhodnikova</a:t>
            </a:r>
            <a:r>
              <a:rPr lang="en-US" sz="1800" dirty="0" smtClean="0">
                <a:solidFill>
                  <a:schemeClr val="tx2"/>
                </a:solidFill>
              </a:rPr>
              <a:t> Smith 08]</a:t>
            </a:r>
          </a:p>
          <a:p>
            <a:r>
              <a:rPr lang="en-US" sz="2000" dirty="0" smtClean="0"/>
              <a:t>Mechanism design </a:t>
            </a:r>
            <a:r>
              <a:rPr lang="en-US" sz="1800" dirty="0" smtClean="0">
                <a:solidFill>
                  <a:schemeClr val="tx2"/>
                </a:solidFill>
              </a:rPr>
              <a:t>[</a:t>
            </a:r>
            <a:r>
              <a:rPr lang="en-US" sz="1800" dirty="0" err="1" smtClean="0">
                <a:solidFill>
                  <a:schemeClr val="tx2"/>
                </a:solidFill>
              </a:rPr>
              <a:t>McSherry</a:t>
            </a:r>
            <a:r>
              <a:rPr lang="en-US" sz="1800" dirty="0" smtClean="0">
                <a:solidFill>
                  <a:schemeClr val="tx2"/>
                </a:solidFill>
              </a:rPr>
              <a:t> </a:t>
            </a:r>
            <a:r>
              <a:rPr lang="en-US" sz="1800" dirty="0" err="1" smtClean="0">
                <a:solidFill>
                  <a:schemeClr val="tx2"/>
                </a:solidFill>
              </a:rPr>
              <a:t>Talwar</a:t>
            </a:r>
            <a:r>
              <a:rPr lang="en-US" sz="1800" dirty="0" smtClean="0">
                <a:solidFill>
                  <a:schemeClr val="tx2"/>
                </a:solidFill>
              </a:rPr>
              <a:t> 07]</a:t>
            </a:r>
          </a:p>
          <a:p>
            <a:pPr>
              <a:buNone/>
            </a:pPr>
            <a:r>
              <a:rPr lang="en-US" sz="2000" dirty="0" smtClean="0">
                <a:solidFill>
                  <a:srgbClr val="00B16E"/>
                </a:solidFill>
              </a:rPr>
              <a:t>This work:  </a:t>
            </a:r>
            <a:r>
              <a:rPr lang="en-US" sz="2000" dirty="0" smtClean="0"/>
              <a:t>PAC Learning </a:t>
            </a:r>
            <a:r>
              <a:rPr lang="en-US" sz="2000" dirty="0" smtClean="0">
                <a:solidFill>
                  <a:srgbClr val="0000FF"/>
                </a:solidFill>
              </a:rPr>
              <a:t>(in general, not captured  by function evaluation)</a:t>
            </a:r>
            <a:endParaRPr lang="en-US" sz="2000" dirty="0" smtClean="0"/>
          </a:p>
          <a:p>
            <a:pPr>
              <a:buNone/>
            </a:pPr>
            <a:r>
              <a:rPr lang="en-US" sz="2000" dirty="0" smtClean="0">
                <a:solidFill>
                  <a:srgbClr val="00B16E"/>
                </a:solidFill>
              </a:rPr>
              <a:t>Some subsequent work:</a:t>
            </a:r>
          </a:p>
          <a:p>
            <a:r>
              <a:rPr lang="en-US" sz="2000" dirty="0" smtClean="0"/>
              <a:t>Learning </a:t>
            </a:r>
            <a:r>
              <a:rPr lang="en-US" sz="1800" dirty="0" smtClean="0">
                <a:solidFill>
                  <a:schemeClr val="accent2">
                    <a:lumMod val="50000"/>
                  </a:schemeClr>
                </a:solidFill>
              </a:rPr>
              <a:t>[</a:t>
            </a:r>
            <a:r>
              <a:rPr lang="en-US" sz="1800" dirty="0" err="1" smtClean="0">
                <a:solidFill>
                  <a:schemeClr val="accent2">
                    <a:lumMod val="50000"/>
                  </a:schemeClr>
                </a:solidFill>
              </a:rPr>
              <a:t>Chaudhuri</a:t>
            </a:r>
            <a:r>
              <a:rPr lang="en-US" sz="1800" dirty="0" smtClean="0">
                <a:solidFill>
                  <a:schemeClr val="accent2">
                    <a:lumMod val="50000"/>
                  </a:schemeClr>
                </a:solidFill>
              </a:rPr>
              <a:t> </a:t>
            </a:r>
            <a:r>
              <a:rPr lang="en-US" sz="1800" dirty="0" err="1" smtClean="0">
                <a:solidFill>
                  <a:schemeClr val="accent2">
                    <a:lumMod val="50000"/>
                  </a:schemeClr>
                </a:solidFill>
              </a:rPr>
              <a:t>Monteleoni</a:t>
            </a:r>
            <a:r>
              <a:rPr lang="en-US" sz="1800" dirty="0" smtClean="0">
                <a:solidFill>
                  <a:schemeClr val="accent2">
                    <a:lumMod val="50000"/>
                  </a:schemeClr>
                </a:solidFill>
              </a:rPr>
              <a:t> 08, </a:t>
            </a:r>
            <a:r>
              <a:rPr lang="en-US" sz="1800" dirty="0" err="1" smtClean="0">
                <a:solidFill>
                  <a:schemeClr val="accent2">
                    <a:lumMod val="50000"/>
                  </a:schemeClr>
                </a:solidFill>
              </a:rPr>
              <a:t>McSherry</a:t>
            </a:r>
            <a:r>
              <a:rPr lang="en-US" sz="1800" dirty="0" smtClean="0">
                <a:solidFill>
                  <a:schemeClr val="accent2">
                    <a:lumMod val="50000"/>
                  </a:schemeClr>
                </a:solidFill>
              </a:rPr>
              <a:t> Williams 09, </a:t>
            </a:r>
            <a:r>
              <a:rPr lang="en-US" sz="1800" dirty="0" err="1" smtClean="0">
                <a:solidFill>
                  <a:schemeClr val="accent2">
                    <a:lumMod val="50000"/>
                  </a:schemeClr>
                </a:solidFill>
              </a:rPr>
              <a:t>Beimel</a:t>
            </a:r>
            <a:r>
              <a:rPr lang="en-US" sz="1800" dirty="0" smtClean="0">
                <a:solidFill>
                  <a:schemeClr val="accent2">
                    <a:lumMod val="50000"/>
                  </a:schemeClr>
                </a:solidFill>
              </a:rPr>
              <a:t> </a:t>
            </a:r>
            <a:r>
              <a:rPr lang="en-US" sz="1800" dirty="0" err="1" smtClean="0">
                <a:solidFill>
                  <a:schemeClr val="accent2">
                    <a:lumMod val="50000"/>
                  </a:schemeClr>
                </a:solidFill>
              </a:rPr>
              <a:t>Kasiwiswanathan</a:t>
            </a:r>
            <a:r>
              <a:rPr lang="en-US" sz="1800" dirty="0" smtClean="0">
                <a:solidFill>
                  <a:schemeClr val="accent2">
                    <a:lumMod val="50000"/>
                  </a:schemeClr>
                </a:solidFill>
              </a:rPr>
              <a:t> </a:t>
            </a:r>
            <a:r>
              <a:rPr lang="en-US" sz="1800" dirty="0" err="1" smtClean="0">
                <a:solidFill>
                  <a:schemeClr val="accent2">
                    <a:lumMod val="50000"/>
                  </a:schemeClr>
                </a:solidFill>
              </a:rPr>
              <a:t>Nissim</a:t>
            </a:r>
            <a:r>
              <a:rPr lang="en-US" sz="1800" dirty="0" smtClean="0">
                <a:solidFill>
                  <a:schemeClr val="accent2">
                    <a:lumMod val="50000"/>
                  </a:schemeClr>
                </a:solidFill>
              </a:rPr>
              <a:t> 10, </a:t>
            </a:r>
            <a:r>
              <a:rPr lang="en-US" sz="1800" dirty="0" err="1" smtClean="0">
                <a:solidFill>
                  <a:schemeClr val="accent2">
                    <a:lumMod val="50000"/>
                  </a:schemeClr>
                </a:solidFill>
              </a:rPr>
              <a:t>Sarwate</a:t>
            </a:r>
            <a:r>
              <a:rPr lang="en-US" sz="1800" dirty="0" smtClean="0">
                <a:solidFill>
                  <a:schemeClr val="accent2">
                    <a:lumMod val="50000"/>
                  </a:schemeClr>
                </a:solidFill>
              </a:rPr>
              <a:t> </a:t>
            </a:r>
            <a:r>
              <a:rPr lang="en-US" sz="1800" dirty="0" err="1" smtClean="0">
                <a:solidFill>
                  <a:schemeClr val="accent2">
                    <a:lumMod val="50000"/>
                  </a:schemeClr>
                </a:solidFill>
              </a:rPr>
              <a:t>Chaudhuri</a:t>
            </a:r>
            <a:r>
              <a:rPr lang="en-US" sz="1800" dirty="0" smtClean="0">
                <a:solidFill>
                  <a:schemeClr val="accent2">
                    <a:lumMod val="50000"/>
                  </a:schemeClr>
                </a:solidFill>
              </a:rPr>
              <a:t> </a:t>
            </a:r>
            <a:r>
              <a:rPr lang="en-US" sz="1800" dirty="0" err="1" smtClean="0">
                <a:solidFill>
                  <a:schemeClr val="accent2">
                    <a:lumMod val="50000"/>
                  </a:schemeClr>
                </a:solidFill>
              </a:rPr>
              <a:t>Monteleoni</a:t>
            </a:r>
            <a:r>
              <a:rPr lang="en-US" sz="1800" dirty="0" smtClean="0">
                <a:solidFill>
                  <a:schemeClr val="accent2">
                    <a:lumMod val="50000"/>
                  </a:schemeClr>
                </a:solidFill>
              </a:rPr>
              <a:t>]</a:t>
            </a:r>
          </a:p>
          <a:p>
            <a:r>
              <a:rPr lang="en-US" sz="2000" dirty="0" smtClean="0"/>
              <a:t>Statistical inference</a:t>
            </a:r>
            <a:r>
              <a:rPr lang="en-US" sz="1400" dirty="0" smtClean="0">
                <a:solidFill>
                  <a:schemeClr val="accent2">
                    <a:lumMod val="50000"/>
                  </a:schemeClr>
                </a:solidFill>
              </a:rPr>
              <a:t> </a:t>
            </a:r>
            <a:r>
              <a:rPr lang="en-US" sz="1800" dirty="0" smtClean="0">
                <a:solidFill>
                  <a:schemeClr val="accent2">
                    <a:lumMod val="50000"/>
                  </a:schemeClr>
                </a:solidFill>
              </a:rPr>
              <a:t>[Smith 08, </a:t>
            </a:r>
            <a:r>
              <a:rPr lang="en-US" sz="1800" dirty="0" err="1" smtClean="0">
                <a:solidFill>
                  <a:schemeClr val="accent2">
                    <a:lumMod val="50000"/>
                  </a:schemeClr>
                </a:solidFill>
              </a:rPr>
              <a:t>Dwork</a:t>
            </a:r>
            <a:r>
              <a:rPr lang="en-US" sz="1800" dirty="0" smtClean="0">
                <a:solidFill>
                  <a:schemeClr val="accent2">
                    <a:lumMod val="50000"/>
                  </a:schemeClr>
                </a:solidFill>
              </a:rPr>
              <a:t> Lei 09, Wasserman Zhou 09]</a:t>
            </a:r>
          </a:p>
          <a:p>
            <a:r>
              <a:rPr lang="en-US" sz="2000" dirty="0" smtClean="0"/>
              <a:t>Synthetic data </a:t>
            </a:r>
            <a:r>
              <a:rPr lang="en-US" sz="1800" dirty="0" smtClean="0">
                <a:solidFill>
                  <a:schemeClr val="accent2">
                    <a:lumMod val="50000"/>
                  </a:schemeClr>
                </a:solidFill>
              </a:rPr>
              <a:t>[</a:t>
            </a:r>
            <a:r>
              <a:rPr lang="en-US" sz="1800" dirty="0" err="1" smtClean="0">
                <a:solidFill>
                  <a:schemeClr val="accent2">
                    <a:lumMod val="50000"/>
                  </a:schemeClr>
                </a:solidFill>
              </a:rPr>
              <a:t>Machanavajjhala</a:t>
            </a:r>
            <a:r>
              <a:rPr lang="en-US" sz="1800" dirty="0" smtClean="0">
                <a:solidFill>
                  <a:schemeClr val="accent2">
                    <a:lumMod val="50000"/>
                  </a:schemeClr>
                </a:solidFill>
              </a:rPr>
              <a:t> </a:t>
            </a:r>
            <a:r>
              <a:rPr lang="en-US" sz="1800" dirty="0" err="1" smtClean="0">
                <a:solidFill>
                  <a:schemeClr val="accent2">
                    <a:lumMod val="50000"/>
                  </a:schemeClr>
                </a:solidFill>
              </a:rPr>
              <a:t>Kifer</a:t>
            </a:r>
            <a:r>
              <a:rPr lang="en-US" sz="1800" dirty="0" smtClean="0">
                <a:solidFill>
                  <a:schemeClr val="accent2">
                    <a:lumMod val="50000"/>
                  </a:schemeClr>
                </a:solidFill>
              </a:rPr>
              <a:t> </a:t>
            </a:r>
            <a:r>
              <a:rPr lang="en-US" sz="1800" dirty="0" err="1" smtClean="0">
                <a:solidFill>
                  <a:schemeClr val="accent2">
                    <a:lumMod val="50000"/>
                  </a:schemeClr>
                </a:solidFill>
              </a:rPr>
              <a:t>Abowd</a:t>
            </a:r>
            <a:r>
              <a:rPr lang="en-US" sz="1800" dirty="0" smtClean="0">
                <a:solidFill>
                  <a:schemeClr val="accent2">
                    <a:lumMod val="50000"/>
                  </a:schemeClr>
                </a:solidFill>
              </a:rPr>
              <a:t> </a:t>
            </a:r>
            <a:r>
              <a:rPr lang="en-US" sz="1800" dirty="0" err="1" smtClean="0">
                <a:solidFill>
                  <a:schemeClr val="accent2">
                    <a:lumMod val="50000"/>
                  </a:schemeClr>
                </a:solidFill>
              </a:rPr>
              <a:t>Gehrke</a:t>
            </a:r>
            <a:r>
              <a:rPr lang="en-US" sz="1800" dirty="0" smtClean="0">
                <a:solidFill>
                  <a:schemeClr val="accent2">
                    <a:lumMod val="50000"/>
                  </a:schemeClr>
                </a:solidFill>
              </a:rPr>
              <a:t> </a:t>
            </a:r>
            <a:r>
              <a:rPr lang="en-US" sz="1800" dirty="0" err="1" smtClean="0">
                <a:solidFill>
                  <a:schemeClr val="accent2">
                    <a:lumMod val="50000"/>
                  </a:schemeClr>
                </a:solidFill>
              </a:rPr>
              <a:t>Vilhuber</a:t>
            </a:r>
            <a:r>
              <a:rPr lang="en-US" sz="1800" dirty="0" smtClean="0">
                <a:solidFill>
                  <a:schemeClr val="accent2">
                    <a:lumMod val="50000"/>
                  </a:schemeClr>
                </a:solidFill>
              </a:rPr>
              <a:t> 08,Blum </a:t>
            </a:r>
            <a:r>
              <a:rPr lang="en-US" sz="1800" dirty="0" err="1" smtClean="0">
                <a:solidFill>
                  <a:schemeClr val="accent2">
                    <a:lumMod val="50000"/>
                  </a:schemeClr>
                </a:solidFill>
              </a:rPr>
              <a:t>Ligget</a:t>
            </a:r>
            <a:r>
              <a:rPr lang="en-US" sz="1800" dirty="0" smtClean="0">
                <a:solidFill>
                  <a:schemeClr val="accent2">
                    <a:lumMod val="50000"/>
                  </a:schemeClr>
                </a:solidFill>
              </a:rPr>
              <a:t> Roth 08, </a:t>
            </a:r>
            <a:r>
              <a:rPr lang="en-US" sz="1800" dirty="0" err="1" smtClean="0">
                <a:solidFill>
                  <a:schemeClr val="accent2">
                    <a:lumMod val="50000"/>
                  </a:schemeClr>
                </a:solidFill>
              </a:rPr>
              <a:t>Dwork</a:t>
            </a:r>
            <a:r>
              <a:rPr lang="en-US" sz="1800" dirty="0" smtClean="0">
                <a:solidFill>
                  <a:schemeClr val="accent2">
                    <a:lumMod val="50000"/>
                  </a:schemeClr>
                </a:solidFill>
              </a:rPr>
              <a:t> </a:t>
            </a:r>
            <a:r>
              <a:rPr lang="en-US" sz="1800" dirty="0" err="1" smtClean="0">
                <a:solidFill>
                  <a:schemeClr val="accent2">
                    <a:lumMod val="50000"/>
                  </a:schemeClr>
                </a:solidFill>
              </a:rPr>
              <a:t>Naor</a:t>
            </a:r>
            <a:r>
              <a:rPr lang="en-US" sz="1800" dirty="0" smtClean="0">
                <a:solidFill>
                  <a:schemeClr val="accent2">
                    <a:lumMod val="50000"/>
                  </a:schemeClr>
                </a:solidFill>
              </a:rPr>
              <a:t> </a:t>
            </a:r>
            <a:r>
              <a:rPr lang="en-US" sz="1800" dirty="0" err="1" smtClean="0">
                <a:solidFill>
                  <a:schemeClr val="accent2">
                    <a:lumMod val="50000"/>
                  </a:schemeClr>
                </a:solidFill>
              </a:rPr>
              <a:t>Reingold</a:t>
            </a:r>
            <a:r>
              <a:rPr lang="en-US" sz="1800" dirty="0" smtClean="0">
                <a:solidFill>
                  <a:schemeClr val="accent2">
                    <a:lumMod val="50000"/>
                  </a:schemeClr>
                </a:solidFill>
              </a:rPr>
              <a:t> </a:t>
            </a:r>
            <a:r>
              <a:rPr lang="en-US" sz="1800" dirty="0" err="1" smtClean="0">
                <a:solidFill>
                  <a:schemeClr val="accent2">
                    <a:lumMod val="50000"/>
                  </a:schemeClr>
                </a:solidFill>
              </a:rPr>
              <a:t>Rothblum</a:t>
            </a:r>
            <a:r>
              <a:rPr lang="en-US" sz="1800" dirty="0" smtClean="0">
                <a:solidFill>
                  <a:schemeClr val="accent2">
                    <a:lumMod val="50000"/>
                  </a:schemeClr>
                </a:solidFill>
              </a:rPr>
              <a:t> </a:t>
            </a:r>
            <a:r>
              <a:rPr lang="en-US" sz="1800" dirty="0" err="1" smtClean="0">
                <a:solidFill>
                  <a:schemeClr val="accent2">
                    <a:lumMod val="50000"/>
                  </a:schemeClr>
                </a:solidFill>
              </a:rPr>
              <a:t>Vadhan</a:t>
            </a:r>
            <a:r>
              <a:rPr lang="en-US" sz="1800" dirty="0" smtClean="0">
                <a:solidFill>
                  <a:schemeClr val="accent2">
                    <a:lumMod val="50000"/>
                  </a:schemeClr>
                </a:solidFill>
              </a:rPr>
              <a:t> 09, Roth </a:t>
            </a:r>
            <a:r>
              <a:rPr lang="en-US" sz="1800" dirty="0" err="1" smtClean="0">
                <a:solidFill>
                  <a:schemeClr val="accent2">
                    <a:lumMod val="50000"/>
                  </a:schemeClr>
                </a:solidFill>
              </a:rPr>
              <a:t>Roughgarden</a:t>
            </a:r>
            <a:r>
              <a:rPr lang="en-US" sz="1800" dirty="0" smtClean="0">
                <a:solidFill>
                  <a:schemeClr val="accent2">
                    <a:lumMod val="50000"/>
                  </a:schemeClr>
                </a:solidFill>
              </a:rPr>
              <a:t> 10]</a:t>
            </a:r>
          </a:p>
          <a:p>
            <a:r>
              <a:rPr lang="en-US" sz="2000" dirty="0" smtClean="0"/>
              <a:t>Combinatorial optimization </a:t>
            </a:r>
            <a:r>
              <a:rPr lang="en-US" sz="1800" dirty="0" smtClean="0">
                <a:solidFill>
                  <a:schemeClr val="accent2">
                    <a:lumMod val="50000"/>
                  </a:schemeClr>
                </a:solidFill>
              </a:rPr>
              <a:t>[Gupta </a:t>
            </a:r>
            <a:r>
              <a:rPr lang="en-US" sz="1800" dirty="0" err="1" smtClean="0">
                <a:solidFill>
                  <a:schemeClr val="accent2">
                    <a:lumMod val="50000"/>
                  </a:schemeClr>
                </a:solidFill>
              </a:rPr>
              <a:t>Liget</a:t>
            </a:r>
            <a:r>
              <a:rPr lang="en-US" sz="1800" dirty="0" smtClean="0">
                <a:solidFill>
                  <a:schemeClr val="accent2">
                    <a:lumMod val="50000"/>
                  </a:schemeClr>
                </a:solidFill>
              </a:rPr>
              <a:t> </a:t>
            </a:r>
            <a:r>
              <a:rPr lang="en-US" sz="1800" dirty="0" err="1" smtClean="0">
                <a:solidFill>
                  <a:schemeClr val="accent2">
                    <a:lumMod val="50000"/>
                  </a:schemeClr>
                </a:solidFill>
              </a:rPr>
              <a:t>tMcSherry</a:t>
            </a:r>
            <a:r>
              <a:rPr lang="en-US" sz="1800" dirty="0" smtClean="0">
                <a:solidFill>
                  <a:schemeClr val="accent2">
                    <a:lumMod val="50000"/>
                  </a:schemeClr>
                </a:solidFill>
              </a:rPr>
              <a:t> Roth </a:t>
            </a:r>
            <a:r>
              <a:rPr lang="en-US" sz="1800" dirty="0" err="1" smtClean="0">
                <a:solidFill>
                  <a:schemeClr val="accent2">
                    <a:lumMod val="50000"/>
                  </a:schemeClr>
                </a:solidFill>
              </a:rPr>
              <a:t>Talwar</a:t>
            </a:r>
            <a:r>
              <a:rPr lang="en-US" sz="1800" dirty="0" smtClean="0">
                <a:solidFill>
                  <a:schemeClr val="accent2">
                    <a:lumMod val="50000"/>
                  </a:schemeClr>
                </a:solidFill>
              </a:rPr>
              <a:t> 10]</a:t>
            </a:r>
          </a:p>
          <a:p>
            <a:pPr>
              <a:buNone/>
            </a:pPr>
            <a:endParaRPr lang="en-US" sz="2000" dirty="0" smtClean="0"/>
          </a:p>
        </p:txBody>
      </p:sp>
      <p:sp>
        <p:nvSpPr>
          <p:cNvPr id="5"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z="1800" smtClean="0"/>
              <a:pPr/>
              <a:t>3</a:t>
            </a:fld>
            <a:endParaRPr lang="en-US" sz="1800" dirty="0"/>
          </a:p>
        </p:txBody>
      </p:sp>
      <p:grpSp>
        <p:nvGrpSpPr>
          <p:cNvPr id="42" name="Group 41"/>
          <p:cNvGrpSpPr/>
          <p:nvPr/>
        </p:nvGrpSpPr>
        <p:grpSpPr>
          <a:xfrm>
            <a:off x="4914900" y="941832"/>
            <a:ext cx="4076700" cy="1304925"/>
            <a:chOff x="4914900" y="950976"/>
            <a:chExt cx="4076700" cy="1304925"/>
          </a:xfrm>
        </p:grpSpPr>
        <p:sp>
          <p:nvSpPr>
            <p:cNvPr id="7" name="AutoShape 1"/>
            <p:cNvSpPr>
              <a:spLocks/>
            </p:cNvSpPr>
            <p:nvPr/>
          </p:nvSpPr>
          <p:spPr bwMode="auto">
            <a:xfrm>
              <a:off x="4914900" y="950976"/>
              <a:ext cx="4000500" cy="1304925"/>
            </a:xfrm>
            <a:custGeom>
              <a:avLst/>
              <a:gdLst/>
              <a:ahLst/>
              <a:cxnLst/>
              <a:rect l="0" t="0" r="r" b="b"/>
              <a:pathLst>
                <a:path w="21478" h="18989">
                  <a:moveTo>
                    <a:pt x="19044" y="2843"/>
                  </a:moveTo>
                  <a:cubicBezTo>
                    <a:pt x="19044" y="2843"/>
                    <a:pt x="18253" y="455"/>
                    <a:pt x="17341" y="341"/>
                  </a:cubicBezTo>
                  <a:cubicBezTo>
                    <a:pt x="16428" y="228"/>
                    <a:pt x="15551" y="1785"/>
                    <a:pt x="15551" y="1785"/>
                  </a:cubicBezTo>
                  <a:cubicBezTo>
                    <a:pt x="15551" y="1785"/>
                    <a:pt x="15454" y="0"/>
                    <a:pt x="14298" y="0"/>
                  </a:cubicBezTo>
                  <a:cubicBezTo>
                    <a:pt x="13142" y="0"/>
                    <a:pt x="11743" y="1592"/>
                    <a:pt x="11743" y="1592"/>
                  </a:cubicBezTo>
                  <a:cubicBezTo>
                    <a:pt x="11743" y="1592"/>
                    <a:pt x="10830" y="0"/>
                    <a:pt x="8944" y="0"/>
                  </a:cubicBezTo>
                  <a:cubicBezTo>
                    <a:pt x="7058" y="0"/>
                    <a:pt x="6693" y="1820"/>
                    <a:pt x="6693" y="1820"/>
                  </a:cubicBezTo>
                  <a:cubicBezTo>
                    <a:pt x="6693" y="1820"/>
                    <a:pt x="5843" y="-493"/>
                    <a:pt x="4382" y="303"/>
                  </a:cubicBezTo>
                  <a:cubicBezTo>
                    <a:pt x="2922" y="1099"/>
                    <a:pt x="3304" y="1785"/>
                    <a:pt x="3304" y="1785"/>
                  </a:cubicBezTo>
                  <a:cubicBezTo>
                    <a:pt x="3304" y="1785"/>
                    <a:pt x="1245" y="1636"/>
                    <a:pt x="880" y="2773"/>
                  </a:cubicBezTo>
                  <a:cubicBezTo>
                    <a:pt x="515" y="3910"/>
                    <a:pt x="913" y="6027"/>
                    <a:pt x="913" y="6027"/>
                  </a:cubicBezTo>
                  <a:cubicBezTo>
                    <a:pt x="913" y="6027"/>
                    <a:pt x="-61" y="6254"/>
                    <a:pt x="0" y="8301"/>
                  </a:cubicBezTo>
                  <a:cubicBezTo>
                    <a:pt x="61" y="10348"/>
                    <a:pt x="880" y="12035"/>
                    <a:pt x="880" y="12035"/>
                  </a:cubicBezTo>
                  <a:cubicBezTo>
                    <a:pt x="880" y="12035"/>
                    <a:pt x="-6" y="14101"/>
                    <a:pt x="880" y="16975"/>
                  </a:cubicBezTo>
                  <a:cubicBezTo>
                    <a:pt x="2154" y="21107"/>
                    <a:pt x="3876" y="16889"/>
                    <a:pt x="3876" y="16889"/>
                  </a:cubicBezTo>
                  <a:cubicBezTo>
                    <a:pt x="3876" y="16889"/>
                    <a:pt x="3757" y="19728"/>
                    <a:pt x="6663" y="18808"/>
                  </a:cubicBezTo>
                  <a:cubicBezTo>
                    <a:pt x="8731" y="18154"/>
                    <a:pt x="8944" y="16033"/>
                    <a:pt x="8944" y="16033"/>
                  </a:cubicBezTo>
                  <a:cubicBezTo>
                    <a:pt x="8944" y="16033"/>
                    <a:pt x="9309" y="18193"/>
                    <a:pt x="11195" y="17284"/>
                  </a:cubicBezTo>
                  <a:cubicBezTo>
                    <a:pt x="13082" y="16374"/>
                    <a:pt x="13507" y="15464"/>
                    <a:pt x="13507" y="15464"/>
                  </a:cubicBezTo>
                  <a:cubicBezTo>
                    <a:pt x="13507" y="15464"/>
                    <a:pt x="13912" y="17429"/>
                    <a:pt x="15500" y="17222"/>
                  </a:cubicBezTo>
                  <a:cubicBezTo>
                    <a:pt x="16702" y="17065"/>
                    <a:pt x="17306" y="15390"/>
                    <a:pt x="17306" y="15390"/>
                  </a:cubicBezTo>
                  <a:cubicBezTo>
                    <a:pt x="17306" y="15390"/>
                    <a:pt x="18634" y="17912"/>
                    <a:pt x="19851" y="16889"/>
                  </a:cubicBezTo>
                  <a:cubicBezTo>
                    <a:pt x="21068" y="15865"/>
                    <a:pt x="21539" y="14896"/>
                    <a:pt x="21478" y="12508"/>
                  </a:cubicBezTo>
                  <a:cubicBezTo>
                    <a:pt x="21417" y="10120"/>
                    <a:pt x="20505" y="8756"/>
                    <a:pt x="20505" y="8756"/>
                  </a:cubicBezTo>
                  <a:cubicBezTo>
                    <a:pt x="20505" y="8756"/>
                    <a:pt x="21539" y="7619"/>
                    <a:pt x="21052" y="4776"/>
                  </a:cubicBezTo>
                  <a:cubicBezTo>
                    <a:pt x="20565" y="1933"/>
                    <a:pt x="19044" y="2843"/>
                    <a:pt x="19044" y="2843"/>
                  </a:cubicBezTo>
                  <a:close/>
                  <a:moveTo>
                    <a:pt x="19044" y="2843"/>
                  </a:moveTo>
                </a:path>
              </a:pathLst>
            </a:custGeom>
            <a:gradFill rotWithShape="0">
              <a:gsLst>
                <a:gs pos="0">
                  <a:srgbClr val="FFFF66">
                    <a:alpha val="67000"/>
                  </a:srgbClr>
                </a:gs>
                <a:gs pos="100000">
                  <a:srgbClr val="FF8000">
                    <a:alpha val="17000"/>
                  </a:srgbClr>
                </a:gs>
              </a:gsLst>
              <a:lin ang="5400000" scaled="1"/>
            </a:gradFill>
            <a:ln w="12700">
              <a:solidFill>
                <a:schemeClr val="tx1"/>
              </a:solidFill>
              <a:prstDash val="dash"/>
              <a:miter lim="800000"/>
              <a:headEnd/>
              <a:tailEnd/>
            </a:ln>
          </p:spPr>
          <p:txBody>
            <a:bodyPr lIns="0" tIns="0" rIns="0" bIns="0"/>
            <a:lstStyle/>
            <a:p>
              <a:endParaRPr lang="en-US"/>
            </a:p>
          </p:txBody>
        </p:sp>
        <p:sp>
          <p:nvSpPr>
            <p:cNvPr id="8" name="Rectangle 4"/>
            <p:cNvSpPr>
              <a:spLocks/>
            </p:cNvSpPr>
            <p:nvPr/>
          </p:nvSpPr>
          <p:spPr bwMode="auto">
            <a:xfrm>
              <a:off x="6288087" y="1466850"/>
              <a:ext cx="631825" cy="479425"/>
            </a:xfrm>
            <a:prstGeom prst="rect">
              <a:avLst/>
            </a:prstGeom>
            <a:noFill/>
            <a:ln w="25400">
              <a:solidFill>
                <a:schemeClr val="tx1"/>
              </a:solidFill>
              <a:miter lim="800000"/>
              <a:headEnd/>
              <a:tailEnd/>
            </a:ln>
            <a:effectLst>
              <a:outerShdw dist="35921" dir="2700000" algn="ctr" rotWithShape="0">
                <a:schemeClr val="bg2">
                  <a:alpha val="75000"/>
                </a:schemeClr>
              </a:outerShdw>
            </a:effectLst>
          </p:spPr>
          <p:txBody>
            <a:bodyPr lIns="0" tIns="0" rIns="0" bIns="0"/>
            <a:lstStyle/>
            <a:p>
              <a:endParaRPr lang="en-US"/>
            </a:p>
          </p:txBody>
        </p:sp>
        <p:pic>
          <p:nvPicPr>
            <p:cNvPr id="9" name="Picture 5"/>
            <p:cNvPicPr>
              <a:picLocks noChangeAspect="1" noChangeArrowheads="1"/>
            </p:cNvPicPr>
            <p:nvPr/>
          </p:nvPicPr>
          <p:blipFill>
            <a:blip r:embed="rId3" cstate="print"/>
            <a:srcRect/>
            <a:stretch>
              <a:fillRect/>
            </a:stretch>
          </p:blipFill>
          <p:spPr bwMode="auto">
            <a:xfrm>
              <a:off x="5637212" y="1319213"/>
              <a:ext cx="195263" cy="127000"/>
            </a:xfrm>
            <a:prstGeom prst="rect">
              <a:avLst/>
            </a:prstGeom>
            <a:noFill/>
            <a:ln w="12700">
              <a:noFill/>
              <a:miter lim="800000"/>
              <a:headEnd/>
              <a:tailEnd/>
            </a:ln>
          </p:spPr>
        </p:pic>
        <p:pic>
          <p:nvPicPr>
            <p:cNvPr id="10" name="Picture 6"/>
            <p:cNvPicPr>
              <a:picLocks noChangeAspect="1" noChangeArrowheads="1"/>
            </p:cNvPicPr>
            <p:nvPr/>
          </p:nvPicPr>
          <p:blipFill>
            <a:blip r:embed="rId4" cstate="print"/>
            <a:srcRect/>
            <a:stretch>
              <a:fillRect/>
            </a:stretch>
          </p:blipFill>
          <p:spPr bwMode="auto">
            <a:xfrm>
              <a:off x="5637212" y="1535113"/>
              <a:ext cx="195263" cy="127000"/>
            </a:xfrm>
            <a:prstGeom prst="rect">
              <a:avLst/>
            </a:prstGeom>
            <a:noFill/>
            <a:ln w="12700">
              <a:noFill/>
              <a:miter lim="800000"/>
              <a:headEnd/>
              <a:tailEnd/>
            </a:ln>
          </p:spPr>
        </p:pic>
        <p:pic>
          <p:nvPicPr>
            <p:cNvPr id="11" name="Picture 7"/>
            <p:cNvPicPr>
              <a:picLocks noChangeAspect="1" noChangeArrowheads="1"/>
            </p:cNvPicPr>
            <p:nvPr/>
          </p:nvPicPr>
          <p:blipFill>
            <a:blip r:embed="rId5" cstate="print"/>
            <a:srcRect/>
            <a:stretch>
              <a:fillRect/>
            </a:stretch>
          </p:blipFill>
          <p:spPr bwMode="auto">
            <a:xfrm>
              <a:off x="5678487" y="1984375"/>
              <a:ext cx="215900" cy="127000"/>
            </a:xfrm>
            <a:prstGeom prst="rect">
              <a:avLst/>
            </a:prstGeom>
            <a:noFill/>
            <a:ln w="12700">
              <a:noFill/>
              <a:miter lim="800000"/>
              <a:headEnd/>
              <a:tailEnd/>
            </a:ln>
          </p:spPr>
        </p:pic>
        <p:pic>
          <p:nvPicPr>
            <p:cNvPr id="12" name="Picture 8"/>
            <p:cNvPicPr>
              <a:picLocks noChangeAspect="1" noChangeArrowheads="1"/>
            </p:cNvPicPr>
            <p:nvPr/>
          </p:nvPicPr>
          <p:blipFill>
            <a:blip r:embed="rId6" cstate="print"/>
            <a:srcRect/>
            <a:stretch>
              <a:fillRect/>
            </a:stretch>
          </p:blipFill>
          <p:spPr bwMode="auto">
            <a:xfrm>
              <a:off x="5661025" y="1622425"/>
              <a:ext cx="41275" cy="242888"/>
            </a:xfrm>
            <a:prstGeom prst="rect">
              <a:avLst/>
            </a:prstGeom>
            <a:noFill/>
            <a:ln w="12700">
              <a:noFill/>
              <a:miter lim="800000"/>
              <a:headEnd/>
              <a:tailEnd/>
            </a:ln>
          </p:spPr>
        </p:pic>
        <p:sp>
          <p:nvSpPr>
            <p:cNvPr id="13" name="Line 9"/>
            <p:cNvSpPr>
              <a:spLocks noChangeShapeType="1"/>
            </p:cNvSpPr>
            <p:nvPr/>
          </p:nvSpPr>
          <p:spPr bwMode="auto">
            <a:xfrm rot="10800000">
              <a:off x="5348287" y="1408113"/>
              <a:ext cx="944563" cy="117475"/>
            </a:xfrm>
            <a:prstGeom prst="line">
              <a:avLst/>
            </a:prstGeom>
            <a:noFill/>
            <a:ln w="38100">
              <a:solidFill>
                <a:schemeClr val="tx1"/>
              </a:solidFill>
              <a:round/>
              <a:headEnd type="stealth" w="med" len="med"/>
              <a:tailEnd/>
            </a:ln>
          </p:spPr>
          <p:txBody>
            <a:bodyPr/>
            <a:lstStyle/>
            <a:p>
              <a:endParaRPr lang="en-US"/>
            </a:p>
          </p:txBody>
        </p:sp>
        <p:sp>
          <p:nvSpPr>
            <p:cNvPr id="14" name="Line 10"/>
            <p:cNvSpPr>
              <a:spLocks noChangeShapeType="1"/>
            </p:cNvSpPr>
            <p:nvPr/>
          </p:nvSpPr>
          <p:spPr bwMode="auto">
            <a:xfrm rot="10800000">
              <a:off x="5268912" y="1673225"/>
              <a:ext cx="1023938" cy="52388"/>
            </a:xfrm>
            <a:prstGeom prst="line">
              <a:avLst/>
            </a:prstGeom>
            <a:noFill/>
            <a:ln w="38100">
              <a:solidFill>
                <a:schemeClr val="tx1"/>
              </a:solidFill>
              <a:round/>
              <a:headEnd type="stealth" w="med" len="med"/>
              <a:tailEnd/>
            </a:ln>
          </p:spPr>
          <p:txBody>
            <a:bodyPr/>
            <a:lstStyle/>
            <a:p>
              <a:endParaRPr lang="en-US"/>
            </a:p>
          </p:txBody>
        </p:sp>
        <p:sp>
          <p:nvSpPr>
            <p:cNvPr id="15" name="Line 11"/>
            <p:cNvSpPr>
              <a:spLocks noChangeShapeType="1"/>
            </p:cNvSpPr>
            <p:nvPr/>
          </p:nvSpPr>
          <p:spPr bwMode="auto">
            <a:xfrm flipH="1">
              <a:off x="5341937" y="1893888"/>
              <a:ext cx="950913" cy="92075"/>
            </a:xfrm>
            <a:prstGeom prst="line">
              <a:avLst/>
            </a:prstGeom>
            <a:noFill/>
            <a:ln w="38100">
              <a:solidFill>
                <a:schemeClr val="tx1"/>
              </a:solidFill>
              <a:round/>
              <a:headEnd type="stealth" w="med" len="med"/>
              <a:tailEnd/>
            </a:ln>
          </p:spPr>
          <p:txBody>
            <a:bodyPr/>
            <a:lstStyle/>
            <a:p>
              <a:endParaRPr lang="en-US"/>
            </a:p>
          </p:txBody>
        </p:sp>
        <p:grpSp>
          <p:nvGrpSpPr>
            <p:cNvPr id="16" name="Group 12"/>
            <p:cNvGrpSpPr>
              <a:grpSpLocks/>
            </p:cNvGrpSpPr>
            <p:nvPr/>
          </p:nvGrpSpPr>
          <p:grpSpPr bwMode="auto">
            <a:xfrm>
              <a:off x="5232400" y="1330325"/>
              <a:ext cx="100012" cy="195263"/>
              <a:chOff x="0" y="0"/>
              <a:chExt cx="63" cy="123"/>
            </a:xfrm>
          </p:grpSpPr>
          <p:sp>
            <p:nvSpPr>
              <p:cNvPr id="17" name="Line 13"/>
              <p:cNvSpPr>
                <a:spLocks noChangeShapeType="1"/>
              </p:cNvSpPr>
              <p:nvPr/>
            </p:nvSpPr>
            <p:spPr bwMode="auto">
              <a:xfrm>
                <a:off x="29" y="26"/>
                <a:ext cx="0" cy="63"/>
              </a:xfrm>
              <a:prstGeom prst="line">
                <a:avLst/>
              </a:prstGeom>
              <a:noFill/>
              <a:ln w="38100">
                <a:solidFill>
                  <a:schemeClr val="tx1"/>
                </a:solidFill>
                <a:round/>
                <a:headEnd/>
                <a:tailEnd/>
              </a:ln>
            </p:spPr>
            <p:txBody>
              <a:bodyPr/>
              <a:lstStyle/>
              <a:p>
                <a:endParaRPr lang="en-US"/>
              </a:p>
            </p:txBody>
          </p:sp>
          <p:sp>
            <p:nvSpPr>
              <p:cNvPr id="18" name="Line 14"/>
              <p:cNvSpPr>
                <a:spLocks noChangeShapeType="1"/>
              </p:cNvSpPr>
              <p:nvPr/>
            </p:nvSpPr>
            <p:spPr bwMode="auto">
              <a:xfrm>
                <a:off x="28" y="82"/>
                <a:ext cx="35" cy="41"/>
              </a:xfrm>
              <a:prstGeom prst="line">
                <a:avLst/>
              </a:prstGeom>
              <a:noFill/>
              <a:ln w="38100">
                <a:solidFill>
                  <a:schemeClr val="tx1"/>
                </a:solidFill>
                <a:round/>
                <a:headEnd/>
                <a:tailEnd/>
              </a:ln>
            </p:spPr>
            <p:txBody>
              <a:bodyPr/>
              <a:lstStyle/>
              <a:p>
                <a:endParaRPr lang="en-US"/>
              </a:p>
            </p:txBody>
          </p:sp>
          <p:sp>
            <p:nvSpPr>
              <p:cNvPr id="19" name="Line 15"/>
              <p:cNvSpPr>
                <a:spLocks noChangeShapeType="1"/>
              </p:cNvSpPr>
              <p:nvPr/>
            </p:nvSpPr>
            <p:spPr bwMode="auto">
              <a:xfrm flipH="1">
                <a:off x="0" y="84"/>
                <a:ext cx="28" cy="39"/>
              </a:xfrm>
              <a:prstGeom prst="line">
                <a:avLst/>
              </a:prstGeom>
              <a:noFill/>
              <a:ln w="38100">
                <a:solidFill>
                  <a:schemeClr val="tx1"/>
                </a:solidFill>
                <a:round/>
                <a:headEnd/>
                <a:tailEnd/>
              </a:ln>
            </p:spPr>
            <p:txBody>
              <a:bodyPr/>
              <a:lstStyle/>
              <a:p>
                <a:endParaRPr lang="en-US"/>
              </a:p>
            </p:txBody>
          </p:sp>
          <p:sp>
            <p:nvSpPr>
              <p:cNvPr id="20" name="Line 16"/>
              <p:cNvSpPr>
                <a:spLocks noChangeShapeType="1"/>
              </p:cNvSpPr>
              <p:nvPr/>
            </p:nvSpPr>
            <p:spPr bwMode="auto">
              <a:xfrm>
                <a:off x="0" y="31"/>
                <a:ext cx="27" cy="13"/>
              </a:xfrm>
              <a:prstGeom prst="line">
                <a:avLst/>
              </a:prstGeom>
              <a:noFill/>
              <a:ln w="38100">
                <a:solidFill>
                  <a:schemeClr val="tx1"/>
                </a:solidFill>
                <a:round/>
                <a:headEnd/>
                <a:tailEnd/>
              </a:ln>
            </p:spPr>
            <p:txBody>
              <a:bodyPr/>
              <a:lstStyle/>
              <a:p>
                <a:endParaRPr lang="en-US"/>
              </a:p>
            </p:txBody>
          </p:sp>
          <p:sp>
            <p:nvSpPr>
              <p:cNvPr id="21" name="AutoShape 17"/>
              <p:cNvSpPr>
                <a:spLocks/>
              </p:cNvSpPr>
              <p:nvPr/>
            </p:nvSpPr>
            <p:spPr bwMode="auto">
              <a:xfrm>
                <a:off x="16" y="0"/>
                <a:ext cx="27" cy="26"/>
              </a:xfrm>
              <a:custGeom>
                <a:avLst/>
                <a:gdLst/>
                <a:ahLst/>
                <a:cxnLst/>
                <a:rect l="0" t="0" r="r" b="b"/>
                <a:pathLst>
                  <a:path w="13915" h="13915">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a:solidFill>
                  <a:schemeClr val="tx1"/>
                </a:solidFill>
                <a:miter lim="800000"/>
                <a:headEnd/>
                <a:tailEnd/>
              </a:ln>
            </p:spPr>
            <p:txBody>
              <a:bodyPr lIns="0" tIns="0" rIns="0" bIns="0"/>
              <a:lstStyle/>
              <a:p>
                <a:endParaRPr lang="en-US"/>
              </a:p>
            </p:txBody>
          </p:sp>
          <p:sp>
            <p:nvSpPr>
              <p:cNvPr id="22" name="Line 18"/>
              <p:cNvSpPr>
                <a:spLocks noChangeShapeType="1"/>
              </p:cNvSpPr>
              <p:nvPr/>
            </p:nvSpPr>
            <p:spPr bwMode="auto">
              <a:xfrm rot="10800000" flipH="1">
                <a:off x="31" y="33"/>
                <a:ext cx="27" cy="11"/>
              </a:xfrm>
              <a:prstGeom prst="line">
                <a:avLst/>
              </a:prstGeom>
              <a:noFill/>
              <a:ln w="38100">
                <a:solidFill>
                  <a:schemeClr val="tx1"/>
                </a:solidFill>
                <a:round/>
                <a:headEnd/>
                <a:tailEnd/>
              </a:ln>
            </p:spPr>
            <p:txBody>
              <a:bodyPr/>
              <a:lstStyle/>
              <a:p>
                <a:endParaRPr lang="en-US"/>
              </a:p>
            </p:txBody>
          </p:sp>
        </p:grpSp>
        <p:grpSp>
          <p:nvGrpSpPr>
            <p:cNvPr id="23" name="Group 19"/>
            <p:cNvGrpSpPr>
              <a:grpSpLocks/>
            </p:cNvGrpSpPr>
            <p:nvPr/>
          </p:nvGrpSpPr>
          <p:grpSpPr bwMode="auto">
            <a:xfrm>
              <a:off x="5146675" y="1609725"/>
              <a:ext cx="100012" cy="195263"/>
              <a:chOff x="0" y="0"/>
              <a:chExt cx="63" cy="123"/>
            </a:xfrm>
          </p:grpSpPr>
          <p:sp>
            <p:nvSpPr>
              <p:cNvPr id="24" name="Line 20"/>
              <p:cNvSpPr>
                <a:spLocks noChangeShapeType="1"/>
              </p:cNvSpPr>
              <p:nvPr/>
            </p:nvSpPr>
            <p:spPr bwMode="auto">
              <a:xfrm>
                <a:off x="29" y="26"/>
                <a:ext cx="0" cy="63"/>
              </a:xfrm>
              <a:prstGeom prst="line">
                <a:avLst/>
              </a:prstGeom>
              <a:noFill/>
              <a:ln w="38100">
                <a:solidFill>
                  <a:schemeClr val="tx1"/>
                </a:solidFill>
                <a:round/>
                <a:headEnd/>
                <a:tailEnd/>
              </a:ln>
            </p:spPr>
            <p:txBody>
              <a:bodyPr/>
              <a:lstStyle/>
              <a:p>
                <a:endParaRPr lang="en-US"/>
              </a:p>
            </p:txBody>
          </p:sp>
          <p:sp>
            <p:nvSpPr>
              <p:cNvPr id="25" name="Line 21"/>
              <p:cNvSpPr>
                <a:spLocks noChangeShapeType="1"/>
              </p:cNvSpPr>
              <p:nvPr/>
            </p:nvSpPr>
            <p:spPr bwMode="auto">
              <a:xfrm>
                <a:off x="28" y="82"/>
                <a:ext cx="35" cy="41"/>
              </a:xfrm>
              <a:prstGeom prst="line">
                <a:avLst/>
              </a:prstGeom>
              <a:noFill/>
              <a:ln w="38100">
                <a:solidFill>
                  <a:schemeClr val="tx1"/>
                </a:solidFill>
                <a:round/>
                <a:headEnd/>
                <a:tailEnd/>
              </a:ln>
            </p:spPr>
            <p:txBody>
              <a:bodyPr/>
              <a:lstStyle/>
              <a:p>
                <a:endParaRPr lang="en-US"/>
              </a:p>
            </p:txBody>
          </p:sp>
          <p:sp>
            <p:nvSpPr>
              <p:cNvPr id="26" name="Line 22"/>
              <p:cNvSpPr>
                <a:spLocks noChangeShapeType="1"/>
              </p:cNvSpPr>
              <p:nvPr/>
            </p:nvSpPr>
            <p:spPr bwMode="auto">
              <a:xfrm flipH="1">
                <a:off x="0" y="84"/>
                <a:ext cx="28" cy="39"/>
              </a:xfrm>
              <a:prstGeom prst="line">
                <a:avLst/>
              </a:prstGeom>
              <a:noFill/>
              <a:ln w="38100">
                <a:solidFill>
                  <a:schemeClr val="tx1"/>
                </a:solidFill>
                <a:round/>
                <a:headEnd/>
                <a:tailEnd/>
              </a:ln>
            </p:spPr>
            <p:txBody>
              <a:bodyPr/>
              <a:lstStyle/>
              <a:p>
                <a:endParaRPr lang="en-US"/>
              </a:p>
            </p:txBody>
          </p:sp>
          <p:sp>
            <p:nvSpPr>
              <p:cNvPr id="27" name="Line 23"/>
              <p:cNvSpPr>
                <a:spLocks noChangeShapeType="1"/>
              </p:cNvSpPr>
              <p:nvPr/>
            </p:nvSpPr>
            <p:spPr bwMode="auto">
              <a:xfrm>
                <a:off x="0" y="31"/>
                <a:ext cx="27" cy="13"/>
              </a:xfrm>
              <a:prstGeom prst="line">
                <a:avLst/>
              </a:prstGeom>
              <a:noFill/>
              <a:ln w="38100">
                <a:solidFill>
                  <a:schemeClr val="tx1"/>
                </a:solidFill>
                <a:round/>
                <a:headEnd/>
                <a:tailEnd/>
              </a:ln>
            </p:spPr>
            <p:txBody>
              <a:bodyPr/>
              <a:lstStyle/>
              <a:p>
                <a:endParaRPr lang="en-US"/>
              </a:p>
            </p:txBody>
          </p:sp>
          <p:sp>
            <p:nvSpPr>
              <p:cNvPr id="28" name="AutoShape 24"/>
              <p:cNvSpPr>
                <a:spLocks/>
              </p:cNvSpPr>
              <p:nvPr/>
            </p:nvSpPr>
            <p:spPr bwMode="auto">
              <a:xfrm>
                <a:off x="16" y="0"/>
                <a:ext cx="27" cy="26"/>
              </a:xfrm>
              <a:custGeom>
                <a:avLst/>
                <a:gdLst/>
                <a:ahLst/>
                <a:cxnLst/>
                <a:rect l="0" t="0" r="r" b="b"/>
                <a:pathLst>
                  <a:path w="13915" h="13915">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a:solidFill>
                  <a:schemeClr val="tx1"/>
                </a:solidFill>
                <a:miter lim="800000"/>
                <a:headEnd/>
                <a:tailEnd/>
              </a:ln>
            </p:spPr>
            <p:txBody>
              <a:bodyPr lIns="0" tIns="0" rIns="0" bIns="0"/>
              <a:lstStyle/>
              <a:p>
                <a:endParaRPr lang="en-US"/>
              </a:p>
            </p:txBody>
          </p:sp>
          <p:sp>
            <p:nvSpPr>
              <p:cNvPr id="29" name="Line 25"/>
              <p:cNvSpPr>
                <a:spLocks noChangeShapeType="1"/>
              </p:cNvSpPr>
              <p:nvPr/>
            </p:nvSpPr>
            <p:spPr bwMode="auto">
              <a:xfrm rot="10800000" flipH="1">
                <a:off x="31" y="33"/>
                <a:ext cx="27" cy="11"/>
              </a:xfrm>
              <a:prstGeom prst="line">
                <a:avLst/>
              </a:prstGeom>
              <a:noFill/>
              <a:ln w="38100">
                <a:solidFill>
                  <a:schemeClr val="tx1"/>
                </a:solidFill>
                <a:round/>
                <a:headEnd/>
                <a:tailEnd/>
              </a:ln>
            </p:spPr>
            <p:txBody>
              <a:bodyPr/>
              <a:lstStyle/>
              <a:p>
                <a:endParaRPr lang="en-US"/>
              </a:p>
            </p:txBody>
          </p:sp>
        </p:grpSp>
        <p:grpSp>
          <p:nvGrpSpPr>
            <p:cNvPr id="30" name="Group 26"/>
            <p:cNvGrpSpPr>
              <a:grpSpLocks/>
            </p:cNvGrpSpPr>
            <p:nvPr/>
          </p:nvGrpSpPr>
          <p:grpSpPr bwMode="auto">
            <a:xfrm>
              <a:off x="5194300" y="1901825"/>
              <a:ext cx="100012" cy="195263"/>
              <a:chOff x="0" y="0"/>
              <a:chExt cx="63" cy="123"/>
            </a:xfrm>
          </p:grpSpPr>
          <p:sp>
            <p:nvSpPr>
              <p:cNvPr id="31" name="Line 27"/>
              <p:cNvSpPr>
                <a:spLocks noChangeShapeType="1"/>
              </p:cNvSpPr>
              <p:nvPr/>
            </p:nvSpPr>
            <p:spPr bwMode="auto">
              <a:xfrm>
                <a:off x="29" y="26"/>
                <a:ext cx="0" cy="63"/>
              </a:xfrm>
              <a:prstGeom prst="line">
                <a:avLst/>
              </a:prstGeom>
              <a:noFill/>
              <a:ln w="38100">
                <a:solidFill>
                  <a:schemeClr val="tx1"/>
                </a:solidFill>
                <a:round/>
                <a:headEnd/>
                <a:tailEnd/>
              </a:ln>
            </p:spPr>
            <p:txBody>
              <a:bodyPr/>
              <a:lstStyle/>
              <a:p>
                <a:endParaRPr lang="en-US"/>
              </a:p>
            </p:txBody>
          </p:sp>
          <p:sp>
            <p:nvSpPr>
              <p:cNvPr id="32" name="Line 28"/>
              <p:cNvSpPr>
                <a:spLocks noChangeShapeType="1"/>
              </p:cNvSpPr>
              <p:nvPr/>
            </p:nvSpPr>
            <p:spPr bwMode="auto">
              <a:xfrm>
                <a:off x="28" y="82"/>
                <a:ext cx="35" cy="41"/>
              </a:xfrm>
              <a:prstGeom prst="line">
                <a:avLst/>
              </a:prstGeom>
              <a:noFill/>
              <a:ln w="38100">
                <a:solidFill>
                  <a:schemeClr val="tx1"/>
                </a:solidFill>
                <a:round/>
                <a:headEnd/>
                <a:tailEnd/>
              </a:ln>
            </p:spPr>
            <p:txBody>
              <a:bodyPr/>
              <a:lstStyle/>
              <a:p>
                <a:endParaRPr lang="en-US"/>
              </a:p>
            </p:txBody>
          </p:sp>
          <p:sp>
            <p:nvSpPr>
              <p:cNvPr id="33" name="Line 29"/>
              <p:cNvSpPr>
                <a:spLocks noChangeShapeType="1"/>
              </p:cNvSpPr>
              <p:nvPr/>
            </p:nvSpPr>
            <p:spPr bwMode="auto">
              <a:xfrm flipH="1">
                <a:off x="0" y="84"/>
                <a:ext cx="28" cy="39"/>
              </a:xfrm>
              <a:prstGeom prst="line">
                <a:avLst/>
              </a:prstGeom>
              <a:noFill/>
              <a:ln w="38100">
                <a:solidFill>
                  <a:schemeClr val="tx1"/>
                </a:solidFill>
                <a:round/>
                <a:headEnd/>
                <a:tailEnd/>
              </a:ln>
            </p:spPr>
            <p:txBody>
              <a:bodyPr/>
              <a:lstStyle/>
              <a:p>
                <a:endParaRPr lang="en-US"/>
              </a:p>
            </p:txBody>
          </p:sp>
          <p:sp>
            <p:nvSpPr>
              <p:cNvPr id="34" name="Line 30"/>
              <p:cNvSpPr>
                <a:spLocks noChangeShapeType="1"/>
              </p:cNvSpPr>
              <p:nvPr/>
            </p:nvSpPr>
            <p:spPr bwMode="auto">
              <a:xfrm>
                <a:off x="0" y="31"/>
                <a:ext cx="27" cy="13"/>
              </a:xfrm>
              <a:prstGeom prst="line">
                <a:avLst/>
              </a:prstGeom>
              <a:noFill/>
              <a:ln w="38100">
                <a:solidFill>
                  <a:schemeClr val="tx1"/>
                </a:solidFill>
                <a:round/>
                <a:headEnd/>
                <a:tailEnd/>
              </a:ln>
            </p:spPr>
            <p:txBody>
              <a:bodyPr/>
              <a:lstStyle/>
              <a:p>
                <a:endParaRPr lang="en-US"/>
              </a:p>
            </p:txBody>
          </p:sp>
          <p:sp>
            <p:nvSpPr>
              <p:cNvPr id="35" name="AutoShape 31"/>
              <p:cNvSpPr>
                <a:spLocks/>
              </p:cNvSpPr>
              <p:nvPr/>
            </p:nvSpPr>
            <p:spPr bwMode="auto">
              <a:xfrm>
                <a:off x="16" y="0"/>
                <a:ext cx="27" cy="26"/>
              </a:xfrm>
              <a:custGeom>
                <a:avLst/>
                <a:gdLst/>
                <a:ahLst/>
                <a:cxnLst/>
                <a:rect l="0" t="0" r="r" b="b"/>
                <a:pathLst>
                  <a:path w="13915" h="13915">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a:solidFill>
                  <a:schemeClr val="tx1"/>
                </a:solidFill>
                <a:miter lim="800000"/>
                <a:headEnd/>
                <a:tailEnd/>
              </a:ln>
            </p:spPr>
            <p:txBody>
              <a:bodyPr lIns="0" tIns="0" rIns="0" bIns="0"/>
              <a:lstStyle/>
              <a:p>
                <a:endParaRPr lang="en-US"/>
              </a:p>
            </p:txBody>
          </p:sp>
          <p:sp>
            <p:nvSpPr>
              <p:cNvPr id="36" name="Line 32"/>
              <p:cNvSpPr>
                <a:spLocks noChangeShapeType="1"/>
              </p:cNvSpPr>
              <p:nvPr/>
            </p:nvSpPr>
            <p:spPr bwMode="auto">
              <a:xfrm rot="10800000" flipH="1">
                <a:off x="31" y="33"/>
                <a:ext cx="27" cy="11"/>
              </a:xfrm>
              <a:prstGeom prst="line">
                <a:avLst/>
              </a:prstGeom>
              <a:noFill/>
              <a:ln w="38100">
                <a:solidFill>
                  <a:schemeClr val="tx1"/>
                </a:solidFill>
                <a:round/>
                <a:headEnd/>
                <a:tailEnd/>
              </a:ln>
            </p:spPr>
            <p:txBody>
              <a:bodyPr/>
              <a:lstStyle/>
              <a:p>
                <a:endParaRPr lang="en-US"/>
              </a:p>
            </p:txBody>
          </p:sp>
        </p:grpSp>
        <p:sp>
          <p:nvSpPr>
            <p:cNvPr id="37" name="Rectangle 33"/>
            <p:cNvSpPr>
              <a:spLocks/>
            </p:cNvSpPr>
            <p:nvPr/>
          </p:nvSpPr>
          <p:spPr bwMode="auto">
            <a:xfrm>
              <a:off x="6370637" y="1449388"/>
              <a:ext cx="482600" cy="520700"/>
            </a:xfrm>
            <a:prstGeom prst="rect">
              <a:avLst/>
            </a:prstGeom>
            <a:noFill/>
            <a:ln w="12700">
              <a:noFill/>
              <a:miter lim="800000"/>
              <a:headEnd/>
              <a:tailEnd/>
            </a:ln>
          </p:spPr>
          <p:txBody>
            <a:bodyPr lIns="38100" tIns="38100" rIns="38100" bIns="38100" anchor="ctr"/>
            <a:lstStyle/>
            <a:p>
              <a:pPr algn="ctr"/>
              <a:r>
                <a:rPr lang="en-US" sz="3200" dirty="0">
                  <a:solidFill>
                    <a:schemeClr val="tx1"/>
                  </a:solidFill>
                  <a:latin typeface="Gill Sans" pitchFamily="-64" charset="0"/>
                  <a:ea typeface="Gill Sans" pitchFamily="-64" charset="0"/>
                  <a:cs typeface="Gill Sans" pitchFamily="-64" charset="0"/>
                  <a:sym typeface="Gill Sans" pitchFamily="-64" charset="0"/>
                </a:rPr>
                <a:t>A</a:t>
              </a:r>
            </a:p>
          </p:txBody>
        </p:sp>
        <p:sp>
          <p:nvSpPr>
            <p:cNvPr id="38" name="Line 34"/>
            <p:cNvSpPr>
              <a:spLocks noChangeShapeType="1"/>
            </p:cNvSpPr>
            <p:nvPr/>
          </p:nvSpPr>
          <p:spPr bwMode="auto">
            <a:xfrm flipH="1">
              <a:off x="6951661" y="1895475"/>
              <a:ext cx="1150938" cy="9525"/>
            </a:xfrm>
            <a:prstGeom prst="line">
              <a:avLst/>
            </a:prstGeom>
            <a:noFill/>
            <a:ln w="38100">
              <a:solidFill>
                <a:srgbClr val="CC0000"/>
              </a:solidFill>
              <a:round/>
              <a:headEnd type="stealth" w="med" len="med"/>
              <a:tailEnd/>
            </a:ln>
          </p:spPr>
          <p:txBody>
            <a:bodyPr/>
            <a:lstStyle/>
            <a:p>
              <a:endParaRPr lang="en-US"/>
            </a:p>
          </p:txBody>
        </p:sp>
        <p:sp>
          <p:nvSpPr>
            <p:cNvPr id="39" name="Line 35"/>
            <p:cNvSpPr>
              <a:spLocks noChangeShapeType="1"/>
            </p:cNvSpPr>
            <p:nvPr/>
          </p:nvSpPr>
          <p:spPr bwMode="auto">
            <a:xfrm flipV="1">
              <a:off x="6967537" y="1514475"/>
              <a:ext cx="1135063" cy="4763"/>
            </a:xfrm>
            <a:prstGeom prst="line">
              <a:avLst/>
            </a:prstGeom>
            <a:noFill/>
            <a:ln w="38100">
              <a:solidFill>
                <a:srgbClr val="CC0000"/>
              </a:solidFill>
              <a:round/>
              <a:headEnd type="stealth" w="med" len="med"/>
              <a:tailEnd/>
            </a:ln>
          </p:spPr>
          <p:txBody>
            <a:bodyPr/>
            <a:lstStyle/>
            <a:p>
              <a:endParaRPr lang="en-US"/>
            </a:p>
          </p:txBody>
        </p:sp>
        <p:sp>
          <p:nvSpPr>
            <p:cNvPr id="40" name="Rectangle 36"/>
            <p:cNvSpPr>
              <a:spLocks/>
            </p:cNvSpPr>
            <p:nvPr/>
          </p:nvSpPr>
          <p:spPr bwMode="auto">
            <a:xfrm>
              <a:off x="6883400" y="1285875"/>
              <a:ext cx="1308100" cy="228600"/>
            </a:xfrm>
            <a:prstGeom prst="rect">
              <a:avLst/>
            </a:prstGeom>
            <a:noFill/>
            <a:ln w="12700">
              <a:noFill/>
              <a:miter lim="800000"/>
              <a:headEnd/>
              <a:tailEnd/>
            </a:ln>
          </p:spPr>
          <p:txBody>
            <a:bodyPr lIns="38100" tIns="38100" rIns="38100" bIns="38100" anchor="ctr"/>
            <a:lstStyle/>
            <a:p>
              <a:pPr algn="ctr"/>
              <a:r>
                <a:rPr lang="en-US" sz="1500" b="1" dirty="0">
                  <a:solidFill>
                    <a:srgbClr val="CC0000"/>
                  </a:solidFill>
                  <a:latin typeface="Gill Sans" pitchFamily="-64" charset="0"/>
                  <a:ea typeface="Gill Sans" pitchFamily="-64" charset="0"/>
                  <a:cs typeface="Gill Sans" pitchFamily="-64" charset="0"/>
                  <a:sym typeface="Gill Sans" pitchFamily="-64" charset="0"/>
                </a:rPr>
                <a:t>“Tell me </a:t>
              </a:r>
              <a:r>
                <a:rPr lang="en-US" sz="1500" b="1" i="1" dirty="0">
                  <a:solidFill>
                    <a:srgbClr val="CC0000"/>
                  </a:solidFill>
                  <a:latin typeface="Gill Sans" pitchFamily="-64" charset="0"/>
                  <a:ea typeface="Gill Sans" pitchFamily="-64" charset="0"/>
                  <a:cs typeface="Gill Sans" pitchFamily="-64" charset="0"/>
                  <a:sym typeface="Gill Sans" pitchFamily="-64" charset="0"/>
                </a:rPr>
                <a:t>f</a:t>
              </a:r>
              <a:r>
                <a:rPr lang="en-US" sz="1500" b="1" dirty="0">
                  <a:solidFill>
                    <a:srgbClr val="CC0000"/>
                  </a:solidFill>
                  <a:latin typeface="Gill Sans" pitchFamily="-64" charset="0"/>
                  <a:ea typeface="Gill Sans" pitchFamily="-64" charset="0"/>
                  <a:cs typeface="Gill Sans" pitchFamily="-64" charset="0"/>
                  <a:sym typeface="Gill Sans" pitchFamily="-64" charset="0"/>
                </a:rPr>
                <a:t>(x)”</a:t>
              </a:r>
            </a:p>
          </p:txBody>
        </p:sp>
        <p:sp>
          <p:nvSpPr>
            <p:cNvPr id="41" name="Rectangle 37"/>
            <p:cNvSpPr>
              <a:spLocks/>
            </p:cNvSpPr>
            <p:nvPr/>
          </p:nvSpPr>
          <p:spPr bwMode="auto">
            <a:xfrm>
              <a:off x="6870700" y="1577975"/>
              <a:ext cx="1231900" cy="317500"/>
            </a:xfrm>
            <a:prstGeom prst="rect">
              <a:avLst/>
            </a:prstGeom>
            <a:noFill/>
            <a:ln w="12700">
              <a:noFill/>
              <a:miter lim="800000"/>
              <a:headEnd/>
              <a:tailEnd/>
            </a:ln>
          </p:spPr>
          <p:txBody>
            <a:bodyPr lIns="38100" tIns="38100" rIns="38100" bIns="38100" anchor="ctr"/>
            <a:lstStyle/>
            <a:p>
              <a:pPr algn="ctr"/>
              <a:r>
                <a:rPr lang="en-US" sz="1500" b="1" i="1" dirty="0">
                  <a:solidFill>
                    <a:srgbClr val="CC0000"/>
                  </a:solidFill>
                  <a:latin typeface="Gill Sans" pitchFamily="-64" charset="0"/>
                  <a:ea typeface="Gill Sans" pitchFamily="-64" charset="0"/>
                  <a:cs typeface="Gill Sans" pitchFamily="-64" charset="0"/>
                  <a:sym typeface="Gill Sans" pitchFamily="-64" charset="0"/>
                </a:rPr>
                <a:t>f</a:t>
              </a:r>
              <a:r>
                <a:rPr lang="en-US" sz="1500" b="1" dirty="0">
                  <a:solidFill>
                    <a:srgbClr val="CC0000"/>
                  </a:solidFill>
                  <a:latin typeface="Gill Sans" pitchFamily="-64" charset="0"/>
                  <a:ea typeface="Gill Sans" pitchFamily="-64" charset="0"/>
                  <a:cs typeface="Gill Sans" pitchFamily="-64" charset="0"/>
                  <a:sym typeface="Gill Sans" pitchFamily="-64" charset="0"/>
                </a:rPr>
                <a:t>(x)</a:t>
              </a:r>
              <a:r>
                <a:rPr lang="en-US" sz="1500" dirty="0">
                  <a:solidFill>
                    <a:srgbClr val="CC0000"/>
                  </a:solidFill>
                  <a:latin typeface="Gill Sans" pitchFamily="-64" charset="0"/>
                  <a:ea typeface="Gill Sans" pitchFamily="-64" charset="0"/>
                  <a:cs typeface="Gill Sans" pitchFamily="-64" charset="0"/>
                  <a:sym typeface="Gill Sans" pitchFamily="-64" charset="0"/>
                </a:rPr>
                <a:t> </a:t>
              </a:r>
              <a:r>
                <a:rPr lang="en-US" sz="1500" b="1" dirty="0">
                  <a:solidFill>
                    <a:srgbClr val="CC0000"/>
                  </a:solidFill>
                  <a:latin typeface="Gill Sans" pitchFamily="-64" charset="0"/>
                  <a:ea typeface="Gill Sans" pitchFamily="-64" charset="0"/>
                  <a:cs typeface="Gill Sans" pitchFamily="-64" charset="0"/>
                  <a:sym typeface="Gill Sans" pitchFamily="-64" charset="0"/>
                </a:rPr>
                <a:t>+ noise</a:t>
              </a:r>
            </a:p>
          </p:txBody>
        </p:sp>
        <p:sp>
          <p:nvSpPr>
            <p:cNvPr id="79" name="Rectangle 38"/>
            <p:cNvSpPr>
              <a:spLocks/>
            </p:cNvSpPr>
            <p:nvPr/>
          </p:nvSpPr>
          <p:spPr bwMode="auto">
            <a:xfrm>
              <a:off x="7683500" y="1514475"/>
              <a:ext cx="1308100" cy="317500"/>
            </a:xfrm>
            <a:prstGeom prst="rect">
              <a:avLst/>
            </a:prstGeom>
            <a:noFill/>
            <a:ln w="12700">
              <a:noFill/>
              <a:miter lim="800000"/>
              <a:headEnd/>
              <a:tailEnd/>
            </a:ln>
          </p:spPr>
          <p:txBody>
            <a:bodyPr lIns="38100" tIns="38100" rIns="38100" bIns="38100" anchor="ctr"/>
            <a:lstStyle/>
            <a:p>
              <a:pPr algn="ctr"/>
              <a:r>
                <a:rPr lang="en-US" sz="1700" dirty="0">
                  <a:solidFill>
                    <a:schemeClr val="tx1"/>
                  </a:solidFill>
                  <a:latin typeface="Gill Sans" pitchFamily="-64" charset="0"/>
                  <a:ea typeface="Gill Sans" pitchFamily="-64" charset="0"/>
                  <a:cs typeface="Gill Sans" pitchFamily="-64" charset="0"/>
                  <a:sym typeface="Gill Sans" pitchFamily="-64" charset="0"/>
                </a:rPr>
                <a:t>User</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0" end="1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p:nvPr/>
        </p:nvSpPr>
        <p:spPr>
          <a:xfrm>
            <a:off x="914400" y="1828800"/>
            <a:ext cx="5943600" cy="2590800"/>
          </a:xfrm>
          <a:prstGeom prst="ellipse">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185346" name="Rectangle 2"/>
          <p:cNvSpPr>
            <a:spLocks noGrp="1" noChangeArrowheads="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Our Results 1: What is </a:t>
            </a:r>
            <a:r>
              <a:rPr lang="en-US" sz="3600" dirty="0" smtClean="0"/>
              <a:t>L</a:t>
            </a:r>
            <a:r>
              <a:rPr lang="en-US" sz="3600" cap="none" dirty="0" smtClean="0"/>
              <a:t>earnable </a:t>
            </a:r>
            <a:r>
              <a:rPr lang="en-US" sz="3600" dirty="0" smtClean="0"/>
              <a:t>Private</a:t>
            </a:r>
            <a:r>
              <a:rPr lang="en-US" sz="3600" cap="none" dirty="0" smtClean="0"/>
              <a:t>ly</a:t>
            </a:r>
          </a:p>
        </p:txBody>
      </p:sp>
      <p:sp>
        <p:nvSpPr>
          <p:cNvPr id="13" name="TextBox 12"/>
          <p:cNvSpPr txBox="1">
            <a:spLocks noChangeArrowheads="1"/>
          </p:cNvSpPr>
          <p:nvPr/>
        </p:nvSpPr>
        <p:spPr bwMode="auto">
          <a:xfrm>
            <a:off x="381000" y="6229290"/>
            <a:ext cx="8153400" cy="400110"/>
          </a:xfrm>
          <a:prstGeom prst="rect">
            <a:avLst/>
          </a:prstGeom>
          <a:noFill/>
          <a:ln w="9525">
            <a:noFill/>
            <a:miter lim="800000"/>
            <a:headEnd/>
            <a:tailEnd/>
          </a:ln>
        </p:spPr>
        <p:txBody>
          <a:bodyPr wrap="square">
            <a:spAutoFit/>
          </a:bodyPr>
          <a:lstStyle/>
          <a:p>
            <a:r>
              <a:rPr lang="en-US" sz="2000" dirty="0">
                <a:latin typeface="Comic Sans MS" pitchFamily="66" charset="0"/>
              </a:rPr>
              <a:t>PAC* = PAC learnable </a:t>
            </a:r>
            <a:r>
              <a:rPr lang="en-US" sz="2000" dirty="0" smtClean="0">
                <a:latin typeface="Comic Sans MS" pitchFamily="66" charset="0"/>
              </a:rPr>
              <a:t>with poly samples, not necessarily efficiently</a:t>
            </a:r>
            <a:endParaRPr lang="en-US" sz="2000" dirty="0">
              <a:latin typeface="Comic Sans MS" pitchFamily="66" charset="0"/>
            </a:endParaRPr>
          </a:p>
        </p:txBody>
      </p:sp>
      <p:grpSp>
        <p:nvGrpSpPr>
          <p:cNvPr id="2" name="Group 21"/>
          <p:cNvGrpSpPr>
            <a:grpSpLocks/>
          </p:cNvGrpSpPr>
          <p:nvPr/>
        </p:nvGrpSpPr>
        <p:grpSpPr bwMode="auto">
          <a:xfrm>
            <a:off x="838200" y="1524000"/>
            <a:ext cx="7315200" cy="3505200"/>
            <a:chOff x="2286000" y="1981200"/>
            <a:chExt cx="4876800" cy="2286000"/>
          </a:xfrm>
        </p:grpSpPr>
        <p:sp>
          <p:nvSpPr>
            <p:cNvPr id="20" name="Oval 19"/>
            <p:cNvSpPr/>
            <p:nvPr/>
          </p:nvSpPr>
          <p:spPr>
            <a:xfrm>
              <a:off x="2286000" y="1981200"/>
              <a:ext cx="4876800" cy="2286000"/>
            </a:xfrm>
            <a:prstGeom prst="ellipse">
              <a:avLst/>
            </a:prstGeom>
            <a:solidFill>
              <a:schemeClr val="bg2">
                <a:lumMod val="90000"/>
                <a:alpha val="44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p:txBody>
        </p:sp>
        <p:sp>
          <p:nvSpPr>
            <p:cNvPr id="16400" name="TextBox 11"/>
            <p:cNvSpPr txBox="1">
              <a:spLocks noChangeArrowheads="1"/>
            </p:cNvSpPr>
            <p:nvPr/>
          </p:nvSpPr>
          <p:spPr bwMode="auto">
            <a:xfrm>
              <a:off x="3352800" y="3919330"/>
              <a:ext cx="2895600" cy="260941"/>
            </a:xfrm>
            <a:prstGeom prst="rect">
              <a:avLst/>
            </a:prstGeom>
            <a:noFill/>
            <a:ln w="38100">
              <a:noFill/>
              <a:miter lim="800000"/>
              <a:headEnd/>
              <a:tailEnd/>
            </a:ln>
          </p:spPr>
          <p:txBody>
            <a:bodyPr wrap="square">
              <a:spAutoFit/>
            </a:bodyPr>
            <a:lstStyle/>
            <a:p>
              <a:pPr algn="ctr"/>
              <a:r>
                <a:rPr lang="en-US" sz="2000" dirty="0" smtClean="0">
                  <a:solidFill>
                    <a:srgbClr val="FF0000"/>
                  </a:solidFill>
                  <a:latin typeface="Comic Sans MS" pitchFamily="66" charset="0"/>
                </a:rPr>
                <a:t>Privately  PAC-learnable</a:t>
              </a:r>
              <a:endParaRPr lang="he-IL" sz="2000" dirty="0">
                <a:solidFill>
                  <a:srgbClr val="FF0000"/>
                </a:solidFill>
                <a:latin typeface="Comic Sans MS" pitchFamily="66" charset="0"/>
              </a:endParaRPr>
            </a:p>
          </p:txBody>
        </p:sp>
      </p:grpSp>
      <p:sp>
        <p:nvSpPr>
          <p:cNvPr id="5" name="Oval 4"/>
          <p:cNvSpPr/>
          <p:nvPr/>
        </p:nvSpPr>
        <p:spPr>
          <a:xfrm>
            <a:off x="381000" y="1403684"/>
            <a:ext cx="8153400" cy="4006516"/>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r>
              <a:rPr lang="en-US" sz="2400" dirty="0">
                <a:solidFill>
                  <a:schemeClr val="tx1"/>
                </a:solidFill>
                <a:latin typeface="Comic Sans MS" pitchFamily="66" charset="0"/>
              </a:rPr>
              <a:t> </a:t>
            </a:r>
          </a:p>
          <a:p>
            <a:pPr algn="ctr">
              <a:defRPr/>
            </a:pPr>
            <a:r>
              <a:rPr lang="en-US" sz="2600" dirty="0">
                <a:solidFill>
                  <a:schemeClr val="tx1"/>
                </a:solidFill>
                <a:latin typeface="Comic Sans MS" pitchFamily="66" charset="0"/>
              </a:rPr>
              <a:t>  </a:t>
            </a:r>
          </a:p>
          <a:p>
            <a:pPr algn="ctr">
              <a:defRPr/>
            </a:pPr>
            <a:endParaRPr lang="en-US" sz="2600" dirty="0">
              <a:solidFill>
                <a:schemeClr val="tx1"/>
              </a:solidFill>
              <a:latin typeface="Comic Sans MS" pitchFamily="66" charset="0"/>
            </a:endParaRPr>
          </a:p>
          <a:p>
            <a:pPr algn="ctr">
              <a:defRPr/>
            </a:pPr>
            <a:r>
              <a:rPr lang="en-US" sz="3000" dirty="0" smtClean="0">
                <a:solidFill>
                  <a:schemeClr val="tx1"/>
                </a:solidFill>
                <a:latin typeface="Comic Sans MS" pitchFamily="66" charset="0"/>
              </a:rPr>
              <a:t> </a:t>
            </a:r>
            <a:endParaRPr lang="en-US" sz="3000" dirty="0">
              <a:solidFill>
                <a:schemeClr val="tx1"/>
              </a:solidFill>
              <a:latin typeface="Comic Sans MS" pitchFamily="66" charset="0"/>
            </a:endParaRPr>
          </a:p>
        </p:txBody>
      </p:sp>
      <p:grpSp>
        <p:nvGrpSpPr>
          <p:cNvPr id="3" name="Group 20"/>
          <p:cNvGrpSpPr>
            <a:grpSpLocks/>
          </p:cNvGrpSpPr>
          <p:nvPr/>
        </p:nvGrpSpPr>
        <p:grpSpPr bwMode="auto">
          <a:xfrm>
            <a:off x="7086600" y="2902542"/>
            <a:ext cx="2119590" cy="512320"/>
            <a:chOff x="4348114" y="2590800"/>
            <a:chExt cx="1786777" cy="449265"/>
          </a:xfrm>
        </p:grpSpPr>
        <p:sp>
          <p:nvSpPr>
            <p:cNvPr id="16398" name="TextBox 10"/>
            <p:cNvSpPr txBox="1">
              <a:spLocks noChangeArrowheads="1"/>
            </p:cNvSpPr>
            <p:nvPr/>
          </p:nvSpPr>
          <p:spPr bwMode="auto">
            <a:xfrm>
              <a:off x="4348114" y="2590800"/>
              <a:ext cx="1786777" cy="404845"/>
            </a:xfrm>
            <a:prstGeom prst="rect">
              <a:avLst/>
            </a:prstGeom>
            <a:noFill/>
            <a:ln w="9525">
              <a:noFill/>
              <a:miter lim="800000"/>
              <a:headEnd/>
              <a:tailEnd/>
            </a:ln>
          </p:spPr>
          <p:txBody>
            <a:bodyPr wrap="square">
              <a:spAutoFit/>
            </a:bodyPr>
            <a:lstStyle/>
            <a:p>
              <a:r>
                <a:rPr lang="en-US" sz="2400" dirty="0">
                  <a:solidFill>
                    <a:srgbClr val="00B050"/>
                  </a:solidFill>
                  <a:latin typeface="Comic Sans MS" pitchFamily="66" charset="0"/>
                </a:rPr>
                <a:t>Parity</a:t>
              </a:r>
            </a:p>
          </p:txBody>
        </p:sp>
        <p:sp>
          <p:nvSpPr>
            <p:cNvPr id="8" name="Oval 7"/>
            <p:cNvSpPr/>
            <p:nvPr/>
          </p:nvSpPr>
          <p:spPr>
            <a:xfrm>
              <a:off x="4966247" y="2971802"/>
              <a:ext cx="69851" cy="6826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grpSp>
      <p:grpSp>
        <p:nvGrpSpPr>
          <p:cNvPr id="7" name="Group 16"/>
          <p:cNvGrpSpPr>
            <a:grpSpLocks/>
          </p:cNvGrpSpPr>
          <p:nvPr/>
        </p:nvGrpSpPr>
        <p:grpSpPr bwMode="auto">
          <a:xfrm>
            <a:off x="280220" y="1143000"/>
            <a:ext cx="8406581" cy="4953000"/>
            <a:chOff x="1143000" y="1447800"/>
            <a:chExt cx="7086600" cy="4343400"/>
          </a:xfrm>
        </p:grpSpPr>
        <p:sp>
          <p:nvSpPr>
            <p:cNvPr id="4" name="Rectangle 3"/>
            <p:cNvSpPr/>
            <p:nvPr/>
          </p:nvSpPr>
          <p:spPr>
            <a:xfrm>
              <a:off x="1143000" y="1447800"/>
              <a:ext cx="7086600" cy="43434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sz="2800" dirty="0">
                <a:solidFill>
                  <a:srgbClr val="0070C0"/>
                </a:solidFill>
                <a:latin typeface="Comic Sans MS" pitchFamily="66" charset="0"/>
              </a:endParaRPr>
            </a:p>
            <a:p>
              <a:pPr algn="ctr">
                <a:defRPr/>
              </a:pPr>
              <a:r>
                <a:rPr lang="en-US" sz="2800" dirty="0">
                  <a:solidFill>
                    <a:srgbClr val="0070C0"/>
                  </a:solidFill>
                  <a:latin typeface="Comic Sans MS" pitchFamily="66" charset="0"/>
                </a:rPr>
                <a:t>       </a:t>
              </a:r>
            </a:p>
          </p:txBody>
        </p:sp>
        <p:sp>
          <p:nvSpPr>
            <p:cNvPr id="16396" name="TextBox 18"/>
            <p:cNvSpPr txBox="1">
              <a:spLocks noChangeArrowheads="1"/>
            </p:cNvSpPr>
            <p:nvPr/>
          </p:nvSpPr>
          <p:spPr bwMode="auto">
            <a:xfrm>
              <a:off x="1143000" y="1447800"/>
              <a:ext cx="1770652" cy="461665"/>
            </a:xfrm>
            <a:prstGeom prst="rect">
              <a:avLst/>
            </a:prstGeom>
            <a:noFill/>
            <a:ln w="38100">
              <a:noFill/>
              <a:miter lim="800000"/>
              <a:headEnd/>
              <a:tailEnd/>
            </a:ln>
          </p:spPr>
          <p:txBody>
            <a:bodyPr wrap="square">
              <a:spAutoFit/>
            </a:bodyPr>
            <a:lstStyle/>
            <a:p>
              <a:pPr algn="ctr"/>
              <a:r>
                <a:rPr lang="en-US" sz="2400" dirty="0" smtClean="0">
                  <a:latin typeface="Comic Sans MS" pitchFamily="66" charset="0"/>
                </a:rPr>
                <a:t>PAC</a:t>
              </a:r>
              <a:r>
                <a:rPr lang="en-US" sz="2400" dirty="0">
                  <a:latin typeface="Comic Sans MS" pitchFamily="66" charset="0"/>
                </a:rPr>
                <a:t>* </a:t>
              </a:r>
            </a:p>
          </p:txBody>
        </p:sp>
      </p:grpSp>
      <p:sp>
        <p:nvSpPr>
          <p:cNvPr id="18" name="TextBox 17"/>
          <p:cNvSpPr txBox="1">
            <a:spLocks noChangeArrowheads="1"/>
          </p:cNvSpPr>
          <p:nvPr/>
        </p:nvSpPr>
        <p:spPr bwMode="auto">
          <a:xfrm>
            <a:off x="2826389" y="5558135"/>
            <a:ext cx="3193411" cy="461665"/>
          </a:xfrm>
          <a:prstGeom prst="rect">
            <a:avLst/>
          </a:prstGeom>
          <a:noFill/>
          <a:ln w="9525">
            <a:noFill/>
            <a:miter lim="800000"/>
            <a:headEnd/>
            <a:tailEnd/>
          </a:ln>
        </p:spPr>
        <p:txBody>
          <a:bodyPr wrap="square">
            <a:spAutoFit/>
          </a:bodyPr>
          <a:lstStyle/>
          <a:p>
            <a:r>
              <a:rPr lang="en-US" sz="2400" dirty="0">
                <a:solidFill>
                  <a:srgbClr val="FF0000"/>
                </a:solidFill>
                <a:latin typeface="Comic Sans MS" pitchFamily="66" charset="0"/>
              </a:rPr>
              <a:t>PAC* = </a:t>
            </a:r>
            <a:r>
              <a:rPr lang="en-US" sz="2400" dirty="0" smtClean="0">
                <a:solidFill>
                  <a:srgbClr val="FF0000"/>
                </a:solidFill>
                <a:latin typeface="Comic Sans MS" pitchFamily="66" charset="0"/>
              </a:rPr>
              <a:t>Private PAC</a:t>
            </a:r>
            <a:r>
              <a:rPr lang="en-US" sz="2400" dirty="0">
                <a:solidFill>
                  <a:srgbClr val="FF0000"/>
                </a:solidFill>
                <a:latin typeface="Comic Sans MS" pitchFamily="66" charset="0"/>
              </a:rPr>
              <a:t>*</a:t>
            </a:r>
            <a:endParaRPr lang="he-IL" sz="2400" dirty="0">
              <a:solidFill>
                <a:srgbClr val="FF0000"/>
              </a:solidFill>
              <a:latin typeface="Comic Sans MS" pitchFamily="66" charset="0"/>
            </a:endParaRPr>
          </a:p>
        </p:txBody>
      </p:sp>
      <p:sp>
        <p:nvSpPr>
          <p:cNvPr id="6" name="Oval 5"/>
          <p:cNvSpPr/>
          <p:nvPr/>
        </p:nvSpPr>
        <p:spPr>
          <a:xfrm>
            <a:off x="914400" y="1828800"/>
            <a:ext cx="5943600" cy="2590800"/>
          </a:xfrm>
          <a:prstGeom prst="ellipse">
            <a:avLst/>
          </a:prstGeom>
          <a:solidFill>
            <a:schemeClr val="bg1">
              <a:alpha val="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27" name="TextBox 26"/>
          <p:cNvSpPr txBox="1">
            <a:spLocks noChangeArrowheads="1"/>
          </p:cNvSpPr>
          <p:nvPr/>
        </p:nvSpPr>
        <p:spPr bwMode="auto">
          <a:xfrm>
            <a:off x="2743200" y="5024735"/>
            <a:ext cx="3581400" cy="461665"/>
          </a:xfrm>
          <a:prstGeom prst="rect">
            <a:avLst/>
          </a:prstGeom>
          <a:noFill/>
          <a:ln w="9525">
            <a:noFill/>
            <a:miter lim="800000"/>
            <a:headEnd/>
            <a:tailEnd/>
          </a:ln>
        </p:spPr>
        <p:txBody>
          <a:bodyPr wrap="square">
            <a:spAutoFit/>
          </a:bodyPr>
          <a:lstStyle/>
          <a:p>
            <a:pPr algn="ctr"/>
            <a:r>
              <a:rPr lang="en-US" sz="2400" dirty="0" smtClean="0">
                <a:latin typeface="Comic Sans MS" pitchFamily="66" charset="0"/>
              </a:rPr>
              <a:t>PAC-learnable</a:t>
            </a:r>
            <a:endParaRPr lang="he-IL" sz="2400" dirty="0">
              <a:latin typeface="Comic Sans MS" pitchFamily="66" charset="0"/>
            </a:endParaRPr>
          </a:p>
        </p:txBody>
      </p:sp>
      <p:sp>
        <p:nvSpPr>
          <p:cNvPr id="28" name="TextBox 27"/>
          <p:cNvSpPr txBox="1">
            <a:spLocks noChangeArrowheads="1"/>
          </p:cNvSpPr>
          <p:nvPr/>
        </p:nvSpPr>
        <p:spPr bwMode="auto">
          <a:xfrm>
            <a:off x="1676400" y="2468940"/>
            <a:ext cx="3962400" cy="1692771"/>
          </a:xfrm>
          <a:prstGeom prst="rect">
            <a:avLst/>
          </a:prstGeom>
          <a:noFill/>
          <a:ln w="9525">
            <a:noFill/>
            <a:miter lim="800000"/>
            <a:headEnd/>
            <a:tailEnd/>
          </a:ln>
        </p:spPr>
        <p:txBody>
          <a:bodyPr wrap="square">
            <a:spAutoFit/>
          </a:bodyPr>
          <a:lstStyle/>
          <a:p>
            <a:r>
              <a:rPr lang="en-US" sz="2800" dirty="0" smtClean="0">
                <a:latin typeface="Comic Sans MS" pitchFamily="66" charset="0"/>
              </a:rPr>
              <a:t>SQ</a:t>
            </a:r>
          </a:p>
          <a:p>
            <a:pPr lvl="3"/>
            <a:r>
              <a:rPr lang="en-US" sz="2400" dirty="0" smtClean="0">
                <a:latin typeface="Comic Sans MS" pitchFamily="66" charset="0"/>
              </a:rPr>
              <a:t>      </a:t>
            </a:r>
            <a:r>
              <a:rPr lang="en-US" sz="2400" dirty="0" err="1" smtClean="0">
                <a:solidFill>
                  <a:srgbClr val="00B050"/>
                </a:solidFill>
                <a:latin typeface="Comic Sans MS" pitchFamily="66" charset="0"/>
              </a:rPr>
              <a:t>Halfplanes</a:t>
            </a:r>
            <a:endParaRPr lang="en-US" sz="2400" dirty="0" smtClean="0">
              <a:solidFill>
                <a:srgbClr val="00B050"/>
              </a:solidFill>
              <a:latin typeface="Comic Sans MS" pitchFamily="66" charset="0"/>
            </a:endParaRPr>
          </a:p>
          <a:p>
            <a:pPr lvl="3"/>
            <a:r>
              <a:rPr lang="en-US" sz="2400" dirty="0" smtClean="0">
                <a:latin typeface="Comic Sans MS" pitchFamily="66" charset="0"/>
              </a:rPr>
              <a:t>      </a:t>
            </a:r>
            <a:r>
              <a:rPr lang="en-US" sz="2400" dirty="0" smtClean="0">
                <a:solidFill>
                  <a:srgbClr val="00B050"/>
                </a:solidFill>
                <a:latin typeface="Comic Sans MS" pitchFamily="66" charset="0"/>
              </a:rPr>
              <a:t>Conjunctions</a:t>
            </a:r>
          </a:p>
          <a:p>
            <a:pPr lvl="3"/>
            <a:r>
              <a:rPr lang="en-US" sz="2400" dirty="0" smtClean="0">
                <a:latin typeface="Comic Sans MS" pitchFamily="66" charset="0"/>
              </a:rPr>
              <a:t>             </a:t>
            </a:r>
            <a:r>
              <a:rPr lang="en-US" sz="2800" dirty="0" smtClean="0">
                <a:solidFill>
                  <a:srgbClr val="00B050"/>
                </a:solidFill>
                <a:latin typeface="Comic Sans MS" pitchFamily="66" charset="0"/>
              </a:rPr>
              <a:t>…</a:t>
            </a:r>
            <a:endParaRPr lang="he-IL" sz="2400" dirty="0">
              <a:solidFill>
                <a:srgbClr val="00B050"/>
              </a:solidFill>
              <a:latin typeface="Comic Sans MS" pitchFamily="66" charset="0"/>
            </a:endParaRPr>
          </a:p>
        </p:txBody>
      </p:sp>
      <p:sp>
        <p:nvSpPr>
          <p:cNvPr id="29" name="Oval 28"/>
          <p:cNvSpPr/>
          <p:nvPr/>
        </p:nvSpPr>
        <p:spPr bwMode="auto">
          <a:xfrm>
            <a:off x="3422338" y="3048000"/>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0" name="Oval 29"/>
          <p:cNvSpPr/>
          <p:nvPr/>
        </p:nvSpPr>
        <p:spPr bwMode="auto">
          <a:xfrm>
            <a:off x="3429000" y="3429000"/>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1" name="Oval 30"/>
          <p:cNvSpPr/>
          <p:nvPr/>
        </p:nvSpPr>
        <p:spPr bwMode="auto">
          <a:xfrm>
            <a:off x="3429000" y="3808356"/>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3"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4</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Privacy Models</a:t>
            </a:r>
            <a:endParaRPr lang="he-IL" dirty="0"/>
          </a:p>
        </p:txBody>
      </p:sp>
      <p:sp>
        <p:nvSpPr>
          <p:cNvPr id="212"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5</a:t>
            </a:fld>
            <a:endParaRPr lang="en-US" dirty="0"/>
          </a:p>
        </p:txBody>
      </p:sp>
      <p:grpSp>
        <p:nvGrpSpPr>
          <p:cNvPr id="273" name="Group 272"/>
          <p:cNvGrpSpPr/>
          <p:nvPr/>
        </p:nvGrpSpPr>
        <p:grpSpPr>
          <a:xfrm>
            <a:off x="6477000" y="1524000"/>
            <a:ext cx="2514600" cy="2590800"/>
            <a:chOff x="457200" y="1219200"/>
            <a:chExt cx="2514600" cy="2590800"/>
          </a:xfrm>
        </p:grpSpPr>
        <p:sp>
          <p:nvSpPr>
            <p:cNvPr id="46" name="Rectangle 97"/>
            <p:cNvSpPr>
              <a:spLocks noChangeArrowheads="1"/>
            </p:cNvSpPr>
            <p:nvPr/>
          </p:nvSpPr>
          <p:spPr bwMode="auto">
            <a:xfrm>
              <a:off x="1371601" y="1676400"/>
              <a:ext cx="304800" cy="107442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smtClean="0">
                  <a:latin typeface="Arial Narrow" pitchFamily="34" charset="0"/>
                </a:rPr>
                <a:t>A</a:t>
              </a:r>
              <a:endParaRPr lang="en-US" sz="2000" dirty="0">
                <a:latin typeface="Arial Narrow" pitchFamily="34" charset="0"/>
              </a:endParaRPr>
            </a:p>
          </p:txBody>
        </p:sp>
        <p:sp>
          <p:nvSpPr>
            <p:cNvPr id="57" name="Oval 5"/>
            <p:cNvSpPr>
              <a:spLocks noChangeArrowheads="1"/>
            </p:cNvSpPr>
            <p:nvPr/>
          </p:nvSpPr>
          <p:spPr bwMode="auto">
            <a:xfrm>
              <a:off x="533400" y="2771444"/>
              <a:ext cx="759622" cy="278144"/>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err="1">
                  <a:latin typeface="Comic Sans MS" pitchFamily="66" charset="0"/>
                </a:rPr>
                <a:t>x</a:t>
              </a:r>
              <a:r>
                <a:rPr lang="en-US" sz="2400" baseline="-25000" dirty="0" err="1">
                  <a:latin typeface="Comic Sans MS" pitchFamily="66" charset="0"/>
                </a:rPr>
                <a:t>n</a:t>
              </a:r>
              <a:endParaRPr lang="en-US" sz="2400" baseline="-25000" dirty="0">
                <a:latin typeface="Comic Sans MS" pitchFamily="66" charset="0"/>
              </a:endParaRPr>
            </a:p>
          </p:txBody>
        </p:sp>
        <p:sp>
          <p:nvSpPr>
            <p:cNvPr id="58" name="Oval 6"/>
            <p:cNvSpPr>
              <a:spLocks noChangeArrowheads="1"/>
            </p:cNvSpPr>
            <p:nvPr/>
          </p:nvSpPr>
          <p:spPr bwMode="auto">
            <a:xfrm>
              <a:off x="533400" y="2506716"/>
              <a:ext cx="759622" cy="278144"/>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a:latin typeface="Comic Sans MS" pitchFamily="66" charset="0"/>
                </a:rPr>
                <a:t>x</a:t>
              </a:r>
              <a:r>
                <a:rPr lang="en-US" sz="2400" baseline="-25000">
                  <a:latin typeface="Comic Sans MS" pitchFamily="66" charset="0"/>
                </a:rPr>
                <a:t>n-1</a:t>
              </a:r>
            </a:p>
          </p:txBody>
        </p:sp>
        <p:sp>
          <p:nvSpPr>
            <p:cNvPr id="59" name="Oval 7"/>
            <p:cNvSpPr>
              <a:spLocks noChangeArrowheads="1"/>
            </p:cNvSpPr>
            <p:nvPr/>
          </p:nvSpPr>
          <p:spPr bwMode="auto">
            <a:xfrm>
              <a:off x="533400" y="2241987"/>
              <a:ext cx="759622" cy="278144"/>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130000"/>
                </a:lnSpc>
              </a:pPr>
              <a:r>
                <a:rPr lang="en-US" sz="2400">
                  <a:latin typeface="Comic Sans MS" pitchFamily="66" charset="0"/>
                  <a:sym typeface="MT Extra" pitchFamily="18" charset="2"/>
                </a:rPr>
                <a:t></a:t>
              </a:r>
            </a:p>
          </p:txBody>
        </p:sp>
        <p:sp>
          <p:nvSpPr>
            <p:cNvPr id="60" name="Oval 8"/>
            <p:cNvSpPr>
              <a:spLocks noChangeArrowheads="1"/>
            </p:cNvSpPr>
            <p:nvPr/>
          </p:nvSpPr>
          <p:spPr bwMode="auto">
            <a:xfrm>
              <a:off x="533400" y="1977258"/>
              <a:ext cx="759622" cy="278144"/>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3</a:t>
              </a:r>
            </a:p>
          </p:txBody>
        </p:sp>
        <p:sp>
          <p:nvSpPr>
            <p:cNvPr id="61" name="Oval 9"/>
            <p:cNvSpPr>
              <a:spLocks noChangeArrowheads="1"/>
            </p:cNvSpPr>
            <p:nvPr/>
          </p:nvSpPr>
          <p:spPr bwMode="auto">
            <a:xfrm>
              <a:off x="533400" y="1712529"/>
              <a:ext cx="759622" cy="278144"/>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a:latin typeface="Comic Sans MS" pitchFamily="66" charset="0"/>
                </a:rPr>
                <a:t>x</a:t>
              </a:r>
              <a:r>
                <a:rPr lang="en-US" sz="2400" baseline="-25000">
                  <a:latin typeface="Comic Sans MS" pitchFamily="66" charset="0"/>
                </a:rPr>
                <a:t>2</a:t>
              </a:r>
            </a:p>
          </p:txBody>
        </p:sp>
        <p:sp>
          <p:nvSpPr>
            <p:cNvPr id="62" name="Oval 10"/>
            <p:cNvSpPr>
              <a:spLocks noChangeArrowheads="1"/>
            </p:cNvSpPr>
            <p:nvPr/>
          </p:nvSpPr>
          <p:spPr bwMode="auto">
            <a:xfrm>
              <a:off x="533400" y="1447800"/>
              <a:ext cx="759622" cy="278144"/>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1</a:t>
              </a:r>
            </a:p>
          </p:txBody>
        </p:sp>
        <p:grpSp>
          <p:nvGrpSpPr>
            <p:cNvPr id="6" name="Group 20"/>
            <p:cNvGrpSpPr>
              <a:grpSpLocks noChangeAspect="1"/>
            </p:cNvGrpSpPr>
            <p:nvPr/>
          </p:nvGrpSpPr>
          <p:grpSpPr bwMode="auto">
            <a:xfrm>
              <a:off x="2088642" y="2833497"/>
              <a:ext cx="806958" cy="824103"/>
              <a:chOff x="4099" y="1446"/>
              <a:chExt cx="706" cy="721"/>
            </a:xfrm>
          </p:grpSpPr>
          <p:sp>
            <p:nvSpPr>
              <p:cNvPr id="64" name="AutoShape 21"/>
              <p:cNvSpPr>
                <a:spLocks noChangeAspect="1" noChangeArrowheads="1" noTextEdit="1"/>
              </p:cNvSpPr>
              <p:nvPr/>
            </p:nvSpPr>
            <p:spPr bwMode="auto">
              <a:xfrm>
                <a:off x="4099" y="1446"/>
                <a:ext cx="706" cy="721"/>
              </a:xfrm>
              <a:prstGeom prst="rect">
                <a:avLst/>
              </a:prstGeom>
              <a:noFill/>
              <a:ln w="9525">
                <a:noFill/>
                <a:miter lim="800000"/>
                <a:headEnd/>
                <a:tailEnd/>
              </a:ln>
            </p:spPr>
            <p:txBody>
              <a:bodyPr/>
              <a:lstStyle/>
              <a:p>
                <a:endParaRPr lang="he-IL"/>
              </a:p>
            </p:txBody>
          </p:sp>
          <p:sp>
            <p:nvSpPr>
              <p:cNvPr id="65" name="Freeform 22"/>
              <p:cNvSpPr>
                <a:spLocks/>
              </p:cNvSpPr>
              <p:nvPr/>
            </p:nvSpPr>
            <p:spPr bwMode="auto">
              <a:xfrm>
                <a:off x="4099" y="1733"/>
                <a:ext cx="502" cy="292"/>
              </a:xfrm>
              <a:custGeom>
                <a:avLst/>
                <a:gdLst/>
                <a:ahLst/>
                <a:cxnLst>
                  <a:cxn ang="0">
                    <a:pos x="0" y="203"/>
                  </a:cxn>
                  <a:cxn ang="0">
                    <a:pos x="0" y="683"/>
                  </a:cxn>
                  <a:cxn ang="0">
                    <a:pos x="564" y="875"/>
                  </a:cxn>
                  <a:cxn ang="0">
                    <a:pos x="1296" y="598"/>
                  </a:cxn>
                  <a:cxn ang="0">
                    <a:pos x="1505" y="0"/>
                  </a:cxn>
                  <a:cxn ang="0">
                    <a:pos x="0" y="203"/>
                  </a:cxn>
                </a:cxnLst>
                <a:rect l="0" t="0" r="r" b="b"/>
                <a:pathLst>
                  <a:path w="1505" h="875">
                    <a:moveTo>
                      <a:pt x="0" y="203"/>
                    </a:moveTo>
                    <a:lnTo>
                      <a:pt x="0" y="683"/>
                    </a:lnTo>
                    <a:lnTo>
                      <a:pt x="564" y="875"/>
                    </a:lnTo>
                    <a:lnTo>
                      <a:pt x="1296" y="598"/>
                    </a:lnTo>
                    <a:lnTo>
                      <a:pt x="1505" y="0"/>
                    </a:lnTo>
                    <a:lnTo>
                      <a:pt x="0" y="203"/>
                    </a:lnTo>
                    <a:close/>
                  </a:path>
                </a:pathLst>
              </a:custGeom>
              <a:solidFill>
                <a:srgbClr val="A5CEA5"/>
              </a:solidFill>
              <a:ln w="9525">
                <a:noFill/>
                <a:round/>
                <a:headEnd/>
                <a:tailEnd/>
              </a:ln>
            </p:spPr>
            <p:txBody>
              <a:bodyPr/>
              <a:lstStyle/>
              <a:p>
                <a:endParaRPr lang="he-IL"/>
              </a:p>
            </p:txBody>
          </p:sp>
          <p:sp>
            <p:nvSpPr>
              <p:cNvPr id="66" name="Freeform 23"/>
              <p:cNvSpPr>
                <a:spLocks/>
              </p:cNvSpPr>
              <p:nvPr/>
            </p:nvSpPr>
            <p:spPr bwMode="auto">
              <a:xfrm>
                <a:off x="4496" y="1506"/>
                <a:ext cx="211" cy="274"/>
              </a:xfrm>
              <a:custGeom>
                <a:avLst/>
                <a:gdLst/>
                <a:ahLst/>
                <a:cxnLst>
                  <a:cxn ang="0">
                    <a:pos x="497" y="406"/>
                  </a:cxn>
                  <a:cxn ang="0">
                    <a:pos x="506" y="345"/>
                  </a:cxn>
                  <a:cxn ang="0">
                    <a:pos x="506" y="282"/>
                  </a:cxn>
                  <a:cxn ang="0">
                    <a:pos x="496" y="220"/>
                  </a:cxn>
                  <a:cxn ang="0">
                    <a:pos x="477" y="164"/>
                  </a:cxn>
                  <a:cxn ang="0">
                    <a:pos x="449" y="115"/>
                  </a:cxn>
                  <a:cxn ang="0">
                    <a:pos x="416" y="71"/>
                  </a:cxn>
                  <a:cxn ang="0">
                    <a:pos x="375" y="38"/>
                  </a:cxn>
                  <a:cxn ang="0">
                    <a:pos x="330" y="14"/>
                  </a:cxn>
                  <a:cxn ang="0">
                    <a:pos x="280" y="1"/>
                  </a:cxn>
                  <a:cxn ang="0">
                    <a:pos x="228" y="1"/>
                  </a:cxn>
                  <a:cxn ang="0">
                    <a:pos x="179" y="14"/>
                  </a:cxn>
                  <a:cxn ang="0">
                    <a:pos x="133" y="38"/>
                  </a:cxn>
                  <a:cxn ang="0">
                    <a:pos x="92" y="71"/>
                  </a:cxn>
                  <a:cxn ang="0">
                    <a:pos x="58" y="115"/>
                  </a:cxn>
                  <a:cxn ang="0">
                    <a:pos x="31" y="164"/>
                  </a:cxn>
                  <a:cxn ang="0">
                    <a:pos x="12" y="220"/>
                  </a:cxn>
                  <a:cxn ang="0">
                    <a:pos x="1" y="282"/>
                  </a:cxn>
                  <a:cxn ang="0">
                    <a:pos x="1" y="347"/>
                  </a:cxn>
                  <a:cxn ang="0">
                    <a:pos x="10" y="407"/>
                  </a:cxn>
                  <a:cxn ang="0">
                    <a:pos x="28" y="463"/>
                  </a:cxn>
                  <a:cxn ang="0">
                    <a:pos x="54" y="514"/>
                  </a:cxn>
                  <a:cxn ang="0">
                    <a:pos x="85" y="556"/>
                  </a:cxn>
                  <a:cxn ang="0">
                    <a:pos x="124" y="590"/>
                  </a:cxn>
                  <a:cxn ang="0">
                    <a:pos x="168" y="614"/>
                  </a:cxn>
                  <a:cxn ang="0">
                    <a:pos x="216" y="626"/>
                  </a:cxn>
                  <a:cxn ang="0">
                    <a:pos x="248" y="628"/>
                  </a:cxn>
                  <a:cxn ang="0">
                    <a:pos x="260" y="627"/>
                  </a:cxn>
                  <a:cxn ang="0">
                    <a:pos x="271" y="625"/>
                  </a:cxn>
                  <a:cxn ang="0">
                    <a:pos x="282" y="623"/>
                  </a:cxn>
                  <a:cxn ang="0">
                    <a:pos x="258" y="730"/>
                  </a:cxn>
                  <a:cxn ang="0">
                    <a:pos x="267" y="737"/>
                  </a:cxn>
                  <a:cxn ang="0">
                    <a:pos x="293" y="758"/>
                  </a:cxn>
                  <a:cxn ang="0">
                    <a:pos x="333" y="785"/>
                  </a:cxn>
                  <a:cxn ang="0">
                    <a:pos x="384" y="811"/>
                  </a:cxn>
                  <a:cxn ang="0">
                    <a:pos x="412" y="820"/>
                  </a:cxn>
                  <a:cxn ang="0">
                    <a:pos x="441" y="820"/>
                  </a:cxn>
                  <a:cxn ang="0">
                    <a:pos x="470" y="815"/>
                  </a:cxn>
                  <a:cxn ang="0">
                    <a:pos x="497" y="805"/>
                  </a:cxn>
                  <a:cxn ang="0">
                    <a:pos x="523" y="793"/>
                  </a:cxn>
                  <a:cxn ang="0">
                    <a:pos x="545" y="781"/>
                  </a:cxn>
                  <a:cxn ang="0">
                    <a:pos x="564" y="772"/>
                  </a:cxn>
                  <a:cxn ang="0">
                    <a:pos x="578" y="765"/>
                  </a:cxn>
                  <a:cxn ang="0">
                    <a:pos x="599" y="749"/>
                  </a:cxn>
                  <a:cxn ang="0">
                    <a:pos x="616" y="722"/>
                  </a:cxn>
                  <a:cxn ang="0">
                    <a:pos x="628" y="696"/>
                  </a:cxn>
                  <a:cxn ang="0">
                    <a:pos x="633" y="685"/>
                  </a:cxn>
                </a:cxnLst>
                <a:rect l="0" t="0" r="r" b="b"/>
                <a:pathLst>
                  <a:path w="633" h="821">
                    <a:moveTo>
                      <a:pt x="488" y="435"/>
                    </a:moveTo>
                    <a:lnTo>
                      <a:pt x="497" y="406"/>
                    </a:lnTo>
                    <a:lnTo>
                      <a:pt x="503" y="377"/>
                    </a:lnTo>
                    <a:lnTo>
                      <a:pt x="506" y="345"/>
                    </a:lnTo>
                    <a:lnTo>
                      <a:pt x="508" y="314"/>
                    </a:lnTo>
                    <a:lnTo>
                      <a:pt x="506" y="282"/>
                    </a:lnTo>
                    <a:lnTo>
                      <a:pt x="502" y="251"/>
                    </a:lnTo>
                    <a:lnTo>
                      <a:pt x="496" y="220"/>
                    </a:lnTo>
                    <a:lnTo>
                      <a:pt x="488" y="192"/>
                    </a:lnTo>
                    <a:lnTo>
                      <a:pt x="477" y="164"/>
                    </a:lnTo>
                    <a:lnTo>
                      <a:pt x="464" y="138"/>
                    </a:lnTo>
                    <a:lnTo>
                      <a:pt x="449" y="115"/>
                    </a:lnTo>
                    <a:lnTo>
                      <a:pt x="433" y="92"/>
                    </a:lnTo>
                    <a:lnTo>
                      <a:pt x="416" y="71"/>
                    </a:lnTo>
                    <a:lnTo>
                      <a:pt x="395" y="54"/>
                    </a:lnTo>
                    <a:lnTo>
                      <a:pt x="375" y="38"/>
                    </a:lnTo>
                    <a:lnTo>
                      <a:pt x="353" y="25"/>
                    </a:lnTo>
                    <a:lnTo>
                      <a:pt x="330" y="14"/>
                    </a:lnTo>
                    <a:lnTo>
                      <a:pt x="305" y="7"/>
                    </a:lnTo>
                    <a:lnTo>
                      <a:pt x="280" y="1"/>
                    </a:lnTo>
                    <a:lnTo>
                      <a:pt x="254" y="0"/>
                    </a:lnTo>
                    <a:lnTo>
                      <a:pt x="228" y="1"/>
                    </a:lnTo>
                    <a:lnTo>
                      <a:pt x="203" y="7"/>
                    </a:lnTo>
                    <a:lnTo>
                      <a:pt x="179" y="14"/>
                    </a:lnTo>
                    <a:lnTo>
                      <a:pt x="155" y="25"/>
                    </a:lnTo>
                    <a:lnTo>
                      <a:pt x="133" y="38"/>
                    </a:lnTo>
                    <a:lnTo>
                      <a:pt x="112" y="54"/>
                    </a:lnTo>
                    <a:lnTo>
                      <a:pt x="92" y="71"/>
                    </a:lnTo>
                    <a:lnTo>
                      <a:pt x="74" y="92"/>
                    </a:lnTo>
                    <a:lnTo>
                      <a:pt x="58" y="115"/>
                    </a:lnTo>
                    <a:lnTo>
                      <a:pt x="43" y="138"/>
                    </a:lnTo>
                    <a:lnTo>
                      <a:pt x="31" y="164"/>
                    </a:lnTo>
                    <a:lnTo>
                      <a:pt x="20" y="192"/>
                    </a:lnTo>
                    <a:lnTo>
                      <a:pt x="12" y="220"/>
                    </a:lnTo>
                    <a:lnTo>
                      <a:pt x="5" y="251"/>
                    </a:lnTo>
                    <a:lnTo>
                      <a:pt x="1" y="282"/>
                    </a:lnTo>
                    <a:lnTo>
                      <a:pt x="0" y="314"/>
                    </a:lnTo>
                    <a:lnTo>
                      <a:pt x="1" y="347"/>
                    </a:lnTo>
                    <a:lnTo>
                      <a:pt x="4" y="377"/>
                    </a:lnTo>
                    <a:lnTo>
                      <a:pt x="10" y="407"/>
                    </a:lnTo>
                    <a:lnTo>
                      <a:pt x="18" y="436"/>
                    </a:lnTo>
                    <a:lnTo>
                      <a:pt x="28" y="463"/>
                    </a:lnTo>
                    <a:lnTo>
                      <a:pt x="40" y="489"/>
                    </a:lnTo>
                    <a:lnTo>
                      <a:pt x="54" y="514"/>
                    </a:lnTo>
                    <a:lnTo>
                      <a:pt x="69" y="535"/>
                    </a:lnTo>
                    <a:lnTo>
                      <a:pt x="85" y="556"/>
                    </a:lnTo>
                    <a:lnTo>
                      <a:pt x="104" y="574"/>
                    </a:lnTo>
                    <a:lnTo>
                      <a:pt x="124" y="590"/>
                    </a:lnTo>
                    <a:lnTo>
                      <a:pt x="145" y="603"/>
                    </a:lnTo>
                    <a:lnTo>
                      <a:pt x="168" y="614"/>
                    </a:lnTo>
                    <a:lnTo>
                      <a:pt x="192" y="622"/>
                    </a:lnTo>
                    <a:lnTo>
                      <a:pt x="216" y="626"/>
                    </a:lnTo>
                    <a:lnTo>
                      <a:pt x="242" y="628"/>
                    </a:lnTo>
                    <a:lnTo>
                      <a:pt x="248" y="628"/>
                    </a:lnTo>
                    <a:lnTo>
                      <a:pt x="253" y="627"/>
                    </a:lnTo>
                    <a:lnTo>
                      <a:pt x="260" y="627"/>
                    </a:lnTo>
                    <a:lnTo>
                      <a:pt x="265" y="626"/>
                    </a:lnTo>
                    <a:lnTo>
                      <a:pt x="271" y="625"/>
                    </a:lnTo>
                    <a:lnTo>
                      <a:pt x="277" y="624"/>
                    </a:lnTo>
                    <a:lnTo>
                      <a:pt x="282" y="623"/>
                    </a:lnTo>
                    <a:lnTo>
                      <a:pt x="288" y="622"/>
                    </a:lnTo>
                    <a:lnTo>
                      <a:pt x="258" y="730"/>
                    </a:lnTo>
                    <a:lnTo>
                      <a:pt x="261" y="732"/>
                    </a:lnTo>
                    <a:lnTo>
                      <a:pt x="267" y="737"/>
                    </a:lnTo>
                    <a:lnTo>
                      <a:pt x="279" y="747"/>
                    </a:lnTo>
                    <a:lnTo>
                      <a:pt x="293" y="758"/>
                    </a:lnTo>
                    <a:lnTo>
                      <a:pt x="311" y="771"/>
                    </a:lnTo>
                    <a:lnTo>
                      <a:pt x="333" y="785"/>
                    </a:lnTo>
                    <a:lnTo>
                      <a:pt x="357" y="799"/>
                    </a:lnTo>
                    <a:lnTo>
                      <a:pt x="384" y="811"/>
                    </a:lnTo>
                    <a:lnTo>
                      <a:pt x="398" y="817"/>
                    </a:lnTo>
                    <a:lnTo>
                      <a:pt x="412" y="820"/>
                    </a:lnTo>
                    <a:lnTo>
                      <a:pt x="427" y="821"/>
                    </a:lnTo>
                    <a:lnTo>
                      <a:pt x="441" y="820"/>
                    </a:lnTo>
                    <a:lnTo>
                      <a:pt x="456" y="818"/>
                    </a:lnTo>
                    <a:lnTo>
                      <a:pt x="470" y="815"/>
                    </a:lnTo>
                    <a:lnTo>
                      <a:pt x="484" y="810"/>
                    </a:lnTo>
                    <a:lnTo>
                      <a:pt x="497" y="805"/>
                    </a:lnTo>
                    <a:lnTo>
                      <a:pt x="510" y="800"/>
                    </a:lnTo>
                    <a:lnTo>
                      <a:pt x="523" y="793"/>
                    </a:lnTo>
                    <a:lnTo>
                      <a:pt x="535" y="787"/>
                    </a:lnTo>
                    <a:lnTo>
                      <a:pt x="545" y="781"/>
                    </a:lnTo>
                    <a:lnTo>
                      <a:pt x="555" y="776"/>
                    </a:lnTo>
                    <a:lnTo>
                      <a:pt x="564" y="772"/>
                    </a:lnTo>
                    <a:lnTo>
                      <a:pt x="571" y="767"/>
                    </a:lnTo>
                    <a:lnTo>
                      <a:pt x="578" y="765"/>
                    </a:lnTo>
                    <a:lnTo>
                      <a:pt x="588" y="759"/>
                    </a:lnTo>
                    <a:lnTo>
                      <a:pt x="599" y="749"/>
                    </a:lnTo>
                    <a:lnTo>
                      <a:pt x="608" y="736"/>
                    </a:lnTo>
                    <a:lnTo>
                      <a:pt x="616" y="722"/>
                    </a:lnTo>
                    <a:lnTo>
                      <a:pt x="623" y="708"/>
                    </a:lnTo>
                    <a:lnTo>
                      <a:pt x="628" y="696"/>
                    </a:lnTo>
                    <a:lnTo>
                      <a:pt x="632" y="689"/>
                    </a:lnTo>
                    <a:lnTo>
                      <a:pt x="633" y="685"/>
                    </a:lnTo>
                    <a:lnTo>
                      <a:pt x="488" y="435"/>
                    </a:lnTo>
                    <a:close/>
                  </a:path>
                </a:pathLst>
              </a:custGeom>
              <a:solidFill>
                <a:srgbClr val="F2CCB2"/>
              </a:solidFill>
              <a:ln w="9525">
                <a:noFill/>
                <a:round/>
                <a:headEnd/>
                <a:tailEnd/>
              </a:ln>
            </p:spPr>
            <p:txBody>
              <a:bodyPr/>
              <a:lstStyle/>
              <a:p>
                <a:endParaRPr lang="he-IL"/>
              </a:p>
            </p:txBody>
          </p:sp>
          <p:sp>
            <p:nvSpPr>
              <p:cNvPr id="67" name="Freeform 24"/>
              <p:cNvSpPr>
                <a:spLocks/>
              </p:cNvSpPr>
              <p:nvPr/>
            </p:nvSpPr>
            <p:spPr bwMode="auto">
              <a:xfrm>
                <a:off x="4498" y="1447"/>
                <a:ext cx="307" cy="249"/>
              </a:xfrm>
              <a:custGeom>
                <a:avLst/>
                <a:gdLst/>
                <a:ahLst/>
                <a:cxnLst>
                  <a:cxn ang="0">
                    <a:pos x="915" y="338"/>
                  </a:cxn>
                  <a:cxn ang="0">
                    <a:pos x="901" y="284"/>
                  </a:cxn>
                  <a:cxn ang="0">
                    <a:pos x="880" y="242"/>
                  </a:cxn>
                  <a:cxn ang="0">
                    <a:pos x="842" y="187"/>
                  </a:cxn>
                  <a:cxn ang="0">
                    <a:pos x="796" y="149"/>
                  </a:cxn>
                  <a:cxn ang="0">
                    <a:pos x="732" y="134"/>
                  </a:cxn>
                  <a:cxn ang="0">
                    <a:pos x="674" y="140"/>
                  </a:cxn>
                  <a:cxn ang="0">
                    <a:pos x="622" y="151"/>
                  </a:cxn>
                  <a:cxn ang="0">
                    <a:pos x="582" y="117"/>
                  </a:cxn>
                  <a:cxn ang="0">
                    <a:pos x="527" y="65"/>
                  </a:cxn>
                  <a:cxn ang="0">
                    <a:pos x="455" y="24"/>
                  </a:cxn>
                  <a:cxn ang="0">
                    <a:pos x="404" y="8"/>
                  </a:cxn>
                  <a:cxn ang="0">
                    <a:pos x="352" y="0"/>
                  </a:cxn>
                  <a:cxn ang="0">
                    <a:pos x="297" y="2"/>
                  </a:cxn>
                  <a:cxn ang="0">
                    <a:pos x="248" y="9"/>
                  </a:cxn>
                  <a:cxn ang="0">
                    <a:pos x="204" y="15"/>
                  </a:cxn>
                  <a:cxn ang="0">
                    <a:pos x="164" y="25"/>
                  </a:cxn>
                  <a:cxn ang="0">
                    <a:pos x="129" y="35"/>
                  </a:cxn>
                  <a:cxn ang="0">
                    <a:pos x="99" y="48"/>
                  </a:cxn>
                  <a:cxn ang="0">
                    <a:pos x="38" y="91"/>
                  </a:cxn>
                  <a:cxn ang="0">
                    <a:pos x="5" y="149"/>
                  </a:cxn>
                  <a:cxn ang="0">
                    <a:pos x="1" y="216"/>
                  </a:cxn>
                  <a:cxn ang="0">
                    <a:pos x="22" y="270"/>
                  </a:cxn>
                  <a:cxn ang="0">
                    <a:pos x="64" y="311"/>
                  </a:cxn>
                  <a:cxn ang="0">
                    <a:pos x="125" y="341"/>
                  </a:cxn>
                  <a:cxn ang="0">
                    <a:pos x="205" y="364"/>
                  </a:cxn>
                  <a:cxn ang="0">
                    <a:pos x="299" y="380"/>
                  </a:cxn>
                  <a:cxn ang="0">
                    <a:pos x="335" y="392"/>
                  </a:cxn>
                  <a:cxn ang="0">
                    <a:pos x="372" y="417"/>
                  </a:cxn>
                  <a:cxn ang="0">
                    <a:pos x="394" y="564"/>
                  </a:cxn>
                  <a:cxn ang="0">
                    <a:pos x="406" y="594"/>
                  </a:cxn>
                  <a:cxn ang="0">
                    <a:pos x="443" y="657"/>
                  </a:cxn>
                  <a:cxn ang="0">
                    <a:pos x="505" y="717"/>
                  </a:cxn>
                  <a:cxn ang="0">
                    <a:pos x="559" y="746"/>
                  </a:cxn>
                  <a:cxn ang="0">
                    <a:pos x="606" y="737"/>
                  </a:cxn>
                  <a:cxn ang="0">
                    <a:pos x="645" y="691"/>
                  </a:cxn>
                  <a:cxn ang="0">
                    <a:pos x="650" y="640"/>
                  </a:cxn>
                  <a:cxn ang="0">
                    <a:pos x="646" y="616"/>
                  </a:cxn>
                  <a:cxn ang="0">
                    <a:pos x="664" y="630"/>
                  </a:cxn>
                  <a:cxn ang="0">
                    <a:pos x="707" y="652"/>
                  </a:cxn>
                  <a:cxn ang="0">
                    <a:pos x="758" y="654"/>
                  </a:cxn>
                  <a:cxn ang="0">
                    <a:pos x="829" y="618"/>
                  </a:cxn>
                  <a:cxn ang="0">
                    <a:pos x="893" y="546"/>
                  </a:cxn>
                  <a:cxn ang="0">
                    <a:pos x="918" y="444"/>
                  </a:cxn>
                </a:cxnLst>
                <a:rect l="0" t="0" r="r" b="b"/>
                <a:pathLst>
                  <a:path w="920" h="747">
                    <a:moveTo>
                      <a:pt x="919" y="380"/>
                    </a:moveTo>
                    <a:lnTo>
                      <a:pt x="917" y="358"/>
                    </a:lnTo>
                    <a:lnTo>
                      <a:pt x="915" y="338"/>
                    </a:lnTo>
                    <a:lnTo>
                      <a:pt x="910" y="320"/>
                    </a:lnTo>
                    <a:lnTo>
                      <a:pt x="906" y="301"/>
                    </a:lnTo>
                    <a:lnTo>
                      <a:pt x="901" y="284"/>
                    </a:lnTo>
                    <a:lnTo>
                      <a:pt x="894" y="269"/>
                    </a:lnTo>
                    <a:lnTo>
                      <a:pt x="888" y="255"/>
                    </a:lnTo>
                    <a:lnTo>
                      <a:pt x="880" y="242"/>
                    </a:lnTo>
                    <a:lnTo>
                      <a:pt x="867" y="222"/>
                    </a:lnTo>
                    <a:lnTo>
                      <a:pt x="855" y="204"/>
                    </a:lnTo>
                    <a:lnTo>
                      <a:pt x="842" y="187"/>
                    </a:lnTo>
                    <a:lnTo>
                      <a:pt x="829" y="172"/>
                    </a:lnTo>
                    <a:lnTo>
                      <a:pt x="814" y="160"/>
                    </a:lnTo>
                    <a:lnTo>
                      <a:pt x="796" y="149"/>
                    </a:lnTo>
                    <a:lnTo>
                      <a:pt x="775" y="140"/>
                    </a:lnTo>
                    <a:lnTo>
                      <a:pt x="752" y="135"/>
                    </a:lnTo>
                    <a:lnTo>
                      <a:pt x="732" y="134"/>
                    </a:lnTo>
                    <a:lnTo>
                      <a:pt x="713" y="135"/>
                    </a:lnTo>
                    <a:lnTo>
                      <a:pt x="693" y="137"/>
                    </a:lnTo>
                    <a:lnTo>
                      <a:pt x="674" y="140"/>
                    </a:lnTo>
                    <a:lnTo>
                      <a:pt x="656" y="145"/>
                    </a:lnTo>
                    <a:lnTo>
                      <a:pt x="638" y="148"/>
                    </a:lnTo>
                    <a:lnTo>
                      <a:pt x="622" y="151"/>
                    </a:lnTo>
                    <a:lnTo>
                      <a:pt x="609" y="153"/>
                    </a:lnTo>
                    <a:lnTo>
                      <a:pt x="597" y="135"/>
                    </a:lnTo>
                    <a:lnTo>
                      <a:pt x="582" y="117"/>
                    </a:lnTo>
                    <a:lnTo>
                      <a:pt x="566" y="98"/>
                    </a:lnTo>
                    <a:lnTo>
                      <a:pt x="548" y="81"/>
                    </a:lnTo>
                    <a:lnTo>
                      <a:pt x="527" y="65"/>
                    </a:lnTo>
                    <a:lnTo>
                      <a:pt x="505" y="50"/>
                    </a:lnTo>
                    <a:lnTo>
                      <a:pt x="481" y="36"/>
                    </a:lnTo>
                    <a:lnTo>
                      <a:pt x="455" y="24"/>
                    </a:lnTo>
                    <a:lnTo>
                      <a:pt x="439" y="17"/>
                    </a:lnTo>
                    <a:lnTo>
                      <a:pt x="422" y="12"/>
                    </a:lnTo>
                    <a:lnTo>
                      <a:pt x="404" y="8"/>
                    </a:lnTo>
                    <a:lnTo>
                      <a:pt x="387" y="5"/>
                    </a:lnTo>
                    <a:lnTo>
                      <a:pt x="370" y="1"/>
                    </a:lnTo>
                    <a:lnTo>
                      <a:pt x="352" y="0"/>
                    </a:lnTo>
                    <a:lnTo>
                      <a:pt x="332" y="0"/>
                    </a:lnTo>
                    <a:lnTo>
                      <a:pt x="314" y="1"/>
                    </a:lnTo>
                    <a:lnTo>
                      <a:pt x="297" y="2"/>
                    </a:lnTo>
                    <a:lnTo>
                      <a:pt x="279" y="5"/>
                    </a:lnTo>
                    <a:lnTo>
                      <a:pt x="263" y="7"/>
                    </a:lnTo>
                    <a:lnTo>
                      <a:pt x="248" y="9"/>
                    </a:lnTo>
                    <a:lnTo>
                      <a:pt x="233" y="11"/>
                    </a:lnTo>
                    <a:lnTo>
                      <a:pt x="218" y="13"/>
                    </a:lnTo>
                    <a:lnTo>
                      <a:pt x="204" y="15"/>
                    </a:lnTo>
                    <a:lnTo>
                      <a:pt x="190" y="19"/>
                    </a:lnTo>
                    <a:lnTo>
                      <a:pt x="177" y="22"/>
                    </a:lnTo>
                    <a:lnTo>
                      <a:pt x="164" y="25"/>
                    </a:lnTo>
                    <a:lnTo>
                      <a:pt x="152" y="28"/>
                    </a:lnTo>
                    <a:lnTo>
                      <a:pt x="140" y="32"/>
                    </a:lnTo>
                    <a:lnTo>
                      <a:pt x="129" y="35"/>
                    </a:lnTo>
                    <a:lnTo>
                      <a:pt x="119" y="39"/>
                    </a:lnTo>
                    <a:lnTo>
                      <a:pt x="109" y="43"/>
                    </a:lnTo>
                    <a:lnTo>
                      <a:pt x="99" y="48"/>
                    </a:lnTo>
                    <a:lnTo>
                      <a:pt x="76" y="61"/>
                    </a:lnTo>
                    <a:lnTo>
                      <a:pt x="55" y="75"/>
                    </a:lnTo>
                    <a:lnTo>
                      <a:pt x="38" y="91"/>
                    </a:lnTo>
                    <a:lnTo>
                      <a:pt x="24" y="108"/>
                    </a:lnTo>
                    <a:lnTo>
                      <a:pt x="13" y="128"/>
                    </a:lnTo>
                    <a:lnTo>
                      <a:pt x="5" y="149"/>
                    </a:lnTo>
                    <a:lnTo>
                      <a:pt x="1" y="172"/>
                    </a:lnTo>
                    <a:lnTo>
                      <a:pt x="0" y="195"/>
                    </a:lnTo>
                    <a:lnTo>
                      <a:pt x="1" y="216"/>
                    </a:lnTo>
                    <a:lnTo>
                      <a:pt x="5" y="235"/>
                    </a:lnTo>
                    <a:lnTo>
                      <a:pt x="12" y="254"/>
                    </a:lnTo>
                    <a:lnTo>
                      <a:pt x="22" y="270"/>
                    </a:lnTo>
                    <a:lnTo>
                      <a:pt x="33" y="285"/>
                    </a:lnTo>
                    <a:lnTo>
                      <a:pt x="47" y="299"/>
                    </a:lnTo>
                    <a:lnTo>
                      <a:pt x="64" y="311"/>
                    </a:lnTo>
                    <a:lnTo>
                      <a:pt x="82" y="322"/>
                    </a:lnTo>
                    <a:lnTo>
                      <a:pt x="102" y="333"/>
                    </a:lnTo>
                    <a:lnTo>
                      <a:pt x="125" y="341"/>
                    </a:lnTo>
                    <a:lnTo>
                      <a:pt x="150" y="350"/>
                    </a:lnTo>
                    <a:lnTo>
                      <a:pt x="177" y="357"/>
                    </a:lnTo>
                    <a:lnTo>
                      <a:pt x="205" y="364"/>
                    </a:lnTo>
                    <a:lnTo>
                      <a:pt x="234" y="369"/>
                    </a:lnTo>
                    <a:lnTo>
                      <a:pt x="266" y="375"/>
                    </a:lnTo>
                    <a:lnTo>
                      <a:pt x="299" y="380"/>
                    </a:lnTo>
                    <a:lnTo>
                      <a:pt x="308" y="382"/>
                    </a:lnTo>
                    <a:lnTo>
                      <a:pt x="321" y="386"/>
                    </a:lnTo>
                    <a:lnTo>
                      <a:pt x="335" y="392"/>
                    </a:lnTo>
                    <a:lnTo>
                      <a:pt x="349" y="399"/>
                    </a:lnTo>
                    <a:lnTo>
                      <a:pt x="361" y="408"/>
                    </a:lnTo>
                    <a:lnTo>
                      <a:pt x="372" y="417"/>
                    </a:lnTo>
                    <a:lnTo>
                      <a:pt x="379" y="426"/>
                    </a:lnTo>
                    <a:lnTo>
                      <a:pt x="381" y="437"/>
                    </a:lnTo>
                    <a:lnTo>
                      <a:pt x="394" y="564"/>
                    </a:lnTo>
                    <a:lnTo>
                      <a:pt x="395" y="568"/>
                    </a:lnTo>
                    <a:lnTo>
                      <a:pt x="399" y="578"/>
                    </a:lnTo>
                    <a:lnTo>
                      <a:pt x="406" y="594"/>
                    </a:lnTo>
                    <a:lnTo>
                      <a:pt x="416" y="613"/>
                    </a:lnTo>
                    <a:lnTo>
                      <a:pt x="428" y="635"/>
                    </a:lnTo>
                    <a:lnTo>
                      <a:pt x="443" y="657"/>
                    </a:lnTo>
                    <a:lnTo>
                      <a:pt x="462" y="679"/>
                    </a:lnTo>
                    <a:lnTo>
                      <a:pt x="483" y="699"/>
                    </a:lnTo>
                    <a:lnTo>
                      <a:pt x="505" y="717"/>
                    </a:lnTo>
                    <a:lnTo>
                      <a:pt x="524" y="730"/>
                    </a:lnTo>
                    <a:lnTo>
                      <a:pt x="541" y="739"/>
                    </a:lnTo>
                    <a:lnTo>
                      <a:pt x="559" y="746"/>
                    </a:lnTo>
                    <a:lnTo>
                      <a:pt x="575" y="747"/>
                    </a:lnTo>
                    <a:lnTo>
                      <a:pt x="590" y="744"/>
                    </a:lnTo>
                    <a:lnTo>
                      <a:pt x="606" y="737"/>
                    </a:lnTo>
                    <a:lnTo>
                      <a:pt x="622" y="724"/>
                    </a:lnTo>
                    <a:lnTo>
                      <a:pt x="636" y="708"/>
                    </a:lnTo>
                    <a:lnTo>
                      <a:pt x="645" y="691"/>
                    </a:lnTo>
                    <a:lnTo>
                      <a:pt x="649" y="672"/>
                    </a:lnTo>
                    <a:lnTo>
                      <a:pt x="651" y="655"/>
                    </a:lnTo>
                    <a:lnTo>
                      <a:pt x="650" y="640"/>
                    </a:lnTo>
                    <a:lnTo>
                      <a:pt x="648" y="627"/>
                    </a:lnTo>
                    <a:lnTo>
                      <a:pt x="647" y="619"/>
                    </a:lnTo>
                    <a:lnTo>
                      <a:pt x="646" y="616"/>
                    </a:lnTo>
                    <a:lnTo>
                      <a:pt x="648" y="618"/>
                    </a:lnTo>
                    <a:lnTo>
                      <a:pt x="655" y="623"/>
                    </a:lnTo>
                    <a:lnTo>
                      <a:pt x="664" y="630"/>
                    </a:lnTo>
                    <a:lnTo>
                      <a:pt x="677" y="638"/>
                    </a:lnTo>
                    <a:lnTo>
                      <a:pt x="691" y="645"/>
                    </a:lnTo>
                    <a:lnTo>
                      <a:pt x="707" y="652"/>
                    </a:lnTo>
                    <a:lnTo>
                      <a:pt x="724" y="656"/>
                    </a:lnTo>
                    <a:lnTo>
                      <a:pt x="740" y="657"/>
                    </a:lnTo>
                    <a:lnTo>
                      <a:pt x="758" y="654"/>
                    </a:lnTo>
                    <a:lnTo>
                      <a:pt x="781" y="645"/>
                    </a:lnTo>
                    <a:lnTo>
                      <a:pt x="805" y="633"/>
                    </a:lnTo>
                    <a:lnTo>
                      <a:pt x="829" y="618"/>
                    </a:lnTo>
                    <a:lnTo>
                      <a:pt x="853" y="598"/>
                    </a:lnTo>
                    <a:lnTo>
                      <a:pt x="875" y="574"/>
                    </a:lnTo>
                    <a:lnTo>
                      <a:pt x="893" y="546"/>
                    </a:lnTo>
                    <a:lnTo>
                      <a:pt x="905" y="515"/>
                    </a:lnTo>
                    <a:lnTo>
                      <a:pt x="912" y="479"/>
                    </a:lnTo>
                    <a:lnTo>
                      <a:pt x="918" y="444"/>
                    </a:lnTo>
                    <a:lnTo>
                      <a:pt x="920" y="411"/>
                    </a:lnTo>
                    <a:lnTo>
                      <a:pt x="919" y="380"/>
                    </a:lnTo>
                    <a:close/>
                  </a:path>
                </a:pathLst>
              </a:custGeom>
              <a:solidFill>
                <a:srgbClr val="660000"/>
              </a:solidFill>
              <a:ln w="9525">
                <a:noFill/>
                <a:round/>
                <a:headEnd/>
                <a:tailEnd/>
              </a:ln>
            </p:spPr>
            <p:txBody>
              <a:bodyPr/>
              <a:lstStyle/>
              <a:p>
                <a:endParaRPr lang="he-IL"/>
              </a:p>
            </p:txBody>
          </p:sp>
          <p:sp>
            <p:nvSpPr>
              <p:cNvPr id="68" name="Freeform 25"/>
              <p:cNvSpPr>
                <a:spLocks/>
              </p:cNvSpPr>
              <p:nvPr/>
            </p:nvSpPr>
            <p:spPr bwMode="auto">
              <a:xfrm>
                <a:off x="4254" y="2016"/>
                <a:ext cx="422" cy="144"/>
              </a:xfrm>
              <a:custGeom>
                <a:avLst/>
                <a:gdLst/>
                <a:ahLst/>
                <a:cxnLst>
                  <a:cxn ang="0">
                    <a:pos x="18" y="432"/>
                  </a:cxn>
                  <a:cxn ang="0">
                    <a:pos x="1264" y="432"/>
                  </a:cxn>
                  <a:cxn ang="0">
                    <a:pos x="990" y="78"/>
                  </a:cxn>
                  <a:cxn ang="0">
                    <a:pos x="989" y="78"/>
                  </a:cxn>
                  <a:cxn ang="0">
                    <a:pos x="983" y="77"/>
                  </a:cxn>
                  <a:cxn ang="0">
                    <a:pos x="976" y="74"/>
                  </a:cxn>
                  <a:cxn ang="0">
                    <a:pos x="966" y="73"/>
                  </a:cxn>
                  <a:cxn ang="0">
                    <a:pos x="953" y="70"/>
                  </a:cxn>
                  <a:cxn ang="0">
                    <a:pos x="938" y="68"/>
                  </a:cxn>
                  <a:cxn ang="0">
                    <a:pos x="922" y="64"/>
                  </a:cxn>
                  <a:cxn ang="0">
                    <a:pos x="903" y="60"/>
                  </a:cxn>
                  <a:cxn ang="0">
                    <a:pos x="881" y="57"/>
                  </a:cxn>
                  <a:cxn ang="0">
                    <a:pos x="858" y="53"/>
                  </a:cxn>
                  <a:cxn ang="0">
                    <a:pos x="835" y="49"/>
                  </a:cxn>
                  <a:cxn ang="0">
                    <a:pos x="809" y="44"/>
                  </a:cxn>
                  <a:cxn ang="0">
                    <a:pos x="782" y="40"/>
                  </a:cxn>
                  <a:cxn ang="0">
                    <a:pos x="754" y="36"/>
                  </a:cxn>
                  <a:cxn ang="0">
                    <a:pos x="726" y="31"/>
                  </a:cxn>
                  <a:cxn ang="0">
                    <a:pos x="697" y="27"/>
                  </a:cxn>
                  <a:cxn ang="0">
                    <a:pos x="666" y="23"/>
                  </a:cxn>
                  <a:cxn ang="0">
                    <a:pos x="636" y="18"/>
                  </a:cxn>
                  <a:cxn ang="0">
                    <a:pos x="606" y="15"/>
                  </a:cxn>
                  <a:cxn ang="0">
                    <a:pos x="576" y="12"/>
                  </a:cxn>
                  <a:cxn ang="0">
                    <a:pos x="546" y="9"/>
                  </a:cxn>
                  <a:cxn ang="0">
                    <a:pos x="515" y="6"/>
                  </a:cxn>
                  <a:cxn ang="0">
                    <a:pos x="486" y="4"/>
                  </a:cxn>
                  <a:cxn ang="0">
                    <a:pos x="457" y="2"/>
                  </a:cxn>
                  <a:cxn ang="0">
                    <a:pos x="430" y="1"/>
                  </a:cxn>
                  <a:cxn ang="0">
                    <a:pos x="403" y="0"/>
                  </a:cxn>
                  <a:cxn ang="0">
                    <a:pos x="377" y="1"/>
                  </a:cxn>
                  <a:cxn ang="0">
                    <a:pos x="353" y="1"/>
                  </a:cxn>
                  <a:cxn ang="0">
                    <a:pos x="330" y="3"/>
                  </a:cxn>
                  <a:cxn ang="0">
                    <a:pos x="308" y="5"/>
                  </a:cxn>
                  <a:cxn ang="0">
                    <a:pos x="289" y="9"/>
                  </a:cxn>
                  <a:cxn ang="0">
                    <a:pos x="272" y="13"/>
                  </a:cxn>
                  <a:cxn ang="0">
                    <a:pos x="259" y="17"/>
                  </a:cxn>
                  <a:cxn ang="0">
                    <a:pos x="246" y="22"/>
                  </a:cxn>
                  <a:cxn ang="0">
                    <a:pos x="232" y="27"/>
                  </a:cxn>
                  <a:cxn ang="0">
                    <a:pos x="217" y="32"/>
                  </a:cxn>
                  <a:cxn ang="0">
                    <a:pos x="202" y="40"/>
                  </a:cxn>
                  <a:cxn ang="0">
                    <a:pos x="185" y="47"/>
                  </a:cxn>
                  <a:cxn ang="0">
                    <a:pos x="170" y="56"/>
                  </a:cxn>
                  <a:cxn ang="0">
                    <a:pos x="154" y="65"/>
                  </a:cxn>
                  <a:cxn ang="0">
                    <a:pos x="138" y="74"/>
                  </a:cxn>
                  <a:cxn ang="0">
                    <a:pos x="123" y="85"/>
                  </a:cxn>
                  <a:cxn ang="0">
                    <a:pos x="108" y="96"/>
                  </a:cxn>
                  <a:cxn ang="0">
                    <a:pos x="93" y="108"/>
                  </a:cxn>
                  <a:cxn ang="0">
                    <a:pos x="79" y="121"/>
                  </a:cxn>
                  <a:cxn ang="0">
                    <a:pos x="66" y="134"/>
                  </a:cxn>
                  <a:cxn ang="0">
                    <a:pos x="54" y="148"/>
                  </a:cxn>
                  <a:cxn ang="0">
                    <a:pos x="43" y="163"/>
                  </a:cxn>
                  <a:cxn ang="0">
                    <a:pos x="18" y="208"/>
                  </a:cxn>
                  <a:cxn ang="0">
                    <a:pos x="5" y="254"/>
                  </a:cxn>
                  <a:cxn ang="0">
                    <a:pos x="0" y="299"/>
                  </a:cxn>
                  <a:cxn ang="0">
                    <a:pos x="0" y="341"/>
                  </a:cxn>
                  <a:cxn ang="0">
                    <a:pos x="5" y="378"/>
                  </a:cxn>
                  <a:cxn ang="0">
                    <a:pos x="11" y="406"/>
                  </a:cxn>
                  <a:cxn ang="0">
                    <a:pos x="16" y="425"/>
                  </a:cxn>
                  <a:cxn ang="0">
                    <a:pos x="18" y="432"/>
                  </a:cxn>
                </a:cxnLst>
                <a:rect l="0" t="0" r="r" b="b"/>
                <a:pathLst>
                  <a:path w="1264" h="432">
                    <a:moveTo>
                      <a:pt x="18" y="432"/>
                    </a:moveTo>
                    <a:lnTo>
                      <a:pt x="1264" y="432"/>
                    </a:lnTo>
                    <a:lnTo>
                      <a:pt x="990" y="78"/>
                    </a:lnTo>
                    <a:lnTo>
                      <a:pt x="989" y="78"/>
                    </a:lnTo>
                    <a:lnTo>
                      <a:pt x="983" y="77"/>
                    </a:lnTo>
                    <a:lnTo>
                      <a:pt x="976" y="74"/>
                    </a:lnTo>
                    <a:lnTo>
                      <a:pt x="966" y="73"/>
                    </a:lnTo>
                    <a:lnTo>
                      <a:pt x="953" y="70"/>
                    </a:lnTo>
                    <a:lnTo>
                      <a:pt x="938" y="68"/>
                    </a:lnTo>
                    <a:lnTo>
                      <a:pt x="922" y="64"/>
                    </a:lnTo>
                    <a:lnTo>
                      <a:pt x="903" y="60"/>
                    </a:lnTo>
                    <a:lnTo>
                      <a:pt x="881" y="57"/>
                    </a:lnTo>
                    <a:lnTo>
                      <a:pt x="858" y="53"/>
                    </a:lnTo>
                    <a:lnTo>
                      <a:pt x="835" y="49"/>
                    </a:lnTo>
                    <a:lnTo>
                      <a:pt x="809" y="44"/>
                    </a:lnTo>
                    <a:lnTo>
                      <a:pt x="782" y="40"/>
                    </a:lnTo>
                    <a:lnTo>
                      <a:pt x="754" y="36"/>
                    </a:lnTo>
                    <a:lnTo>
                      <a:pt x="726" y="31"/>
                    </a:lnTo>
                    <a:lnTo>
                      <a:pt x="697" y="27"/>
                    </a:lnTo>
                    <a:lnTo>
                      <a:pt x="666" y="23"/>
                    </a:lnTo>
                    <a:lnTo>
                      <a:pt x="636" y="18"/>
                    </a:lnTo>
                    <a:lnTo>
                      <a:pt x="606" y="15"/>
                    </a:lnTo>
                    <a:lnTo>
                      <a:pt x="576" y="12"/>
                    </a:lnTo>
                    <a:lnTo>
                      <a:pt x="546" y="9"/>
                    </a:lnTo>
                    <a:lnTo>
                      <a:pt x="515" y="6"/>
                    </a:lnTo>
                    <a:lnTo>
                      <a:pt x="486" y="4"/>
                    </a:lnTo>
                    <a:lnTo>
                      <a:pt x="457" y="2"/>
                    </a:lnTo>
                    <a:lnTo>
                      <a:pt x="430" y="1"/>
                    </a:lnTo>
                    <a:lnTo>
                      <a:pt x="403" y="0"/>
                    </a:lnTo>
                    <a:lnTo>
                      <a:pt x="377" y="1"/>
                    </a:lnTo>
                    <a:lnTo>
                      <a:pt x="353" y="1"/>
                    </a:lnTo>
                    <a:lnTo>
                      <a:pt x="330" y="3"/>
                    </a:lnTo>
                    <a:lnTo>
                      <a:pt x="308" y="5"/>
                    </a:lnTo>
                    <a:lnTo>
                      <a:pt x="289" y="9"/>
                    </a:lnTo>
                    <a:lnTo>
                      <a:pt x="272" y="13"/>
                    </a:lnTo>
                    <a:lnTo>
                      <a:pt x="259" y="17"/>
                    </a:lnTo>
                    <a:lnTo>
                      <a:pt x="246" y="22"/>
                    </a:lnTo>
                    <a:lnTo>
                      <a:pt x="232" y="27"/>
                    </a:lnTo>
                    <a:lnTo>
                      <a:pt x="217" y="32"/>
                    </a:lnTo>
                    <a:lnTo>
                      <a:pt x="202" y="40"/>
                    </a:lnTo>
                    <a:lnTo>
                      <a:pt x="185" y="47"/>
                    </a:lnTo>
                    <a:lnTo>
                      <a:pt x="170" y="56"/>
                    </a:lnTo>
                    <a:lnTo>
                      <a:pt x="154" y="65"/>
                    </a:lnTo>
                    <a:lnTo>
                      <a:pt x="138" y="74"/>
                    </a:lnTo>
                    <a:lnTo>
                      <a:pt x="123" y="85"/>
                    </a:lnTo>
                    <a:lnTo>
                      <a:pt x="108" y="96"/>
                    </a:lnTo>
                    <a:lnTo>
                      <a:pt x="93" y="108"/>
                    </a:lnTo>
                    <a:lnTo>
                      <a:pt x="79" y="121"/>
                    </a:lnTo>
                    <a:lnTo>
                      <a:pt x="66" y="134"/>
                    </a:lnTo>
                    <a:lnTo>
                      <a:pt x="54" y="148"/>
                    </a:lnTo>
                    <a:lnTo>
                      <a:pt x="43" y="163"/>
                    </a:lnTo>
                    <a:lnTo>
                      <a:pt x="18" y="208"/>
                    </a:lnTo>
                    <a:lnTo>
                      <a:pt x="5" y="254"/>
                    </a:lnTo>
                    <a:lnTo>
                      <a:pt x="0" y="299"/>
                    </a:lnTo>
                    <a:lnTo>
                      <a:pt x="0" y="341"/>
                    </a:lnTo>
                    <a:lnTo>
                      <a:pt x="5" y="378"/>
                    </a:lnTo>
                    <a:lnTo>
                      <a:pt x="11" y="406"/>
                    </a:lnTo>
                    <a:lnTo>
                      <a:pt x="16" y="425"/>
                    </a:lnTo>
                    <a:lnTo>
                      <a:pt x="18" y="432"/>
                    </a:lnTo>
                    <a:close/>
                  </a:path>
                </a:pathLst>
              </a:custGeom>
              <a:solidFill>
                <a:srgbClr val="0035FF"/>
              </a:solidFill>
              <a:ln w="9525">
                <a:noFill/>
                <a:round/>
                <a:headEnd/>
                <a:tailEnd/>
              </a:ln>
            </p:spPr>
            <p:txBody>
              <a:bodyPr/>
              <a:lstStyle/>
              <a:p>
                <a:endParaRPr lang="he-IL"/>
              </a:p>
            </p:txBody>
          </p:sp>
          <p:sp>
            <p:nvSpPr>
              <p:cNvPr id="69" name="Freeform 26"/>
              <p:cNvSpPr>
                <a:spLocks/>
              </p:cNvSpPr>
              <p:nvPr/>
            </p:nvSpPr>
            <p:spPr bwMode="auto">
              <a:xfrm>
                <a:off x="4345" y="1726"/>
                <a:ext cx="429" cy="424"/>
              </a:xfrm>
              <a:custGeom>
                <a:avLst/>
                <a:gdLst/>
                <a:ahLst/>
                <a:cxnLst>
                  <a:cxn ang="0">
                    <a:pos x="713" y="42"/>
                  </a:cxn>
                  <a:cxn ang="0">
                    <a:pos x="676" y="52"/>
                  </a:cxn>
                  <a:cxn ang="0">
                    <a:pos x="617" y="72"/>
                  </a:cxn>
                  <a:cxn ang="0">
                    <a:pos x="552" y="104"/>
                  </a:cxn>
                  <a:cxn ang="0">
                    <a:pos x="491" y="151"/>
                  </a:cxn>
                  <a:cxn ang="0">
                    <a:pos x="442" y="225"/>
                  </a:cxn>
                  <a:cxn ang="0">
                    <a:pos x="405" y="316"/>
                  </a:cxn>
                  <a:cxn ang="0">
                    <a:pos x="382" y="431"/>
                  </a:cxn>
                  <a:cxn ang="0">
                    <a:pos x="364" y="586"/>
                  </a:cxn>
                  <a:cxn ang="0">
                    <a:pos x="346" y="711"/>
                  </a:cxn>
                  <a:cxn ang="0">
                    <a:pos x="295" y="771"/>
                  </a:cxn>
                  <a:cxn ang="0">
                    <a:pos x="217" y="727"/>
                  </a:cxn>
                  <a:cxn ang="0">
                    <a:pos x="170" y="641"/>
                  </a:cxn>
                  <a:cxn ang="0">
                    <a:pos x="0" y="699"/>
                  </a:cxn>
                  <a:cxn ang="0">
                    <a:pos x="6" y="726"/>
                  </a:cxn>
                  <a:cxn ang="0">
                    <a:pos x="29" y="798"/>
                  </a:cxn>
                  <a:cxn ang="0">
                    <a:pos x="59" y="877"/>
                  </a:cxn>
                  <a:cxn ang="0">
                    <a:pos x="91" y="929"/>
                  </a:cxn>
                  <a:cxn ang="0">
                    <a:pos x="133" y="979"/>
                  </a:cxn>
                  <a:cxn ang="0">
                    <a:pos x="181" y="1023"/>
                  </a:cxn>
                  <a:cxn ang="0">
                    <a:pos x="226" y="1054"/>
                  </a:cxn>
                  <a:cxn ang="0">
                    <a:pos x="265" y="1069"/>
                  </a:cxn>
                  <a:cxn ang="0">
                    <a:pos x="307" y="1075"/>
                  </a:cxn>
                  <a:cxn ang="0">
                    <a:pos x="337" y="1069"/>
                  </a:cxn>
                  <a:cxn ang="0">
                    <a:pos x="391" y="1059"/>
                  </a:cxn>
                  <a:cxn ang="0">
                    <a:pos x="410" y="1070"/>
                  </a:cxn>
                  <a:cxn ang="0">
                    <a:pos x="424" y="1100"/>
                  </a:cxn>
                  <a:cxn ang="0">
                    <a:pos x="446" y="1141"/>
                  </a:cxn>
                  <a:cxn ang="0">
                    <a:pos x="488" y="1185"/>
                  </a:cxn>
                  <a:cxn ang="0">
                    <a:pos x="565" y="1229"/>
                  </a:cxn>
                  <a:cxn ang="0">
                    <a:pos x="688" y="1265"/>
                  </a:cxn>
                  <a:cxn ang="0">
                    <a:pos x="800" y="1273"/>
                  </a:cxn>
                  <a:cxn ang="0">
                    <a:pos x="895" y="1264"/>
                  </a:cxn>
                  <a:cxn ang="0">
                    <a:pos x="964" y="1246"/>
                  </a:cxn>
                  <a:cxn ang="0">
                    <a:pos x="1002" y="1231"/>
                  </a:cxn>
                  <a:cxn ang="0">
                    <a:pos x="1024" y="1195"/>
                  </a:cxn>
                  <a:cxn ang="0">
                    <a:pos x="1078" y="1054"/>
                  </a:cxn>
                  <a:cxn ang="0">
                    <a:pos x="1151" y="853"/>
                  </a:cxn>
                  <a:cxn ang="0">
                    <a:pos x="1224" y="643"/>
                  </a:cxn>
                  <a:cxn ang="0">
                    <a:pos x="1274" y="477"/>
                  </a:cxn>
                  <a:cxn ang="0">
                    <a:pos x="1287" y="382"/>
                  </a:cxn>
                  <a:cxn ang="0">
                    <a:pos x="1277" y="273"/>
                  </a:cxn>
                  <a:cxn ang="0">
                    <a:pos x="1249" y="177"/>
                  </a:cxn>
                  <a:cxn ang="0">
                    <a:pos x="1205" y="110"/>
                  </a:cxn>
                  <a:cxn ang="0">
                    <a:pos x="1124" y="29"/>
                  </a:cxn>
                  <a:cxn ang="0">
                    <a:pos x="1070" y="2"/>
                  </a:cxn>
                  <a:cxn ang="0">
                    <a:pos x="986" y="91"/>
                  </a:cxn>
                  <a:cxn ang="0">
                    <a:pos x="899" y="116"/>
                  </a:cxn>
                  <a:cxn ang="0">
                    <a:pos x="818" y="100"/>
                  </a:cxn>
                  <a:cxn ang="0">
                    <a:pos x="757" y="67"/>
                  </a:cxn>
                  <a:cxn ang="0">
                    <a:pos x="724" y="43"/>
                  </a:cxn>
                </a:cxnLst>
                <a:rect l="0" t="0" r="r" b="b"/>
                <a:pathLst>
                  <a:path w="1287" h="1273">
                    <a:moveTo>
                      <a:pt x="722" y="41"/>
                    </a:moveTo>
                    <a:lnTo>
                      <a:pt x="720" y="41"/>
                    </a:lnTo>
                    <a:lnTo>
                      <a:pt x="713" y="42"/>
                    </a:lnTo>
                    <a:lnTo>
                      <a:pt x="704" y="45"/>
                    </a:lnTo>
                    <a:lnTo>
                      <a:pt x="691" y="48"/>
                    </a:lnTo>
                    <a:lnTo>
                      <a:pt x="676" y="52"/>
                    </a:lnTo>
                    <a:lnTo>
                      <a:pt x="657" y="57"/>
                    </a:lnTo>
                    <a:lnTo>
                      <a:pt x="638" y="64"/>
                    </a:lnTo>
                    <a:lnTo>
                      <a:pt x="617" y="72"/>
                    </a:lnTo>
                    <a:lnTo>
                      <a:pt x="595" y="81"/>
                    </a:lnTo>
                    <a:lnTo>
                      <a:pt x="573" y="92"/>
                    </a:lnTo>
                    <a:lnTo>
                      <a:pt x="552" y="104"/>
                    </a:lnTo>
                    <a:lnTo>
                      <a:pt x="530" y="118"/>
                    </a:lnTo>
                    <a:lnTo>
                      <a:pt x="510" y="134"/>
                    </a:lnTo>
                    <a:lnTo>
                      <a:pt x="491" y="151"/>
                    </a:lnTo>
                    <a:lnTo>
                      <a:pt x="474" y="171"/>
                    </a:lnTo>
                    <a:lnTo>
                      <a:pt x="460" y="192"/>
                    </a:lnTo>
                    <a:lnTo>
                      <a:pt x="442" y="225"/>
                    </a:lnTo>
                    <a:lnTo>
                      <a:pt x="427" y="255"/>
                    </a:lnTo>
                    <a:lnTo>
                      <a:pt x="415" y="285"/>
                    </a:lnTo>
                    <a:lnTo>
                      <a:pt x="405" y="316"/>
                    </a:lnTo>
                    <a:lnTo>
                      <a:pt x="396" y="350"/>
                    </a:lnTo>
                    <a:lnTo>
                      <a:pt x="389" y="388"/>
                    </a:lnTo>
                    <a:lnTo>
                      <a:pt x="382" y="431"/>
                    </a:lnTo>
                    <a:lnTo>
                      <a:pt x="375" y="481"/>
                    </a:lnTo>
                    <a:lnTo>
                      <a:pt x="368" y="534"/>
                    </a:lnTo>
                    <a:lnTo>
                      <a:pt x="364" y="586"/>
                    </a:lnTo>
                    <a:lnTo>
                      <a:pt x="360" y="634"/>
                    </a:lnTo>
                    <a:lnTo>
                      <a:pt x="354" y="676"/>
                    </a:lnTo>
                    <a:lnTo>
                      <a:pt x="346" y="711"/>
                    </a:lnTo>
                    <a:lnTo>
                      <a:pt x="334" y="740"/>
                    </a:lnTo>
                    <a:lnTo>
                      <a:pt x="318" y="761"/>
                    </a:lnTo>
                    <a:lnTo>
                      <a:pt x="295" y="771"/>
                    </a:lnTo>
                    <a:lnTo>
                      <a:pt x="267" y="768"/>
                    </a:lnTo>
                    <a:lnTo>
                      <a:pt x="241" y="752"/>
                    </a:lnTo>
                    <a:lnTo>
                      <a:pt x="217" y="727"/>
                    </a:lnTo>
                    <a:lnTo>
                      <a:pt x="198" y="698"/>
                    </a:lnTo>
                    <a:lnTo>
                      <a:pt x="182" y="668"/>
                    </a:lnTo>
                    <a:lnTo>
                      <a:pt x="170" y="641"/>
                    </a:lnTo>
                    <a:lnTo>
                      <a:pt x="162" y="623"/>
                    </a:lnTo>
                    <a:lnTo>
                      <a:pt x="160" y="615"/>
                    </a:lnTo>
                    <a:lnTo>
                      <a:pt x="0" y="699"/>
                    </a:lnTo>
                    <a:lnTo>
                      <a:pt x="1" y="703"/>
                    </a:lnTo>
                    <a:lnTo>
                      <a:pt x="3" y="712"/>
                    </a:lnTo>
                    <a:lnTo>
                      <a:pt x="6" y="726"/>
                    </a:lnTo>
                    <a:lnTo>
                      <a:pt x="12" y="746"/>
                    </a:lnTo>
                    <a:lnTo>
                      <a:pt x="19" y="769"/>
                    </a:lnTo>
                    <a:lnTo>
                      <a:pt x="29" y="798"/>
                    </a:lnTo>
                    <a:lnTo>
                      <a:pt x="38" y="828"/>
                    </a:lnTo>
                    <a:lnTo>
                      <a:pt x="51" y="860"/>
                    </a:lnTo>
                    <a:lnTo>
                      <a:pt x="59" y="877"/>
                    </a:lnTo>
                    <a:lnTo>
                      <a:pt x="67" y="895"/>
                    </a:lnTo>
                    <a:lnTo>
                      <a:pt x="78" y="912"/>
                    </a:lnTo>
                    <a:lnTo>
                      <a:pt x="91" y="929"/>
                    </a:lnTo>
                    <a:lnTo>
                      <a:pt x="104" y="946"/>
                    </a:lnTo>
                    <a:lnTo>
                      <a:pt x="118" y="963"/>
                    </a:lnTo>
                    <a:lnTo>
                      <a:pt x="133" y="979"/>
                    </a:lnTo>
                    <a:lnTo>
                      <a:pt x="148" y="995"/>
                    </a:lnTo>
                    <a:lnTo>
                      <a:pt x="165" y="1009"/>
                    </a:lnTo>
                    <a:lnTo>
                      <a:pt x="181" y="1023"/>
                    </a:lnTo>
                    <a:lnTo>
                      <a:pt x="196" y="1035"/>
                    </a:lnTo>
                    <a:lnTo>
                      <a:pt x="211" y="1046"/>
                    </a:lnTo>
                    <a:lnTo>
                      <a:pt x="226" y="1054"/>
                    </a:lnTo>
                    <a:lnTo>
                      <a:pt x="240" y="1061"/>
                    </a:lnTo>
                    <a:lnTo>
                      <a:pt x="253" y="1066"/>
                    </a:lnTo>
                    <a:lnTo>
                      <a:pt x="265" y="1069"/>
                    </a:lnTo>
                    <a:lnTo>
                      <a:pt x="284" y="1073"/>
                    </a:lnTo>
                    <a:lnTo>
                      <a:pt x="297" y="1074"/>
                    </a:lnTo>
                    <a:lnTo>
                      <a:pt x="307" y="1075"/>
                    </a:lnTo>
                    <a:lnTo>
                      <a:pt x="316" y="1074"/>
                    </a:lnTo>
                    <a:lnTo>
                      <a:pt x="324" y="1072"/>
                    </a:lnTo>
                    <a:lnTo>
                      <a:pt x="337" y="1069"/>
                    </a:lnTo>
                    <a:lnTo>
                      <a:pt x="354" y="1065"/>
                    </a:lnTo>
                    <a:lnTo>
                      <a:pt x="380" y="1060"/>
                    </a:lnTo>
                    <a:lnTo>
                      <a:pt x="391" y="1059"/>
                    </a:lnTo>
                    <a:lnTo>
                      <a:pt x="399" y="1061"/>
                    </a:lnTo>
                    <a:lnTo>
                      <a:pt x="405" y="1065"/>
                    </a:lnTo>
                    <a:lnTo>
                      <a:pt x="410" y="1070"/>
                    </a:lnTo>
                    <a:lnTo>
                      <a:pt x="415" y="1079"/>
                    </a:lnTo>
                    <a:lnTo>
                      <a:pt x="419" y="1089"/>
                    </a:lnTo>
                    <a:lnTo>
                      <a:pt x="424" y="1100"/>
                    </a:lnTo>
                    <a:lnTo>
                      <a:pt x="430" y="1113"/>
                    </a:lnTo>
                    <a:lnTo>
                      <a:pt x="437" y="1126"/>
                    </a:lnTo>
                    <a:lnTo>
                      <a:pt x="446" y="1141"/>
                    </a:lnTo>
                    <a:lnTo>
                      <a:pt x="457" y="1155"/>
                    </a:lnTo>
                    <a:lnTo>
                      <a:pt x="471" y="1170"/>
                    </a:lnTo>
                    <a:lnTo>
                      <a:pt x="488" y="1185"/>
                    </a:lnTo>
                    <a:lnTo>
                      <a:pt x="509" y="1200"/>
                    </a:lnTo>
                    <a:lnTo>
                      <a:pt x="534" y="1215"/>
                    </a:lnTo>
                    <a:lnTo>
                      <a:pt x="565" y="1229"/>
                    </a:lnTo>
                    <a:lnTo>
                      <a:pt x="607" y="1245"/>
                    </a:lnTo>
                    <a:lnTo>
                      <a:pt x="648" y="1257"/>
                    </a:lnTo>
                    <a:lnTo>
                      <a:pt x="688" y="1265"/>
                    </a:lnTo>
                    <a:lnTo>
                      <a:pt x="726" y="1270"/>
                    </a:lnTo>
                    <a:lnTo>
                      <a:pt x="764" y="1273"/>
                    </a:lnTo>
                    <a:lnTo>
                      <a:pt x="800" y="1273"/>
                    </a:lnTo>
                    <a:lnTo>
                      <a:pt x="833" y="1271"/>
                    </a:lnTo>
                    <a:lnTo>
                      <a:pt x="866" y="1268"/>
                    </a:lnTo>
                    <a:lnTo>
                      <a:pt x="895" y="1264"/>
                    </a:lnTo>
                    <a:lnTo>
                      <a:pt x="921" y="1258"/>
                    </a:lnTo>
                    <a:lnTo>
                      <a:pt x="944" y="1253"/>
                    </a:lnTo>
                    <a:lnTo>
                      <a:pt x="964" y="1246"/>
                    </a:lnTo>
                    <a:lnTo>
                      <a:pt x="981" y="1241"/>
                    </a:lnTo>
                    <a:lnTo>
                      <a:pt x="994" y="1236"/>
                    </a:lnTo>
                    <a:lnTo>
                      <a:pt x="1002" y="1231"/>
                    </a:lnTo>
                    <a:lnTo>
                      <a:pt x="1008" y="1229"/>
                    </a:lnTo>
                    <a:lnTo>
                      <a:pt x="1013" y="1219"/>
                    </a:lnTo>
                    <a:lnTo>
                      <a:pt x="1024" y="1195"/>
                    </a:lnTo>
                    <a:lnTo>
                      <a:pt x="1039" y="1158"/>
                    </a:lnTo>
                    <a:lnTo>
                      <a:pt x="1057" y="1110"/>
                    </a:lnTo>
                    <a:lnTo>
                      <a:pt x="1078" y="1054"/>
                    </a:lnTo>
                    <a:lnTo>
                      <a:pt x="1102" y="992"/>
                    </a:lnTo>
                    <a:lnTo>
                      <a:pt x="1126" y="924"/>
                    </a:lnTo>
                    <a:lnTo>
                      <a:pt x="1151" y="853"/>
                    </a:lnTo>
                    <a:lnTo>
                      <a:pt x="1176" y="781"/>
                    </a:lnTo>
                    <a:lnTo>
                      <a:pt x="1201" y="710"/>
                    </a:lnTo>
                    <a:lnTo>
                      <a:pt x="1224" y="643"/>
                    </a:lnTo>
                    <a:lnTo>
                      <a:pt x="1243" y="580"/>
                    </a:lnTo>
                    <a:lnTo>
                      <a:pt x="1260" y="525"/>
                    </a:lnTo>
                    <a:lnTo>
                      <a:pt x="1274" y="477"/>
                    </a:lnTo>
                    <a:lnTo>
                      <a:pt x="1283" y="440"/>
                    </a:lnTo>
                    <a:lnTo>
                      <a:pt x="1287" y="417"/>
                    </a:lnTo>
                    <a:lnTo>
                      <a:pt x="1287" y="382"/>
                    </a:lnTo>
                    <a:lnTo>
                      <a:pt x="1286" y="346"/>
                    </a:lnTo>
                    <a:lnTo>
                      <a:pt x="1283" y="309"/>
                    </a:lnTo>
                    <a:lnTo>
                      <a:pt x="1277" y="273"/>
                    </a:lnTo>
                    <a:lnTo>
                      <a:pt x="1270" y="239"/>
                    </a:lnTo>
                    <a:lnTo>
                      <a:pt x="1260" y="206"/>
                    </a:lnTo>
                    <a:lnTo>
                      <a:pt x="1249" y="177"/>
                    </a:lnTo>
                    <a:lnTo>
                      <a:pt x="1238" y="152"/>
                    </a:lnTo>
                    <a:lnTo>
                      <a:pt x="1225" y="135"/>
                    </a:lnTo>
                    <a:lnTo>
                      <a:pt x="1205" y="110"/>
                    </a:lnTo>
                    <a:lnTo>
                      <a:pt x="1179" y="82"/>
                    </a:lnTo>
                    <a:lnTo>
                      <a:pt x="1152" y="54"/>
                    </a:lnTo>
                    <a:lnTo>
                      <a:pt x="1124" y="29"/>
                    </a:lnTo>
                    <a:lnTo>
                      <a:pt x="1100" y="10"/>
                    </a:lnTo>
                    <a:lnTo>
                      <a:pt x="1081" y="0"/>
                    </a:lnTo>
                    <a:lnTo>
                      <a:pt x="1070" y="2"/>
                    </a:lnTo>
                    <a:lnTo>
                      <a:pt x="1043" y="40"/>
                    </a:lnTo>
                    <a:lnTo>
                      <a:pt x="1015" y="69"/>
                    </a:lnTo>
                    <a:lnTo>
                      <a:pt x="986" y="91"/>
                    </a:lnTo>
                    <a:lnTo>
                      <a:pt x="957" y="105"/>
                    </a:lnTo>
                    <a:lnTo>
                      <a:pt x="927" y="113"/>
                    </a:lnTo>
                    <a:lnTo>
                      <a:pt x="899" y="116"/>
                    </a:lnTo>
                    <a:lnTo>
                      <a:pt x="871" y="114"/>
                    </a:lnTo>
                    <a:lnTo>
                      <a:pt x="844" y="107"/>
                    </a:lnTo>
                    <a:lnTo>
                      <a:pt x="818" y="100"/>
                    </a:lnTo>
                    <a:lnTo>
                      <a:pt x="795" y="90"/>
                    </a:lnTo>
                    <a:lnTo>
                      <a:pt x="775" y="78"/>
                    </a:lnTo>
                    <a:lnTo>
                      <a:pt x="757" y="67"/>
                    </a:lnTo>
                    <a:lnTo>
                      <a:pt x="743" y="57"/>
                    </a:lnTo>
                    <a:lnTo>
                      <a:pt x="732" y="49"/>
                    </a:lnTo>
                    <a:lnTo>
                      <a:pt x="724" y="43"/>
                    </a:lnTo>
                    <a:lnTo>
                      <a:pt x="722" y="41"/>
                    </a:lnTo>
                    <a:close/>
                  </a:path>
                </a:pathLst>
              </a:custGeom>
              <a:solidFill>
                <a:srgbClr val="D87CFF"/>
              </a:solidFill>
              <a:ln w="9525">
                <a:noFill/>
                <a:round/>
                <a:headEnd/>
                <a:tailEnd/>
              </a:ln>
            </p:spPr>
            <p:txBody>
              <a:bodyPr/>
              <a:lstStyle/>
              <a:p>
                <a:endParaRPr lang="he-IL"/>
              </a:p>
            </p:txBody>
          </p:sp>
          <p:sp>
            <p:nvSpPr>
              <p:cNvPr id="70" name="Freeform 27"/>
              <p:cNvSpPr>
                <a:spLocks/>
              </p:cNvSpPr>
              <p:nvPr/>
            </p:nvSpPr>
            <p:spPr bwMode="auto">
              <a:xfrm>
                <a:off x="4139" y="1472"/>
                <a:ext cx="337" cy="414"/>
              </a:xfrm>
              <a:custGeom>
                <a:avLst/>
                <a:gdLst/>
                <a:ahLst/>
                <a:cxnLst>
                  <a:cxn ang="0">
                    <a:pos x="20" y="175"/>
                  </a:cxn>
                  <a:cxn ang="0">
                    <a:pos x="64" y="992"/>
                  </a:cxn>
                  <a:cxn ang="0">
                    <a:pos x="309" y="997"/>
                  </a:cxn>
                  <a:cxn ang="0">
                    <a:pos x="309" y="1021"/>
                  </a:cxn>
                  <a:cxn ang="0">
                    <a:pos x="0" y="1052"/>
                  </a:cxn>
                  <a:cxn ang="0">
                    <a:pos x="0" y="1141"/>
                  </a:cxn>
                  <a:cxn ang="0">
                    <a:pos x="254" y="1241"/>
                  </a:cxn>
                  <a:cxn ang="0">
                    <a:pos x="952" y="1092"/>
                  </a:cxn>
                  <a:cxn ang="0">
                    <a:pos x="952" y="1036"/>
                  </a:cxn>
                  <a:cxn ang="0">
                    <a:pos x="733" y="997"/>
                  </a:cxn>
                  <a:cxn ang="0">
                    <a:pos x="733" y="952"/>
                  </a:cxn>
                  <a:cxn ang="0">
                    <a:pos x="986" y="862"/>
                  </a:cxn>
                  <a:cxn ang="0">
                    <a:pos x="1012" y="19"/>
                  </a:cxn>
                  <a:cxn ang="0">
                    <a:pos x="180" y="0"/>
                  </a:cxn>
                  <a:cxn ang="0">
                    <a:pos x="20" y="175"/>
                  </a:cxn>
                </a:cxnLst>
                <a:rect l="0" t="0" r="r" b="b"/>
                <a:pathLst>
                  <a:path w="1012" h="1241">
                    <a:moveTo>
                      <a:pt x="20" y="175"/>
                    </a:moveTo>
                    <a:lnTo>
                      <a:pt x="64" y="992"/>
                    </a:lnTo>
                    <a:lnTo>
                      <a:pt x="309" y="997"/>
                    </a:lnTo>
                    <a:lnTo>
                      <a:pt x="309" y="1021"/>
                    </a:lnTo>
                    <a:lnTo>
                      <a:pt x="0" y="1052"/>
                    </a:lnTo>
                    <a:lnTo>
                      <a:pt x="0" y="1141"/>
                    </a:lnTo>
                    <a:lnTo>
                      <a:pt x="254" y="1241"/>
                    </a:lnTo>
                    <a:lnTo>
                      <a:pt x="952" y="1092"/>
                    </a:lnTo>
                    <a:lnTo>
                      <a:pt x="952" y="1036"/>
                    </a:lnTo>
                    <a:lnTo>
                      <a:pt x="733" y="997"/>
                    </a:lnTo>
                    <a:lnTo>
                      <a:pt x="733" y="952"/>
                    </a:lnTo>
                    <a:lnTo>
                      <a:pt x="986" y="862"/>
                    </a:lnTo>
                    <a:lnTo>
                      <a:pt x="1012" y="19"/>
                    </a:lnTo>
                    <a:lnTo>
                      <a:pt x="180" y="0"/>
                    </a:lnTo>
                    <a:lnTo>
                      <a:pt x="20" y="175"/>
                    </a:lnTo>
                    <a:close/>
                  </a:path>
                </a:pathLst>
              </a:custGeom>
              <a:solidFill>
                <a:srgbClr val="D8D8D8"/>
              </a:solidFill>
              <a:ln w="9525">
                <a:noFill/>
                <a:round/>
                <a:headEnd/>
                <a:tailEnd/>
              </a:ln>
            </p:spPr>
            <p:txBody>
              <a:bodyPr/>
              <a:lstStyle/>
              <a:p>
                <a:endParaRPr lang="he-IL"/>
              </a:p>
            </p:txBody>
          </p:sp>
          <p:sp>
            <p:nvSpPr>
              <p:cNvPr id="71" name="Freeform 28"/>
              <p:cNvSpPr>
                <a:spLocks/>
              </p:cNvSpPr>
              <p:nvPr/>
            </p:nvSpPr>
            <p:spPr bwMode="auto">
              <a:xfrm>
                <a:off x="4191" y="1830"/>
                <a:ext cx="297" cy="118"/>
              </a:xfrm>
              <a:custGeom>
                <a:avLst/>
                <a:gdLst/>
                <a:ahLst/>
                <a:cxnLst>
                  <a:cxn ang="0">
                    <a:pos x="4" y="139"/>
                  </a:cxn>
                  <a:cxn ang="0">
                    <a:pos x="0" y="209"/>
                  </a:cxn>
                  <a:cxn ang="0">
                    <a:pos x="344" y="354"/>
                  </a:cxn>
                  <a:cxn ang="0">
                    <a:pos x="871" y="199"/>
                  </a:cxn>
                  <a:cxn ang="0">
                    <a:pos x="892" y="40"/>
                  </a:cxn>
                  <a:cxn ang="0">
                    <a:pos x="772" y="0"/>
                  </a:cxn>
                  <a:cxn ang="0">
                    <a:pos x="4" y="139"/>
                  </a:cxn>
                </a:cxnLst>
                <a:rect l="0" t="0" r="r" b="b"/>
                <a:pathLst>
                  <a:path w="892" h="354">
                    <a:moveTo>
                      <a:pt x="4" y="139"/>
                    </a:moveTo>
                    <a:lnTo>
                      <a:pt x="0" y="209"/>
                    </a:lnTo>
                    <a:lnTo>
                      <a:pt x="344" y="354"/>
                    </a:lnTo>
                    <a:lnTo>
                      <a:pt x="871" y="199"/>
                    </a:lnTo>
                    <a:lnTo>
                      <a:pt x="892" y="40"/>
                    </a:lnTo>
                    <a:lnTo>
                      <a:pt x="772" y="0"/>
                    </a:lnTo>
                    <a:lnTo>
                      <a:pt x="4" y="139"/>
                    </a:lnTo>
                    <a:close/>
                  </a:path>
                </a:pathLst>
              </a:custGeom>
              <a:solidFill>
                <a:srgbClr val="BFBFBF"/>
              </a:solidFill>
              <a:ln w="9525">
                <a:noFill/>
                <a:round/>
                <a:headEnd/>
                <a:tailEnd/>
              </a:ln>
            </p:spPr>
            <p:txBody>
              <a:bodyPr/>
              <a:lstStyle/>
              <a:p>
                <a:endParaRPr lang="he-IL"/>
              </a:p>
            </p:txBody>
          </p:sp>
          <p:sp>
            <p:nvSpPr>
              <p:cNvPr id="72" name="Freeform 29"/>
              <p:cNvSpPr>
                <a:spLocks/>
              </p:cNvSpPr>
              <p:nvPr/>
            </p:nvSpPr>
            <p:spPr bwMode="auto">
              <a:xfrm>
                <a:off x="4430" y="1838"/>
                <a:ext cx="58" cy="78"/>
              </a:xfrm>
              <a:custGeom>
                <a:avLst/>
                <a:gdLst/>
                <a:ahLst/>
                <a:cxnLst>
                  <a:cxn ang="0">
                    <a:pos x="6" y="66"/>
                  </a:cxn>
                  <a:cxn ang="0">
                    <a:pos x="7" y="71"/>
                  </a:cxn>
                  <a:cxn ang="0">
                    <a:pos x="5" y="79"/>
                  </a:cxn>
                  <a:cxn ang="0">
                    <a:pos x="4" y="87"/>
                  </a:cxn>
                  <a:cxn ang="0">
                    <a:pos x="7" y="96"/>
                  </a:cxn>
                  <a:cxn ang="0">
                    <a:pos x="18" y="108"/>
                  </a:cxn>
                  <a:cxn ang="0">
                    <a:pos x="29" y="119"/>
                  </a:cxn>
                  <a:cxn ang="0">
                    <a:pos x="41" y="129"/>
                  </a:cxn>
                  <a:cxn ang="0">
                    <a:pos x="54" y="139"/>
                  </a:cxn>
                  <a:cxn ang="0">
                    <a:pos x="65" y="148"/>
                  </a:cxn>
                  <a:cxn ang="0">
                    <a:pos x="74" y="154"/>
                  </a:cxn>
                  <a:cxn ang="0">
                    <a:pos x="80" y="158"/>
                  </a:cxn>
                  <a:cxn ang="0">
                    <a:pos x="82" y="160"/>
                  </a:cxn>
                  <a:cxn ang="0">
                    <a:pos x="133" y="234"/>
                  </a:cxn>
                  <a:cxn ang="0">
                    <a:pos x="173" y="40"/>
                  </a:cxn>
                  <a:cxn ang="0">
                    <a:pos x="68" y="0"/>
                  </a:cxn>
                  <a:cxn ang="0">
                    <a:pos x="64" y="1"/>
                  </a:cxn>
                  <a:cxn ang="0">
                    <a:pos x="54" y="4"/>
                  </a:cxn>
                  <a:cxn ang="0">
                    <a:pos x="41" y="11"/>
                  </a:cxn>
                  <a:cxn ang="0">
                    <a:pos x="27" y="18"/>
                  </a:cxn>
                  <a:cxn ang="0">
                    <a:pos x="13" y="28"/>
                  </a:cxn>
                  <a:cxn ang="0">
                    <a:pos x="5" y="39"/>
                  </a:cxn>
                  <a:cxn ang="0">
                    <a:pos x="0" y="52"/>
                  </a:cxn>
                  <a:cxn ang="0">
                    <a:pos x="6" y="66"/>
                  </a:cxn>
                </a:cxnLst>
                <a:rect l="0" t="0" r="r" b="b"/>
                <a:pathLst>
                  <a:path w="173" h="234">
                    <a:moveTo>
                      <a:pt x="6" y="66"/>
                    </a:moveTo>
                    <a:lnTo>
                      <a:pt x="7" y="71"/>
                    </a:lnTo>
                    <a:lnTo>
                      <a:pt x="5" y="79"/>
                    </a:lnTo>
                    <a:lnTo>
                      <a:pt x="4" y="87"/>
                    </a:lnTo>
                    <a:lnTo>
                      <a:pt x="7" y="96"/>
                    </a:lnTo>
                    <a:lnTo>
                      <a:pt x="18" y="108"/>
                    </a:lnTo>
                    <a:lnTo>
                      <a:pt x="29" y="119"/>
                    </a:lnTo>
                    <a:lnTo>
                      <a:pt x="41" y="129"/>
                    </a:lnTo>
                    <a:lnTo>
                      <a:pt x="54" y="139"/>
                    </a:lnTo>
                    <a:lnTo>
                      <a:pt x="65" y="148"/>
                    </a:lnTo>
                    <a:lnTo>
                      <a:pt x="74" y="154"/>
                    </a:lnTo>
                    <a:lnTo>
                      <a:pt x="80" y="158"/>
                    </a:lnTo>
                    <a:lnTo>
                      <a:pt x="82" y="160"/>
                    </a:lnTo>
                    <a:lnTo>
                      <a:pt x="133" y="234"/>
                    </a:lnTo>
                    <a:lnTo>
                      <a:pt x="173" y="40"/>
                    </a:lnTo>
                    <a:lnTo>
                      <a:pt x="68" y="0"/>
                    </a:lnTo>
                    <a:lnTo>
                      <a:pt x="64" y="1"/>
                    </a:lnTo>
                    <a:lnTo>
                      <a:pt x="54" y="4"/>
                    </a:lnTo>
                    <a:lnTo>
                      <a:pt x="41" y="11"/>
                    </a:lnTo>
                    <a:lnTo>
                      <a:pt x="27" y="18"/>
                    </a:lnTo>
                    <a:lnTo>
                      <a:pt x="13" y="28"/>
                    </a:lnTo>
                    <a:lnTo>
                      <a:pt x="5" y="39"/>
                    </a:lnTo>
                    <a:lnTo>
                      <a:pt x="0" y="52"/>
                    </a:lnTo>
                    <a:lnTo>
                      <a:pt x="6" y="66"/>
                    </a:lnTo>
                    <a:close/>
                  </a:path>
                </a:pathLst>
              </a:custGeom>
              <a:solidFill>
                <a:srgbClr val="F2CCB2"/>
              </a:solidFill>
              <a:ln w="9525">
                <a:noFill/>
                <a:round/>
                <a:headEnd/>
                <a:tailEnd/>
              </a:ln>
            </p:spPr>
            <p:txBody>
              <a:bodyPr/>
              <a:lstStyle/>
              <a:p>
                <a:endParaRPr lang="he-IL"/>
              </a:p>
            </p:txBody>
          </p:sp>
          <p:sp>
            <p:nvSpPr>
              <p:cNvPr id="73" name="Freeform 30"/>
              <p:cNvSpPr>
                <a:spLocks/>
              </p:cNvSpPr>
              <p:nvPr/>
            </p:nvSpPr>
            <p:spPr bwMode="auto">
              <a:xfrm>
                <a:off x="4325" y="1855"/>
                <a:ext cx="90" cy="101"/>
              </a:xfrm>
              <a:custGeom>
                <a:avLst/>
                <a:gdLst/>
                <a:ahLst/>
                <a:cxnLst>
                  <a:cxn ang="0">
                    <a:pos x="11" y="71"/>
                  </a:cxn>
                  <a:cxn ang="0">
                    <a:pos x="27" y="115"/>
                  </a:cxn>
                  <a:cxn ang="0">
                    <a:pos x="29" y="159"/>
                  </a:cxn>
                  <a:cxn ang="0">
                    <a:pos x="28" y="201"/>
                  </a:cxn>
                  <a:cxn ang="0">
                    <a:pos x="31" y="247"/>
                  </a:cxn>
                  <a:cxn ang="0">
                    <a:pos x="46" y="284"/>
                  </a:cxn>
                  <a:cxn ang="0">
                    <a:pos x="79" y="301"/>
                  </a:cxn>
                  <a:cxn ang="0">
                    <a:pos x="129" y="283"/>
                  </a:cxn>
                  <a:cxn ang="0">
                    <a:pos x="178" y="252"/>
                  </a:cxn>
                  <a:cxn ang="0">
                    <a:pos x="211" y="226"/>
                  </a:cxn>
                  <a:cxn ang="0">
                    <a:pos x="217" y="219"/>
                  </a:cxn>
                  <a:cxn ang="0">
                    <a:pos x="232" y="195"/>
                  </a:cxn>
                  <a:cxn ang="0">
                    <a:pos x="252" y="160"/>
                  </a:cxn>
                  <a:cxn ang="0">
                    <a:pos x="268" y="130"/>
                  </a:cxn>
                  <a:cxn ang="0">
                    <a:pos x="270" y="97"/>
                  </a:cxn>
                  <a:cxn ang="0">
                    <a:pos x="257" y="20"/>
                  </a:cxn>
                  <a:cxn ang="0">
                    <a:pos x="230" y="3"/>
                  </a:cxn>
                  <a:cxn ang="0">
                    <a:pos x="216" y="19"/>
                  </a:cxn>
                  <a:cxn ang="0">
                    <a:pos x="207" y="42"/>
                  </a:cxn>
                  <a:cxn ang="0">
                    <a:pos x="204" y="59"/>
                  </a:cxn>
                  <a:cxn ang="0">
                    <a:pos x="203" y="60"/>
                  </a:cxn>
                  <a:cxn ang="0">
                    <a:pos x="196" y="46"/>
                  </a:cxn>
                  <a:cxn ang="0">
                    <a:pos x="185" y="26"/>
                  </a:cxn>
                  <a:cxn ang="0">
                    <a:pos x="174" y="7"/>
                  </a:cxn>
                  <a:cxn ang="0">
                    <a:pos x="166" y="1"/>
                  </a:cxn>
                  <a:cxn ang="0">
                    <a:pos x="149" y="1"/>
                  </a:cxn>
                  <a:cxn ang="0">
                    <a:pos x="123" y="4"/>
                  </a:cxn>
                  <a:cxn ang="0">
                    <a:pos x="93" y="10"/>
                  </a:cxn>
                  <a:cxn ang="0">
                    <a:pos x="61" y="18"/>
                  </a:cxn>
                  <a:cxn ang="0">
                    <a:pos x="32" y="28"/>
                  </a:cxn>
                  <a:cxn ang="0">
                    <a:pos x="10" y="37"/>
                  </a:cxn>
                  <a:cxn ang="0">
                    <a:pos x="0" y="48"/>
                  </a:cxn>
                </a:cxnLst>
                <a:rect l="0" t="0" r="r" b="b"/>
                <a:pathLst>
                  <a:path w="270" h="301">
                    <a:moveTo>
                      <a:pt x="0" y="53"/>
                    </a:moveTo>
                    <a:lnTo>
                      <a:pt x="11" y="71"/>
                    </a:lnTo>
                    <a:lnTo>
                      <a:pt x="21" y="91"/>
                    </a:lnTo>
                    <a:lnTo>
                      <a:pt x="27" y="115"/>
                    </a:lnTo>
                    <a:lnTo>
                      <a:pt x="31" y="142"/>
                    </a:lnTo>
                    <a:lnTo>
                      <a:pt x="29" y="159"/>
                    </a:lnTo>
                    <a:lnTo>
                      <a:pt x="28" y="180"/>
                    </a:lnTo>
                    <a:lnTo>
                      <a:pt x="28" y="201"/>
                    </a:lnTo>
                    <a:lnTo>
                      <a:pt x="28" y="225"/>
                    </a:lnTo>
                    <a:lnTo>
                      <a:pt x="31" y="247"/>
                    </a:lnTo>
                    <a:lnTo>
                      <a:pt x="36" y="267"/>
                    </a:lnTo>
                    <a:lnTo>
                      <a:pt x="46" y="284"/>
                    </a:lnTo>
                    <a:lnTo>
                      <a:pt x="60" y="296"/>
                    </a:lnTo>
                    <a:lnTo>
                      <a:pt x="79" y="301"/>
                    </a:lnTo>
                    <a:lnTo>
                      <a:pt x="103" y="295"/>
                    </a:lnTo>
                    <a:lnTo>
                      <a:pt x="129" y="283"/>
                    </a:lnTo>
                    <a:lnTo>
                      <a:pt x="155" y="268"/>
                    </a:lnTo>
                    <a:lnTo>
                      <a:pt x="178" y="252"/>
                    </a:lnTo>
                    <a:lnTo>
                      <a:pt x="197" y="237"/>
                    </a:lnTo>
                    <a:lnTo>
                      <a:pt x="211" y="226"/>
                    </a:lnTo>
                    <a:lnTo>
                      <a:pt x="215" y="222"/>
                    </a:lnTo>
                    <a:lnTo>
                      <a:pt x="217" y="219"/>
                    </a:lnTo>
                    <a:lnTo>
                      <a:pt x="224" y="209"/>
                    </a:lnTo>
                    <a:lnTo>
                      <a:pt x="232" y="195"/>
                    </a:lnTo>
                    <a:lnTo>
                      <a:pt x="242" y="178"/>
                    </a:lnTo>
                    <a:lnTo>
                      <a:pt x="252" y="160"/>
                    </a:lnTo>
                    <a:lnTo>
                      <a:pt x="261" y="144"/>
                    </a:lnTo>
                    <a:lnTo>
                      <a:pt x="268" y="130"/>
                    </a:lnTo>
                    <a:lnTo>
                      <a:pt x="270" y="122"/>
                    </a:lnTo>
                    <a:lnTo>
                      <a:pt x="270" y="97"/>
                    </a:lnTo>
                    <a:lnTo>
                      <a:pt x="267" y="58"/>
                    </a:lnTo>
                    <a:lnTo>
                      <a:pt x="257" y="20"/>
                    </a:lnTo>
                    <a:lnTo>
                      <a:pt x="240" y="2"/>
                    </a:lnTo>
                    <a:lnTo>
                      <a:pt x="230" y="3"/>
                    </a:lnTo>
                    <a:lnTo>
                      <a:pt x="221" y="9"/>
                    </a:lnTo>
                    <a:lnTo>
                      <a:pt x="216" y="19"/>
                    </a:lnTo>
                    <a:lnTo>
                      <a:pt x="211" y="30"/>
                    </a:lnTo>
                    <a:lnTo>
                      <a:pt x="207" y="42"/>
                    </a:lnTo>
                    <a:lnTo>
                      <a:pt x="205" y="53"/>
                    </a:lnTo>
                    <a:lnTo>
                      <a:pt x="204" y="59"/>
                    </a:lnTo>
                    <a:lnTo>
                      <a:pt x="204" y="62"/>
                    </a:lnTo>
                    <a:lnTo>
                      <a:pt x="203" y="60"/>
                    </a:lnTo>
                    <a:lnTo>
                      <a:pt x="200" y="55"/>
                    </a:lnTo>
                    <a:lnTo>
                      <a:pt x="196" y="46"/>
                    </a:lnTo>
                    <a:lnTo>
                      <a:pt x="190" y="36"/>
                    </a:lnTo>
                    <a:lnTo>
                      <a:pt x="185" y="26"/>
                    </a:lnTo>
                    <a:lnTo>
                      <a:pt x="179" y="16"/>
                    </a:lnTo>
                    <a:lnTo>
                      <a:pt x="174" y="7"/>
                    </a:lnTo>
                    <a:lnTo>
                      <a:pt x="170" y="2"/>
                    </a:lnTo>
                    <a:lnTo>
                      <a:pt x="166" y="1"/>
                    </a:lnTo>
                    <a:lnTo>
                      <a:pt x="159" y="0"/>
                    </a:lnTo>
                    <a:lnTo>
                      <a:pt x="149" y="1"/>
                    </a:lnTo>
                    <a:lnTo>
                      <a:pt x="137" y="2"/>
                    </a:lnTo>
                    <a:lnTo>
                      <a:pt x="123" y="4"/>
                    </a:lnTo>
                    <a:lnTo>
                      <a:pt x="108" y="7"/>
                    </a:lnTo>
                    <a:lnTo>
                      <a:pt x="93" y="10"/>
                    </a:lnTo>
                    <a:lnTo>
                      <a:pt x="77" y="14"/>
                    </a:lnTo>
                    <a:lnTo>
                      <a:pt x="61" y="18"/>
                    </a:lnTo>
                    <a:lnTo>
                      <a:pt x="46" y="23"/>
                    </a:lnTo>
                    <a:lnTo>
                      <a:pt x="32" y="28"/>
                    </a:lnTo>
                    <a:lnTo>
                      <a:pt x="20" y="33"/>
                    </a:lnTo>
                    <a:lnTo>
                      <a:pt x="10" y="37"/>
                    </a:lnTo>
                    <a:lnTo>
                      <a:pt x="4" y="43"/>
                    </a:lnTo>
                    <a:lnTo>
                      <a:pt x="0" y="48"/>
                    </a:lnTo>
                    <a:lnTo>
                      <a:pt x="0" y="53"/>
                    </a:lnTo>
                    <a:close/>
                  </a:path>
                </a:pathLst>
              </a:custGeom>
              <a:solidFill>
                <a:srgbClr val="F2CCB2"/>
              </a:solidFill>
              <a:ln w="9525">
                <a:noFill/>
                <a:round/>
                <a:headEnd/>
                <a:tailEnd/>
              </a:ln>
            </p:spPr>
            <p:txBody>
              <a:bodyPr/>
              <a:lstStyle/>
              <a:p>
                <a:endParaRPr lang="he-IL"/>
              </a:p>
            </p:txBody>
          </p:sp>
          <p:sp>
            <p:nvSpPr>
              <p:cNvPr id="74" name="Freeform 31"/>
              <p:cNvSpPr>
                <a:spLocks/>
              </p:cNvSpPr>
              <p:nvPr/>
            </p:nvSpPr>
            <p:spPr bwMode="auto">
              <a:xfrm>
                <a:off x="4550" y="1872"/>
                <a:ext cx="246" cy="237"/>
              </a:xfrm>
              <a:custGeom>
                <a:avLst/>
                <a:gdLst/>
                <a:ahLst/>
                <a:cxnLst>
                  <a:cxn ang="0">
                    <a:pos x="108" y="96"/>
                  </a:cxn>
                  <a:cxn ang="0">
                    <a:pos x="76" y="137"/>
                  </a:cxn>
                  <a:cxn ang="0">
                    <a:pos x="48" y="191"/>
                  </a:cxn>
                  <a:cxn ang="0">
                    <a:pos x="30" y="244"/>
                  </a:cxn>
                  <a:cxn ang="0">
                    <a:pos x="16" y="357"/>
                  </a:cxn>
                  <a:cxn ang="0">
                    <a:pos x="3" y="514"/>
                  </a:cxn>
                  <a:cxn ang="0">
                    <a:pos x="2" y="546"/>
                  </a:cxn>
                  <a:cxn ang="0">
                    <a:pos x="11" y="580"/>
                  </a:cxn>
                  <a:cxn ang="0">
                    <a:pos x="35" y="629"/>
                  </a:cxn>
                  <a:cxn ang="0">
                    <a:pos x="80" y="675"/>
                  </a:cxn>
                  <a:cxn ang="0">
                    <a:pos x="136" y="698"/>
                  </a:cxn>
                  <a:cxn ang="0">
                    <a:pos x="185" y="708"/>
                  </a:cxn>
                  <a:cxn ang="0">
                    <a:pos x="228" y="711"/>
                  </a:cxn>
                  <a:cxn ang="0">
                    <a:pos x="268" y="709"/>
                  </a:cxn>
                  <a:cxn ang="0">
                    <a:pos x="300" y="704"/>
                  </a:cxn>
                  <a:cxn ang="0">
                    <a:pos x="327" y="697"/>
                  </a:cxn>
                  <a:cxn ang="0">
                    <a:pos x="346" y="691"/>
                  </a:cxn>
                  <a:cxn ang="0">
                    <a:pos x="355" y="688"/>
                  </a:cxn>
                  <a:cxn ang="0">
                    <a:pos x="360" y="685"/>
                  </a:cxn>
                  <a:cxn ang="0">
                    <a:pos x="385" y="677"/>
                  </a:cxn>
                  <a:cxn ang="0">
                    <a:pos x="429" y="662"/>
                  </a:cxn>
                  <a:cxn ang="0">
                    <a:pos x="485" y="642"/>
                  </a:cxn>
                  <a:cxn ang="0">
                    <a:pos x="544" y="621"/>
                  </a:cxn>
                  <a:cxn ang="0">
                    <a:pos x="601" y="598"/>
                  </a:cxn>
                  <a:cxn ang="0">
                    <a:pos x="649" y="576"/>
                  </a:cxn>
                  <a:cxn ang="0">
                    <a:pos x="679" y="559"/>
                  </a:cxn>
                  <a:cxn ang="0">
                    <a:pos x="703" y="507"/>
                  </a:cxn>
                  <a:cxn ang="0">
                    <a:pos x="728" y="379"/>
                  </a:cxn>
                  <a:cxn ang="0">
                    <a:pos x="738" y="231"/>
                  </a:cxn>
                  <a:cxn ang="0">
                    <a:pos x="725" y="110"/>
                  </a:cxn>
                  <a:cxn ang="0">
                    <a:pos x="686" y="49"/>
                  </a:cxn>
                  <a:cxn ang="0">
                    <a:pos x="644" y="18"/>
                  </a:cxn>
                  <a:cxn ang="0">
                    <a:pos x="611" y="4"/>
                  </a:cxn>
                  <a:cxn ang="0">
                    <a:pos x="591" y="0"/>
                  </a:cxn>
                  <a:cxn ang="0">
                    <a:pos x="587" y="0"/>
                  </a:cxn>
                  <a:cxn ang="0">
                    <a:pos x="573" y="0"/>
                  </a:cxn>
                  <a:cxn ang="0">
                    <a:pos x="546" y="1"/>
                  </a:cxn>
                  <a:cxn ang="0">
                    <a:pos x="511" y="2"/>
                  </a:cxn>
                  <a:cxn ang="0">
                    <a:pos x="466" y="6"/>
                  </a:cxn>
                  <a:cxn ang="0">
                    <a:pos x="418" y="10"/>
                  </a:cxn>
                  <a:cxn ang="0">
                    <a:pos x="367" y="16"/>
                  </a:cxn>
                  <a:cxn ang="0">
                    <a:pos x="316" y="26"/>
                  </a:cxn>
                  <a:cxn ang="0">
                    <a:pos x="260" y="41"/>
                  </a:cxn>
                  <a:cxn ang="0">
                    <a:pos x="209" y="56"/>
                  </a:cxn>
                  <a:cxn ang="0">
                    <a:pos x="169" y="68"/>
                  </a:cxn>
                  <a:cxn ang="0">
                    <a:pos x="139" y="80"/>
                  </a:cxn>
                </a:cxnLst>
                <a:rect l="0" t="0" r="r" b="b"/>
                <a:pathLst>
                  <a:path w="738" h="711">
                    <a:moveTo>
                      <a:pt x="125" y="86"/>
                    </a:moveTo>
                    <a:lnTo>
                      <a:pt x="108" y="96"/>
                    </a:lnTo>
                    <a:lnTo>
                      <a:pt x="92" y="114"/>
                    </a:lnTo>
                    <a:lnTo>
                      <a:pt x="76" y="137"/>
                    </a:lnTo>
                    <a:lnTo>
                      <a:pt x="61" y="163"/>
                    </a:lnTo>
                    <a:lnTo>
                      <a:pt x="48" y="191"/>
                    </a:lnTo>
                    <a:lnTo>
                      <a:pt x="37" y="219"/>
                    </a:lnTo>
                    <a:lnTo>
                      <a:pt x="30" y="244"/>
                    </a:lnTo>
                    <a:lnTo>
                      <a:pt x="25" y="265"/>
                    </a:lnTo>
                    <a:lnTo>
                      <a:pt x="16" y="357"/>
                    </a:lnTo>
                    <a:lnTo>
                      <a:pt x="8" y="447"/>
                    </a:lnTo>
                    <a:lnTo>
                      <a:pt x="3" y="514"/>
                    </a:lnTo>
                    <a:lnTo>
                      <a:pt x="0" y="541"/>
                    </a:lnTo>
                    <a:lnTo>
                      <a:pt x="2" y="546"/>
                    </a:lnTo>
                    <a:lnTo>
                      <a:pt x="5" y="559"/>
                    </a:lnTo>
                    <a:lnTo>
                      <a:pt x="11" y="580"/>
                    </a:lnTo>
                    <a:lnTo>
                      <a:pt x="21" y="603"/>
                    </a:lnTo>
                    <a:lnTo>
                      <a:pt x="35" y="629"/>
                    </a:lnTo>
                    <a:lnTo>
                      <a:pt x="54" y="654"/>
                    </a:lnTo>
                    <a:lnTo>
                      <a:pt x="80" y="675"/>
                    </a:lnTo>
                    <a:lnTo>
                      <a:pt x="112" y="691"/>
                    </a:lnTo>
                    <a:lnTo>
                      <a:pt x="136" y="698"/>
                    </a:lnTo>
                    <a:lnTo>
                      <a:pt x="161" y="705"/>
                    </a:lnTo>
                    <a:lnTo>
                      <a:pt x="185" y="708"/>
                    </a:lnTo>
                    <a:lnTo>
                      <a:pt x="208" y="710"/>
                    </a:lnTo>
                    <a:lnTo>
                      <a:pt x="228" y="711"/>
                    </a:lnTo>
                    <a:lnTo>
                      <a:pt x="249" y="711"/>
                    </a:lnTo>
                    <a:lnTo>
                      <a:pt x="268" y="709"/>
                    </a:lnTo>
                    <a:lnTo>
                      <a:pt x="285" y="707"/>
                    </a:lnTo>
                    <a:lnTo>
                      <a:pt x="300" y="704"/>
                    </a:lnTo>
                    <a:lnTo>
                      <a:pt x="314" y="700"/>
                    </a:lnTo>
                    <a:lnTo>
                      <a:pt x="327" y="697"/>
                    </a:lnTo>
                    <a:lnTo>
                      <a:pt x="337" y="694"/>
                    </a:lnTo>
                    <a:lnTo>
                      <a:pt x="346" y="691"/>
                    </a:lnTo>
                    <a:lnTo>
                      <a:pt x="351" y="689"/>
                    </a:lnTo>
                    <a:lnTo>
                      <a:pt x="355" y="688"/>
                    </a:lnTo>
                    <a:lnTo>
                      <a:pt x="356" y="686"/>
                    </a:lnTo>
                    <a:lnTo>
                      <a:pt x="360" y="685"/>
                    </a:lnTo>
                    <a:lnTo>
                      <a:pt x="369" y="682"/>
                    </a:lnTo>
                    <a:lnTo>
                      <a:pt x="385" y="677"/>
                    </a:lnTo>
                    <a:lnTo>
                      <a:pt x="405" y="670"/>
                    </a:lnTo>
                    <a:lnTo>
                      <a:pt x="429" y="662"/>
                    </a:lnTo>
                    <a:lnTo>
                      <a:pt x="456" y="653"/>
                    </a:lnTo>
                    <a:lnTo>
                      <a:pt x="485" y="642"/>
                    </a:lnTo>
                    <a:lnTo>
                      <a:pt x="514" y="631"/>
                    </a:lnTo>
                    <a:lnTo>
                      <a:pt x="544" y="621"/>
                    </a:lnTo>
                    <a:lnTo>
                      <a:pt x="573" y="609"/>
                    </a:lnTo>
                    <a:lnTo>
                      <a:pt x="601" y="598"/>
                    </a:lnTo>
                    <a:lnTo>
                      <a:pt x="626" y="587"/>
                    </a:lnTo>
                    <a:lnTo>
                      <a:pt x="649" y="576"/>
                    </a:lnTo>
                    <a:lnTo>
                      <a:pt x="666" y="567"/>
                    </a:lnTo>
                    <a:lnTo>
                      <a:pt x="679" y="559"/>
                    </a:lnTo>
                    <a:lnTo>
                      <a:pt x="685" y="552"/>
                    </a:lnTo>
                    <a:lnTo>
                      <a:pt x="703" y="507"/>
                    </a:lnTo>
                    <a:lnTo>
                      <a:pt x="717" y="448"/>
                    </a:lnTo>
                    <a:lnTo>
                      <a:pt x="728" y="379"/>
                    </a:lnTo>
                    <a:lnTo>
                      <a:pt x="736" y="305"/>
                    </a:lnTo>
                    <a:lnTo>
                      <a:pt x="738" y="231"/>
                    </a:lnTo>
                    <a:lnTo>
                      <a:pt x="735" y="164"/>
                    </a:lnTo>
                    <a:lnTo>
                      <a:pt x="725" y="110"/>
                    </a:lnTo>
                    <a:lnTo>
                      <a:pt x="709" y="74"/>
                    </a:lnTo>
                    <a:lnTo>
                      <a:pt x="686" y="49"/>
                    </a:lnTo>
                    <a:lnTo>
                      <a:pt x="665" y="31"/>
                    </a:lnTo>
                    <a:lnTo>
                      <a:pt x="644" y="18"/>
                    </a:lnTo>
                    <a:lnTo>
                      <a:pt x="627" y="9"/>
                    </a:lnTo>
                    <a:lnTo>
                      <a:pt x="611" y="4"/>
                    </a:lnTo>
                    <a:lnTo>
                      <a:pt x="599" y="1"/>
                    </a:lnTo>
                    <a:lnTo>
                      <a:pt x="591" y="0"/>
                    </a:lnTo>
                    <a:lnTo>
                      <a:pt x="589" y="0"/>
                    </a:lnTo>
                    <a:lnTo>
                      <a:pt x="587" y="0"/>
                    </a:lnTo>
                    <a:lnTo>
                      <a:pt x="582" y="0"/>
                    </a:lnTo>
                    <a:lnTo>
                      <a:pt x="573" y="0"/>
                    </a:lnTo>
                    <a:lnTo>
                      <a:pt x="561" y="0"/>
                    </a:lnTo>
                    <a:lnTo>
                      <a:pt x="546" y="1"/>
                    </a:lnTo>
                    <a:lnTo>
                      <a:pt x="529" y="1"/>
                    </a:lnTo>
                    <a:lnTo>
                      <a:pt x="511" y="2"/>
                    </a:lnTo>
                    <a:lnTo>
                      <a:pt x="489" y="4"/>
                    </a:lnTo>
                    <a:lnTo>
                      <a:pt x="466" y="6"/>
                    </a:lnTo>
                    <a:lnTo>
                      <a:pt x="443" y="7"/>
                    </a:lnTo>
                    <a:lnTo>
                      <a:pt x="418" y="10"/>
                    </a:lnTo>
                    <a:lnTo>
                      <a:pt x="393" y="13"/>
                    </a:lnTo>
                    <a:lnTo>
                      <a:pt x="367" y="16"/>
                    </a:lnTo>
                    <a:lnTo>
                      <a:pt x="341" y="22"/>
                    </a:lnTo>
                    <a:lnTo>
                      <a:pt x="316" y="26"/>
                    </a:lnTo>
                    <a:lnTo>
                      <a:pt x="292" y="33"/>
                    </a:lnTo>
                    <a:lnTo>
                      <a:pt x="260" y="41"/>
                    </a:lnTo>
                    <a:lnTo>
                      <a:pt x="232" y="49"/>
                    </a:lnTo>
                    <a:lnTo>
                      <a:pt x="209" y="56"/>
                    </a:lnTo>
                    <a:lnTo>
                      <a:pt x="187" y="63"/>
                    </a:lnTo>
                    <a:lnTo>
                      <a:pt x="169" y="68"/>
                    </a:lnTo>
                    <a:lnTo>
                      <a:pt x="153" y="75"/>
                    </a:lnTo>
                    <a:lnTo>
                      <a:pt x="139" y="80"/>
                    </a:lnTo>
                    <a:lnTo>
                      <a:pt x="125" y="86"/>
                    </a:lnTo>
                    <a:close/>
                  </a:path>
                </a:pathLst>
              </a:custGeom>
              <a:solidFill>
                <a:srgbClr val="59A359"/>
              </a:solidFill>
              <a:ln w="9525">
                <a:noFill/>
                <a:round/>
                <a:headEnd/>
                <a:tailEnd/>
              </a:ln>
            </p:spPr>
            <p:txBody>
              <a:bodyPr/>
              <a:lstStyle/>
              <a:p>
                <a:endParaRPr lang="he-IL"/>
              </a:p>
            </p:txBody>
          </p:sp>
          <p:sp>
            <p:nvSpPr>
              <p:cNvPr id="75" name="Freeform 32"/>
              <p:cNvSpPr>
                <a:spLocks/>
              </p:cNvSpPr>
              <p:nvPr/>
            </p:nvSpPr>
            <p:spPr bwMode="auto">
              <a:xfrm>
                <a:off x="4654" y="1931"/>
                <a:ext cx="105" cy="229"/>
              </a:xfrm>
              <a:custGeom>
                <a:avLst/>
                <a:gdLst/>
                <a:ahLst/>
                <a:cxnLst>
                  <a:cxn ang="0">
                    <a:pos x="93" y="46"/>
                  </a:cxn>
                  <a:cxn ang="0">
                    <a:pos x="0" y="687"/>
                  </a:cxn>
                  <a:cxn ang="0">
                    <a:pos x="215" y="687"/>
                  </a:cxn>
                  <a:cxn ang="0">
                    <a:pos x="315" y="28"/>
                  </a:cxn>
                  <a:cxn ang="0">
                    <a:pos x="315" y="27"/>
                  </a:cxn>
                  <a:cxn ang="0">
                    <a:pos x="315" y="24"/>
                  </a:cxn>
                  <a:cxn ang="0">
                    <a:pos x="314" y="21"/>
                  </a:cxn>
                  <a:cxn ang="0">
                    <a:pos x="309" y="15"/>
                  </a:cxn>
                  <a:cxn ang="0">
                    <a:pos x="301" y="11"/>
                  </a:cxn>
                  <a:cxn ang="0">
                    <a:pos x="289" y="6"/>
                  </a:cxn>
                  <a:cxn ang="0">
                    <a:pos x="270" y="3"/>
                  </a:cxn>
                  <a:cxn ang="0">
                    <a:pos x="244" y="0"/>
                  </a:cxn>
                  <a:cxn ang="0">
                    <a:pos x="214" y="1"/>
                  </a:cxn>
                  <a:cxn ang="0">
                    <a:pos x="185" y="6"/>
                  </a:cxn>
                  <a:cxn ang="0">
                    <a:pos x="161" y="13"/>
                  </a:cxn>
                  <a:cxn ang="0">
                    <a:pos x="138" y="21"/>
                  </a:cxn>
                  <a:cxn ang="0">
                    <a:pos x="120" y="31"/>
                  </a:cxn>
                  <a:cxn ang="0">
                    <a:pos x="105" y="38"/>
                  </a:cxn>
                  <a:cxn ang="0">
                    <a:pos x="96" y="44"/>
                  </a:cxn>
                  <a:cxn ang="0">
                    <a:pos x="93" y="46"/>
                  </a:cxn>
                </a:cxnLst>
                <a:rect l="0" t="0" r="r" b="b"/>
                <a:pathLst>
                  <a:path w="315" h="687">
                    <a:moveTo>
                      <a:pt x="93" y="46"/>
                    </a:moveTo>
                    <a:lnTo>
                      <a:pt x="0" y="687"/>
                    </a:lnTo>
                    <a:lnTo>
                      <a:pt x="215" y="687"/>
                    </a:lnTo>
                    <a:lnTo>
                      <a:pt x="315" y="28"/>
                    </a:lnTo>
                    <a:lnTo>
                      <a:pt x="315" y="27"/>
                    </a:lnTo>
                    <a:lnTo>
                      <a:pt x="315" y="24"/>
                    </a:lnTo>
                    <a:lnTo>
                      <a:pt x="314" y="21"/>
                    </a:lnTo>
                    <a:lnTo>
                      <a:pt x="309" y="15"/>
                    </a:lnTo>
                    <a:lnTo>
                      <a:pt x="301" y="11"/>
                    </a:lnTo>
                    <a:lnTo>
                      <a:pt x="289" y="6"/>
                    </a:lnTo>
                    <a:lnTo>
                      <a:pt x="270" y="3"/>
                    </a:lnTo>
                    <a:lnTo>
                      <a:pt x="244" y="0"/>
                    </a:lnTo>
                    <a:lnTo>
                      <a:pt x="214" y="1"/>
                    </a:lnTo>
                    <a:lnTo>
                      <a:pt x="185" y="6"/>
                    </a:lnTo>
                    <a:lnTo>
                      <a:pt x="161" y="13"/>
                    </a:lnTo>
                    <a:lnTo>
                      <a:pt x="138" y="21"/>
                    </a:lnTo>
                    <a:lnTo>
                      <a:pt x="120" y="31"/>
                    </a:lnTo>
                    <a:lnTo>
                      <a:pt x="105" y="38"/>
                    </a:lnTo>
                    <a:lnTo>
                      <a:pt x="96" y="44"/>
                    </a:lnTo>
                    <a:lnTo>
                      <a:pt x="93" y="46"/>
                    </a:lnTo>
                    <a:close/>
                  </a:path>
                </a:pathLst>
              </a:custGeom>
              <a:solidFill>
                <a:srgbClr val="A5A5A5"/>
              </a:solidFill>
              <a:ln w="9525">
                <a:noFill/>
                <a:round/>
                <a:headEnd/>
                <a:tailEnd/>
              </a:ln>
            </p:spPr>
            <p:txBody>
              <a:bodyPr/>
              <a:lstStyle/>
              <a:p>
                <a:endParaRPr lang="he-IL"/>
              </a:p>
            </p:txBody>
          </p:sp>
          <p:sp>
            <p:nvSpPr>
              <p:cNvPr id="76" name="Freeform 33"/>
              <p:cNvSpPr>
                <a:spLocks/>
              </p:cNvSpPr>
              <p:nvPr/>
            </p:nvSpPr>
            <p:spPr bwMode="auto">
              <a:xfrm>
                <a:off x="4143" y="1691"/>
                <a:ext cx="617" cy="311"/>
              </a:xfrm>
              <a:custGeom>
                <a:avLst/>
                <a:gdLst/>
                <a:ahLst/>
                <a:cxnLst>
                  <a:cxn ang="0">
                    <a:pos x="937" y="867"/>
                  </a:cxn>
                  <a:cxn ang="0">
                    <a:pos x="831" y="854"/>
                  </a:cxn>
                  <a:cxn ang="0">
                    <a:pos x="784" y="770"/>
                  </a:cxn>
                  <a:cxn ang="0">
                    <a:pos x="875" y="725"/>
                  </a:cxn>
                  <a:cxn ang="0">
                    <a:pos x="742" y="708"/>
                  </a:cxn>
                  <a:cxn ang="0">
                    <a:pos x="792" y="859"/>
                  </a:cxn>
                  <a:cxn ang="0">
                    <a:pos x="926" y="933"/>
                  </a:cxn>
                  <a:cxn ang="0">
                    <a:pos x="996" y="850"/>
                  </a:cxn>
                  <a:cxn ang="0">
                    <a:pos x="1056" y="454"/>
                  </a:cxn>
                  <a:cxn ang="0">
                    <a:pos x="1148" y="295"/>
                  </a:cxn>
                  <a:cxn ang="0">
                    <a:pos x="1309" y="200"/>
                  </a:cxn>
                  <a:cxn ang="0">
                    <a:pos x="1436" y="275"/>
                  </a:cxn>
                  <a:cxn ang="0">
                    <a:pos x="1561" y="280"/>
                  </a:cxn>
                  <a:cxn ang="0">
                    <a:pos x="1657" y="223"/>
                  </a:cxn>
                  <a:cxn ang="0">
                    <a:pos x="1820" y="427"/>
                  </a:cxn>
                  <a:cxn ang="0">
                    <a:pos x="1850" y="402"/>
                  </a:cxn>
                  <a:cxn ang="0">
                    <a:pos x="1788" y="248"/>
                  </a:cxn>
                  <a:cxn ang="0">
                    <a:pos x="1681" y="159"/>
                  </a:cxn>
                  <a:cxn ang="0">
                    <a:pos x="1641" y="172"/>
                  </a:cxn>
                  <a:cxn ang="0">
                    <a:pos x="1558" y="234"/>
                  </a:cxn>
                  <a:cxn ang="0">
                    <a:pos x="1470" y="238"/>
                  </a:cxn>
                  <a:cxn ang="0">
                    <a:pos x="1386" y="202"/>
                  </a:cxn>
                  <a:cxn ang="0">
                    <a:pos x="1402" y="107"/>
                  </a:cxn>
                  <a:cxn ang="0">
                    <a:pos x="1364" y="46"/>
                  </a:cxn>
                  <a:cxn ang="0">
                    <a:pos x="1262" y="172"/>
                  </a:cxn>
                  <a:cxn ang="0">
                    <a:pos x="1117" y="251"/>
                  </a:cxn>
                  <a:cxn ang="0">
                    <a:pos x="1030" y="384"/>
                  </a:cxn>
                  <a:cxn ang="0">
                    <a:pos x="972" y="458"/>
                  </a:cxn>
                  <a:cxn ang="0">
                    <a:pos x="826" y="440"/>
                  </a:cxn>
                  <a:cxn ang="0">
                    <a:pos x="389" y="513"/>
                  </a:cxn>
                  <a:cxn ang="0">
                    <a:pos x="205" y="522"/>
                  </a:cxn>
                  <a:cxn ang="0">
                    <a:pos x="86" y="481"/>
                  </a:cxn>
                  <a:cxn ang="0">
                    <a:pos x="9" y="475"/>
                  </a:cxn>
                  <a:cxn ang="0">
                    <a:pos x="140" y="525"/>
                  </a:cxn>
                  <a:cxn ang="0">
                    <a:pos x="199" y="550"/>
                  </a:cxn>
                  <a:cxn ang="0">
                    <a:pos x="466" y="695"/>
                  </a:cxn>
                  <a:cxn ang="0">
                    <a:pos x="361" y="545"/>
                  </a:cxn>
                  <a:cxn ang="0">
                    <a:pos x="811" y="461"/>
                  </a:cxn>
                  <a:cxn ang="0">
                    <a:pos x="958" y="471"/>
                  </a:cxn>
                  <a:cxn ang="0">
                    <a:pos x="987" y="608"/>
                  </a:cxn>
                  <a:cxn ang="0">
                    <a:pos x="924" y="545"/>
                  </a:cxn>
                  <a:cxn ang="0">
                    <a:pos x="984" y="562"/>
                  </a:cxn>
                  <a:cxn ang="0">
                    <a:pos x="895" y="483"/>
                  </a:cxn>
                  <a:cxn ang="0">
                    <a:pos x="962" y="502"/>
                  </a:cxn>
                  <a:cxn ang="0">
                    <a:pos x="996" y="514"/>
                  </a:cxn>
                  <a:cxn ang="0">
                    <a:pos x="916" y="470"/>
                  </a:cxn>
                  <a:cxn ang="0">
                    <a:pos x="895" y="482"/>
                  </a:cxn>
                  <a:cxn ang="0">
                    <a:pos x="907" y="508"/>
                  </a:cxn>
                  <a:cxn ang="0">
                    <a:pos x="910" y="524"/>
                  </a:cxn>
                  <a:cxn ang="0">
                    <a:pos x="908" y="563"/>
                  </a:cxn>
                  <a:cxn ang="0">
                    <a:pos x="870" y="620"/>
                  </a:cxn>
                  <a:cxn ang="0">
                    <a:pos x="800" y="536"/>
                  </a:cxn>
                  <a:cxn ang="0">
                    <a:pos x="747" y="572"/>
                  </a:cxn>
                  <a:cxn ang="0">
                    <a:pos x="729" y="580"/>
                  </a:cxn>
                  <a:cxn ang="0">
                    <a:pos x="771" y="593"/>
                  </a:cxn>
                  <a:cxn ang="0">
                    <a:pos x="767" y="645"/>
                  </a:cxn>
                  <a:cxn ang="0">
                    <a:pos x="791" y="675"/>
                  </a:cxn>
                  <a:cxn ang="0">
                    <a:pos x="937" y="630"/>
                  </a:cxn>
                  <a:cxn ang="0">
                    <a:pos x="890" y="719"/>
                  </a:cxn>
                  <a:cxn ang="0">
                    <a:pos x="969" y="740"/>
                  </a:cxn>
                </a:cxnLst>
                <a:rect l="0" t="0" r="r" b="b"/>
                <a:pathLst>
                  <a:path w="1851" h="935">
                    <a:moveTo>
                      <a:pt x="888" y="798"/>
                    </a:moveTo>
                    <a:lnTo>
                      <a:pt x="962" y="773"/>
                    </a:lnTo>
                    <a:lnTo>
                      <a:pt x="961" y="788"/>
                    </a:lnTo>
                    <a:lnTo>
                      <a:pt x="958" y="804"/>
                    </a:lnTo>
                    <a:lnTo>
                      <a:pt x="956" y="821"/>
                    </a:lnTo>
                    <a:lnTo>
                      <a:pt x="952" y="837"/>
                    </a:lnTo>
                    <a:lnTo>
                      <a:pt x="945" y="853"/>
                    </a:lnTo>
                    <a:lnTo>
                      <a:pt x="937" y="867"/>
                    </a:lnTo>
                    <a:lnTo>
                      <a:pt x="926" y="880"/>
                    </a:lnTo>
                    <a:lnTo>
                      <a:pt x="912" y="891"/>
                    </a:lnTo>
                    <a:lnTo>
                      <a:pt x="898" y="893"/>
                    </a:lnTo>
                    <a:lnTo>
                      <a:pt x="884" y="891"/>
                    </a:lnTo>
                    <a:lnTo>
                      <a:pt x="870" y="885"/>
                    </a:lnTo>
                    <a:lnTo>
                      <a:pt x="856" y="877"/>
                    </a:lnTo>
                    <a:lnTo>
                      <a:pt x="843" y="866"/>
                    </a:lnTo>
                    <a:lnTo>
                      <a:pt x="831" y="854"/>
                    </a:lnTo>
                    <a:lnTo>
                      <a:pt x="820" y="839"/>
                    </a:lnTo>
                    <a:lnTo>
                      <a:pt x="812" y="824"/>
                    </a:lnTo>
                    <a:lnTo>
                      <a:pt x="888" y="798"/>
                    </a:lnTo>
                    <a:lnTo>
                      <a:pt x="882" y="769"/>
                    </a:lnTo>
                    <a:lnTo>
                      <a:pt x="802" y="797"/>
                    </a:lnTo>
                    <a:lnTo>
                      <a:pt x="794" y="790"/>
                    </a:lnTo>
                    <a:lnTo>
                      <a:pt x="788" y="781"/>
                    </a:lnTo>
                    <a:lnTo>
                      <a:pt x="784" y="770"/>
                    </a:lnTo>
                    <a:lnTo>
                      <a:pt x="777" y="759"/>
                    </a:lnTo>
                    <a:lnTo>
                      <a:pt x="789" y="754"/>
                    </a:lnTo>
                    <a:lnTo>
                      <a:pt x="803" y="749"/>
                    </a:lnTo>
                    <a:lnTo>
                      <a:pt x="817" y="744"/>
                    </a:lnTo>
                    <a:lnTo>
                      <a:pt x="832" y="739"/>
                    </a:lnTo>
                    <a:lnTo>
                      <a:pt x="847" y="733"/>
                    </a:lnTo>
                    <a:lnTo>
                      <a:pt x="862" y="729"/>
                    </a:lnTo>
                    <a:lnTo>
                      <a:pt x="875" y="725"/>
                    </a:lnTo>
                    <a:lnTo>
                      <a:pt x="888" y="720"/>
                    </a:lnTo>
                    <a:lnTo>
                      <a:pt x="881" y="692"/>
                    </a:lnTo>
                    <a:lnTo>
                      <a:pt x="783" y="725"/>
                    </a:lnTo>
                    <a:lnTo>
                      <a:pt x="781" y="722"/>
                    </a:lnTo>
                    <a:lnTo>
                      <a:pt x="781" y="719"/>
                    </a:lnTo>
                    <a:lnTo>
                      <a:pt x="781" y="716"/>
                    </a:lnTo>
                    <a:lnTo>
                      <a:pt x="781" y="712"/>
                    </a:lnTo>
                    <a:lnTo>
                      <a:pt x="742" y="708"/>
                    </a:lnTo>
                    <a:lnTo>
                      <a:pt x="742" y="729"/>
                    </a:lnTo>
                    <a:lnTo>
                      <a:pt x="744" y="748"/>
                    </a:lnTo>
                    <a:lnTo>
                      <a:pt x="748" y="769"/>
                    </a:lnTo>
                    <a:lnTo>
                      <a:pt x="755" y="787"/>
                    </a:lnTo>
                    <a:lnTo>
                      <a:pt x="762" y="807"/>
                    </a:lnTo>
                    <a:lnTo>
                      <a:pt x="771" y="825"/>
                    </a:lnTo>
                    <a:lnTo>
                      <a:pt x="781" y="842"/>
                    </a:lnTo>
                    <a:lnTo>
                      <a:pt x="792" y="859"/>
                    </a:lnTo>
                    <a:lnTo>
                      <a:pt x="805" y="876"/>
                    </a:lnTo>
                    <a:lnTo>
                      <a:pt x="819" y="892"/>
                    </a:lnTo>
                    <a:lnTo>
                      <a:pt x="834" y="906"/>
                    </a:lnTo>
                    <a:lnTo>
                      <a:pt x="851" y="917"/>
                    </a:lnTo>
                    <a:lnTo>
                      <a:pt x="868" y="926"/>
                    </a:lnTo>
                    <a:lnTo>
                      <a:pt x="886" y="932"/>
                    </a:lnTo>
                    <a:lnTo>
                      <a:pt x="906" y="935"/>
                    </a:lnTo>
                    <a:lnTo>
                      <a:pt x="926" y="933"/>
                    </a:lnTo>
                    <a:lnTo>
                      <a:pt x="941" y="928"/>
                    </a:lnTo>
                    <a:lnTo>
                      <a:pt x="954" y="922"/>
                    </a:lnTo>
                    <a:lnTo>
                      <a:pt x="965" y="913"/>
                    </a:lnTo>
                    <a:lnTo>
                      <a:pt x="975" y="903"/>
                    </a:lnTo>
                    <a:lnTo>
                      <a:pt x="981" y="891"/>
                    </a:lnTo>
                    <a:lnTo>
                      <a:pt x="987" y="878"/>
                    </a:lnTo>
                    <a:lnTo>
                      <a:pt x="993" y="864"/>
                    </a:lnTo>
                    <a:lnTo>
                      <a:pt x="996" y="850"/>
                    </a:lnTo>
                    <a:lnTo>
                      <a:pt x="1028" y="589"/>
                    </a:lnTo>
                    <a:lnTo>
                      <a:pt x="1031" y="569"/>
                    </a:lnTo>
                    <a:lnTo>
                      <a:pt x="1034" y="549"/>
                    </a:lnTo>
                    <a:lnTo>
                      <a:pt x="1037" y="529"/>
                    </a:lnTo>
                    <a:lnTo>
                      <a:pt x="1041" y="510"/>
                    </a:lnTo>
                    <a:lnTo>
                      <a:pt x="1046" y="490"/>
                    </a:lnTo>
                    <a:lnTo>
                      <a:pt x="1050" y="472"/>
                    </a:lnTo>
                    <a:lnTo>
                      <a:pt x="1056" y="454"/>
                    </a:lnTo>
                    <a:lnTo>
                      <a:pt x="1063" y="435"/>
                    </a:lnTo>
                    <a:lnTo>
                      <a:pt x="1071" y="414"/>
                    </a:lnTo>
                    <a:lnTo>
                      <a:pt x="1080" y="392"/>
                    </a:lnTo>
                    <a:lnTo>
                      <a:pt x="1091" y="372"/>
                    </a:lnTo>
                    <a:lnTo>
                      <a:pt x="1104" y="351"/>
                    </a:lnTo>
                    <a:lnTo>
                      <a:pt x="1118" y="332"/>
                    </a:lnTo>
                    <a:lnTo>
                      <a:pt x="1132" y="312"/>
                    </a:lnTo>
                    <a:lnTo>
                      <a:pt x="1148" y="295"/>
                    </a:lnTo>
                    <a:lnTo>
                      <a:pt x="1165" y="278"/>
                    </a:lnTo>
                    <a:lnTo>
                      <a:pt x="1184" y="263"/>
                    </a:lnTo>
                    <a:lnTo>
                      <a:pt x="1202" y="248"/>
                    </a:lnTo>
                    <a:lnTo>
                      <a:pt x="1223" y="235"/>
                    </a:lnTo>
                    <a:lnTo>
                      <a:pt x="1243" y="224"/>
                    </a:lnTo>
                    <a:lnTo>
                      <a:pt x="1265" y="214"/>
                    </a:lnTo>
                    <a:lnTo>
                      <a:pt x="1286" y="206"/>
                    </a:lnTo>
                    <a:lnTo>
                      <a:pt x="1309" y="200"/>
                    </a:lnTo>
                    <a:lnTo>
                      <a:pt x="1333" y="196"/>
                    </a:lnTo>
                    <a:lnTo>
                      <a:pt x="1346" y="211"/>
                    </a:lnTo>
                    <a:lnTo>
                      <a:pt x="1357" y="224"/>
                    </a:lnTo>
                    <a:lnTo>
                      <a:pt x="1369" y="237"/>
                    </a:lnTo>
                    <a:lnTo>
                      <a:pt x="1382" y="248"/>
                    </a:lnTo>
                    <a:lnTo>
                      <a:pt x="1397" y="257"/>
                    </a:lnTo>
                    <a:lnTo>
                      <a:pt x="1415" y="266"/>
                    </a:lnTo>
                    <a:lnTo>
                      <a:pt x="1436" y="275"/>
                    </a:lnTo>
                    <a:lnTo>
                      <a:pt x="1462" y="282"/>
                    </a:lnTo>
                    <a:lnTo>
                      <a:pt x="1477" y="285"/>
                    </a:lnTo>
                    <a:lnTo>
                      <a:pt x="1491" y="287"/>
                    </a:lnTo>
                    <a:lnTo>
                      <a:pt x="1506" y="288"/>
                    </a:lnTo>
                    <a:lnTo>
                      <a:pt x="1520" y="288"/>
                    </a:lnTo>
                    <a:lnTo>
                      <a:pt x="1534" y="285"/>
                    </a:lnTo>
                    <a:lnTo>
                      <a:pt x="1547" y="283"/>
                    </a:lnTo>
                    <a:lnTo>
                      <a:pt x="1561" y="280"/>
                    </a:lnTo>
                    <a:lnTo>
                      <a:pt x="1574" y="275"/>
                    </a:lnTo>
                    <a:lnTo>
                      <a:pt x="1587" y="270"/>
                    </a:lnTo>
                    <a:lnTo>
                      <a:pt x="1599" y="264"/>
                    </a:lnTo>
                    <a:lnTo>
                      <a:pt x="1612" y="257"/>
                    </a:lnTo>
                    <a:lnTo>
                      <a:pt x="1624" y="250"/>
                    </a:lnTo>
                    <a:lnTo>
                      <a:pt x="1635" y="241"/>
                    </a:lnTo>
                    <a:lnTo>
                      <a:pt x="1646" y="233"/>
                    </a:lnTo>
                    <a:lnTo>
                      <a:pt x="1657" y="223"/>
                    </a:lnTo>
                    <a:lnTo>
                      <a:pt x="1668" y="213"/>
                    </a:lnTo>
                    <a:lnTo>
                      <a:pt x="1702" y="233"/>
                    </a:lnTo>
                    <a:lnTo>
                      <a:pt x="1733" y="256"/>
                    </a:lnTo>
                    <a:lnTo>
                      <a:pt x="1759" y="284"/>
                    </a:lnTo>
                    <a:lnTo>
                      <a:pt x="1781" y="317"/>
                    </a:lnTo>
                    <a:lnTo>
                      <a:pt x="1798" y="351"/>
                    </a:lnTo>
                    <a:lnTo>
                      <a:pt x="1812" y="389"/>
                    </a:lnTo>
                    <a:lnTo>
                      <a:pt x="1820" y="427"/>
                    </a:lnTo>
                    <a:lnTo>
                      <a:pt x="1823" y="467"/>
                    </a:lnTo>
                    <a:lnTo>
                      <a:pt x="1825" y="494"/>
                    </a:lnTo>
                    <a:lnTo>
                      <a:pt x="1829" y="524"/>
                    </a:lnTo>
                    <a:lnTo>
                      <a:pt x="1832" y="547"/>
                    </a:lnTo>
                    <a:lnTo>
                      <a:pt x="1835" y="553"/>
                    </a:lnTo>
                    <a:lnTo>
                      <a:pt x="1847" y="504"/>
                    </a:lnTo>
                    <a:lnTo>
                      <a:pt x="1851" y="454"/>
                    </a:lnTo>
                    <a:lnTo>
                      <a:pt x="1850" y="402"/>
                    </a:lnTo>
                    <a:lnTo>
                      <a:pt x="1842" y="353"/>
                    </a:lnTo>
                    <a:lnTo>
                      <a:pt x="1837" y="337"/>
                    </a:lnTo>
                    <a:lnTo>
                      <a:pt x="1832" y="321"/>
                    </a:lnTo>
                    <a:lnTo>
                      <a:pt x="1825" y="305"/>
                    </a:lnTo>
                    <a:lnTo>
                      <a:pt x="1817" y="290"/>
                    </a:lnTo>
                    <a:lnTo>
                      <a:pt x="1808" y="276"/>
                    </a:lnTo>
                    <a:lnTo>
                      <a:pt x="1798" y="262"/>
                    </a:lnTo>
                    <a:lnTo>
                      <a:pt x="1788" y="248"/>
                    </a:lnTo>
                    <a:lnTo>
                      <a:pt x="1776" y="235"/>
                    </a:lnTo>
                    <a:lnTo>
                      <a:pt x="1764" y="223"/>
                    </a:lnTo>
                    <a:lnTo>
                      <a:pt x="1751" y="211"/>
                    </a:lnTo>
                    <a:lnTo>
                      <a:pt x="1738" y="199"/>
                    </a:lnTo>
                    <a:lnTo>
                      <a:pt x="1724" y="188"/>
                    </a:lnTo>
                    <a:lnTo>
                      <a:pt x="1710" y="178"/>
                    </a:lnTo>
                    <a:lnTo>
                      <a:pt x="1695" y="168"/>
                    </a:lnTo>
                    <a:lnTo>
                      <a:pt x="1681" y="159"/>
                    </a:lnTo>
                    <a:lnTo>
                      <a:pt x="1666" y="151"/>
                    </a:lnTo>
                    <a:lnTo>
                      <a:pt x="1663" y="152"/>
                    </a:lnTo>
                    <a:lnTo>
                      <a:pt x="1660" y="153"/>
                    </a:lnTo>
                    <a:lnTo>
                      <a:pt x="1658" y="154"/>
                    </a:lnTo>
                    <a:lnTo>
                      <a:pt x="1656" y="156"/>
                    </a:lnTo>
                    <a:lnTo>
                      <a:pt x="1653" y="159"/>
                    </a:lnTo>
                    <a:lnTo>
                      <a:pt x="1649" y="165"/>
                    </a:lnTo>
                    <a:lnTo>
                      <a:pt x="1641" y="172"/>
                    </a:lnTo>
                    <a:lnTo>
                      <a:pt x="1632" y="182"/>
                    </a:lnTo>
                    <a:lnTo>
                      <a:pt x="1619" y="194"/>
                    </a:lnTo>
                    <a:lnTo>
                      <a:pt x="1608" y="203"/>
                    </a:lnTo>
                    <a:lnTo>
                      <a:pt x="1597" y="212"/>
                    </a:lnTo>
                    <a:lnTo>
                      <a:pt x="1586" y="220"/>
                    </a:lnTo>
                    <a:lnTo>
                      <a:pt x="1576" y="225"/>
                    </a:lnTo>
                    <a:lnTo>
                      <a:pt x="1567" y="230"/>
                    </a:lnTo>
                    <a:lnTo>
                      <a:pt x="1558" y="234"/>
                    </a:lnTo>
                    <a:lnTo>
                      <a:pt x="1548" y="237"/>
                    </a:lnTo>
                    <a:lnTo>
                      <a:pt x="1539" y="238"/>
                    </a:lnTo>
                    <a:lnTo>
                      <a:pt x="1529" y="239"/>
                    </a:lnTo>
                    <a:lnTo>
                      <a:pt x="1519" y="240"/>
                    </a:lnTo>
                    <a:lnTo>
                      <a:pt x="1508" y="240"/>
                    </a:lnTo>
                    <a:lnTo>
                      <a:pt x="1496" y="239"/>
                    </a:lnTo>
                    <a:lnTo>
                      <a:pt x="1484" y="239"/>
                    </a:lnTo>
                    <a:lnTo>
                      <a:pt x="1470" y="238"/>
                    </a:lnTo>
                    <a:lnTo>
                      <a:pt x="1454" y="237"/>
                    </a:lnTo>
                    <a:lnTo>
                      <a:pt x="1445" y="233"/>
                    </a:lnTo>
                    <a:lnTo>
                      <a:pt x="1434" y="229"/>
                    </a:lnTo>
                    <a:lnTo>
                      <a:pt x="1424" y="225"/>
                    </a:lnTo>
                    <a:lnTo>
                      <a:pt x="1413" y="221"/>
                    </a:lnTo>
                    <a:lnTo>
                      <a:pt x="1404" y="216"/>
                    </a:lnTo>
                    <a:lnTo>
                      <a:pt x="1394" y="210"/>
                    </a:lnTo>
                    <a:lnTo>
                      <a:pt x="1386" y="202"/>
                    </a:lnTo>
                    <a:lnTo>
                      <a:pt x="1379" y="194"/>
                    </a:lnTo>
                    <a:lnTo>
                      <a:pt x="1382" y="191"/>
                    </a:lnTo>
                    <a:lnTo>
                      <a:pt x="1385" y="186"/>
                    </a:lnTo>
                    <a:lnTo>
                      <a:pt x="1388" y="182"/>
                    </a:lnTo>
                    <a:lnTo>
                      <a:pt x="1391" y="178"/>
                    </a:lnTo>
                    <a:lnTo>
                      <a:pt x="1398" y="155"/>
                    </a:lnTo>
                    <a:lnTo>
                      <a:pt x="1402" y="131"/>
                    </a:lnTo>
                    <a:lnTo>
                      <a:pt x="1402" y="107"/>
                    </a:lnTo>
                    <a:lnTo>
                      <a:pt x="1399" y="85"/>
                    </a:lnTo>
                    <a:lnTo>
                      <a:pt x="1394" y="61"/>
                    </a:lnTo>
                    <a:lnTo>
                      <a:pt x="1385" y="40"/>
                    </a:lnTo>
                    <a:lnTo>
                      <a:pt x="1375" y="19"/>
                    </a:lnTo>
                    <a:lnTo>
                      <a:pt x="1362" y="0"/>
                    </a:lnTo>
                    <a:lnTo>
                      <a:pt x="1361" y="5"/>
                    </a:lnTo>
                    <a:lnTo>
                      <a:pt x="1362" y="22"/>
                    </a:lnTo>
                    <a:lnTo>
                      <a:pt x="1364" y="46"/>
                    </a:lnTo>
                    <a:lnTo>
                      <a:pt x="1365" y="74"/>
                    </a:lnTo>
                    <a:lnTo>
                      <a:pt x="1363" y="104"/>
                    </a:lnTo>
                    <a:lnTo>
                      <a:pt x="1357" y="131"/>
                    </a:lnTo>
                    <a:lnTo>
                      <a:pt x="1346" y="153"/>
                    </a:lnTo>
                    <a:lnTo>
                      <a:pt x="1326" y="166"/>
                    </a:lnTo>
                    <a:lnTo>
                      <a:pt x="1305" y="166"/>
                    </a:lnTo>
                    <a:lnTo>
                      <a:pt x="1283" y="168"/>
                    </a:lnTo>
                    <a:lnTo>
                      <a:pt x="1262" y="172"/>
                    </a:lnTo>
                    <a:lnTo>
                      <a:pt x="1242" y="178"/>
                    </a:lnTo>
                    <a:lnTo>
                      <a:pt x="1223" y="184"/>
                    </a:lnTo>
                    <a:lnTo>
                      <a:pt x="1203" y="193"/>
                    </a:lnTo>
                    <a:lnTo>
                      <a:pt x="1185" y="201"/>
                    </a:lnTo>
                    <a:lnTo>
                      <a:pt x="1166" y="212"/>
                    </a:lnTo>
                    <a:lnTo>
                      <a:pt x="1149" y="224"/>
                    </a:lnTo>
                    <a:lnTo>
                      <a:pt x="1132" y="237"/>
                    </a:lnTo>
                    <a:lnTo>
                      <a:pt x="1117" y="251"/>
                    </a:lnTo>
                    <a:lnTo>
                      <a:pt x="1102" y="266"/>
                    </a:lnTo>
                    <a:lnTo>
                      <a:pt x="1088" y="281"/>
                    </a:lnTo>
                    <a:lnTo>
                      <a:pt x="1075" y="298"/>
                    </a:lnTo>
                    <a:lnTo>
                      <a:pt x="1062" y="316"/>
                    </a:lnTo>
                    <a:lnTo>
                      <a:pt x="1051" y="333"/>
                    </a:lnTo>
                    <a:lnTo>
                      <a:pt x="1042" y="349"/>
                    </a:lnTo>
                    <a:lnTo>
                      <a:pt x="1035" y="366"/>
                    </a:lnTo>
                    <a:lnTo>
                      <a:pt x="1030" y="384"/>
                    </a:lnTo>
                    <a:lnTo>
                      <a:pt x="1025" y="401"/>
                    </a:lnTo>
                    <a:lnTo>
                      <a:pt x="1021" y="418"/>
                    </a:lnTo>
                    <a:lnTo>
                      <a:pt x="1017" y="437"/>
                    </a:lnTo>
                    <a:lnTo>
                      <a:pt x="1012" y="454"/>
                    </a:lnTo>
                    <a:lnTo>
                      <a:pt x="1008" y="471"/>
                    </a:lnTo>
                    <a:lnTo>
                      <a:pt x="999" y="467"/>
                    </a:lnTo>
                    <a:lnTo>
                      <a:pt x="987" y="462"/>
                    </a:lnTo>
                    <a:lnTo>
                      <a:pt x="972" y="458"/>
                    </a:lnTo>
                    <a:lnTo>
                      <a:pt x="957" y="453"/>
                    </a:lnTo>
                    <a:lnTo>
                      <a:pt x="942" y="446"/>
                    </a:lnTo>
                    <a:lnTo>
                      <a:pt x="928" y="440"/>
                    </a:lnTo>
                    <a:lnTo>
                      <a:pt x="918" y="433"/>
                    </a:lnTo>
                    <a:lnTo>
                      <a:pt x="914" y="426"/>
                    </a:lnTo>
                    <a:lnTo>
                      <a:pt x="895" y="429"/>
                    </a:lnTo>
                    <a:lnTo>
                      <a:pt x="865" y="434"/>
                    </a:lnTo>
                    <a:lnTo>
                      <a:pt x="826" y="440"/>
                    </a:lnTo>
                    <a:lnTo>
                      <a:pt x="779" y="448"/>
                    </a:lnTo>
                    <a:lnTo>
                      <a:pt x="728" y="457"/>
                    </a:lnTo>
                    <a:lnTo>
                      <a:pt x="671" y="466"/>
                    </a:lnTo>
                    <a:lnTo>
                      <a:pt x="613" y="475"/>
                    </a:lnTo>
                    <a:lnTo>
                      <a:pt x="554" y="485"/>
                    </a:lnTo>
                    <a:lnTo>
                      <a:pt x="496" y="495"/>
                    </a:lnTo>
                    <a:lnTo>
                      <a:pt x="441" y="504"/>
                    </a:lnTo>
                    <a:lnTo>
                      <a:pt x="389" y="513"/>
                    </a:lnTo>
                    <a:lnTo>
                      <a:pt x="343" y="521"/>
                    </a:lnTo>
                    <a:lnTo>
                      <a:pt x="304" y="527"/>
                    </a:lnTo>
                    <a:lnTo>
                      <a:pt x="275" y="531"/>
                    </a:lnTo>
                    <a:lnTo>
                      <a:pt x="255" y="535"/>
                    </a:lnTo>
                    <a:lnTo>
                      <a:pt x="249" y="536"/>
                    </a:lnTo>
                    <a:lnTo>
                      <a:pt x="234" y="531"/>
                    </a:lnTo>
                    <a:lnTo>
                      <a:pt x="219" y="526"/>
                    </a:lnTo>
                    <a:lnTo>
                      <a:pt x="205" y="522"/>
                    </a:lnTo>
                    <a:lnTo>
                      <a:pt x="189" y="516"/>
                    </a:lnTo>
                    <a:lnTo>
                      <a:pt x="174" y="511"/>
                    </a:lnTo>
                    <a:lnTo>
                      <a:pt x="159" y="506"/>
                    </a:lnTo>
                    <a:lnTo>
                      <a:pt x="145" y="501"/>
                    </a:lnTo>
                    <a:lnTo>
                      <a:pt x="130" y="496"/>
                    </a:lnTo>
                    <a:lnTo>
                      <a:pt x="115" y="490"/>
                    </a:lnTo>
                    <a:lnTo>
                      <a:pt x="100" y="486"/>
                    </a:lnTo>
                    <a:lnTo>
                      <a:pt x="86" y="481"/>
                    </a:lnTo>
                    <a:lnTo>
                      <a:pt x="71" y="476"/>
                    </a:lnTo>
                    <a:lnTo>
                      <a:pt x="56" y="472"/>
                    </a:lnTo>
                    <a:lnTo>
                      <a:pt x="41" y="468"/>
                    </a:lnTo>
                    <a:lnTo>
                      <a:pt x="26" y="463"/>
                    </a:lnTo>
                    <a:lnTo>
                      <a:pt x="10" y="459"/>
                    </a:lnTo>
                    <a:lnTo>
                      <a:pt x="0" y="470"/>
                    </a:lnTo>
                    <a:lnTo>
                      <a:pt x="3" y="472"/>
                    </a:lnTo>
                    <a:lnTo>
                      <a:pt x="9" y="475"/>
                    </a:lnTo>
                    <a:lnTo>
                      <a:pt x="20" y="480"/>
                    </a:lnTo>
                    <a:lnTo>
                      <a:pt x="33" y="485"/>
                    </a:lnTo>
                    <a:lnTo>
                      <a:pt x="49" y="490"/>
                    </a:lnTo>
                    <a:lnTo>
                      <a:pt x="67" y="497"/>
                    </a:lnTo>
                    <a:lnTo>
                      <a:pt x="85" y="504"/>
                    </a:lnTo>
                    <a:lnTo>
                      <a:pt x="103" y="511"/>
                    </a:lnTo>
                    <a:lnTo>
                      <a:pt x="122" y="518"/>
                    </a:lnTo>
                    <a:lnTo>
                      <a:pt x="140" y="525"/>
                    </a:lnTo>
                    <a:lnTo>
                      <a:pt x="157" y="531"/>
                    </a:lnTo>
                    <a:lnTo>
                      <a:pt x="172" y="537"/>
                    </a:lnTo>
                    <a:lnTo>
                      <a:pt x="185" y="542"/>
                    </a:lnTo>
                    <a:lnTo>
                      <a:pt x="195" y="545"/>
                    </a:lnTo>
                    <a:lnTo>
                      <a:pt x="201" y="548"/>
                    </a:lnTo>
                    <a:lnTo>
                      <a:pt x="203" y="549"/>
                    </a:lnTo>
                    <a:lnTo>
                      <a:pt x="202" y="549"/>
                    </a:lnTo>
                    <a:lnTo>
                      <a:pt x="199" y="550"/>
                    </a:lnTo>
                    <a:lnTo>
                      <a:pt x="195" y="552"/>
                    </a:lnTo>
                    <a:lnTo>
                      <a:pt x="189" y="554"/>
                    </a:lnTo>
                    <a:lnTo>
                      <a:pt x="183" y="556"/>
                    </a:lnTo>
                    <a:lnTo>
                      <a:pt x="178" y="559"/>
                    </a:lnTo>
                    <a:lnTo>
                      <a:pt x="172" y="562"/>
                    </a:lnTo>
                    <a:lnTo>
                      <a:pt x="168" y="565"/>
                    </a:lnTo>
                    <a:lnTo>
                      <a:pt x="460" y="693"/>
                    </a:lnTo>
                    <a:lnTo>
                      <a:pt x="466" y="695"/>
                    </a:lnTo>
                    <a:lnTo>
                      <a:pt x="471" y="696"/>
                    </a:lnTo>
                    <a:lnTo>
                      <a:pt x="476" y="696"/>
                    </a:lnTo>
                    <a:lnTo>
                      <a:pt x="482" y="692"/>
                    </a:lnTo>
                    <a:lnTo>
                      <a:pt x="230" y="572"/>
                    </a:lnTo>
                    <a:lnTo>
                      <a:pt x="248" y="568"/>
                    </a:lnTo>
                    <a:lnTo>
                      <a:pt x="277" y="563"/>
                    </a:lnTo>
                    <a:lnTo>
                      <a:pt x="315" y="554"/>
                    </a:lnTo>
                    <a:lnTo>
                      <a:pt x="361" y="545"/>
                    </a:lnTo>
                    <a:lnTo>
                      <a:pt x="414" y="536"/>
                    </a:lnTo>
                    <a:lnTo>
                      <a:pt x="471" y="525"/>
                    </a:lnTo>
                    <a:lnTo>
                      <a:pt x="531" y="513"/>
                    </a:lnTo>
                    <a:lnTo>
                      <a:pt x="592" y="502"/>
                    </a:lnTo>
                    <a:lnTo>
                      <a:pt x="652" y="492"/>
                    </a:lnTo>
                    <a:lnTo>
                      <a:pt x="709" y="481"/>
                    </a:lnTo>
                    <a:lnTo>
                      <a:pt x="763" y="471"/>
                    </a:lnTo>
                    <a:lnTo>
                      <a:pt x="811" y="461"/>
                    </a:lnTo>
                    <a:lnTo>
                      <a:pt x="852" y="455"/>
                    </a:lnTo>
                    <a:lnTo>
                      <a:pt x="882" y="448"/>
                    </a:lnTo>
                    <a:lnTo>
                      <a:pt x="902" y="445"/>
                    </a:lnTo>
                    <a:lnTo>
                      <a:pt x="909" y="444"/>
                    </a:lnTo>
                    <a:lnTo>
                      <a:pt x="921" y="451"/>
                    </a:lnTo>
                    <a:lnTo>
                      <a:pt x="932" y="457"/>
                    </a:lnTo>
                    <a:lnTo>
                      <a:pt x="945" y="463"/>
                    </a:lnTo>
                    <a:lnTo>
                      <a:pt x="958" y="471"/>
                    </a:lnTo>
                    <a:lnTo>
                      <a:pt x="970" y="479"/>
                    </a:lnTo>
                    <a:lnTo>
                      <a:pt x="982" y="486"/>
                    </a:lnTo>
                    <a:lnTo>
                      <a:pt x="994" y="494"/>
                    </a:lnTo>
                    <a:lnTo>
                      <a:pt x="1005" y="502"/>
                    </a:lnTo>
                    <a:lnTo>
                      <a:pt x="1004" y="530"/>
                    </a:lnTo>
                    <a:lnTo>
                      <a:pt x="999" y="556"/>
                    </a:lnTo>
                    <a:lnTo>
                      <a:pt x="994" y="583"/>
                    </a:lnTo>
                    <a:lnTo>
                      <a:pt x="987" y="608"/>
                    </a:lnTo>
                    <a:lnTo>
                      <a:pt x="980" y="599"/>
                    </a:lnTo>
                    <a:lnTo>
                      <a:pt x="972" y="591"/>
                    </a:lnTo>
                    <a:lnTo>
                      <a:pt x="965" y="582"/>
                    </a:lnTo>
                    <a:lnTo>
                      <a:pt x="957" y="575"/>
                    </a:lnTo>
                    <a:lnTo>
                      <a:pt x="950" y="567"/>
                    </a:lnTo>
                    <a:lnTo>
                      <a:pt x="942" y="559"/>
                    </a:lnTo>
                    <a:lnTo>
                      <a:pt x="934" y="552"/>
                    </a:lnTo>
                    <a:lnTo>
                      <a:pt x="924" y="545"/>
                    </a:lnTo>
                    <a:lnTo>
                      <a:pt x="931" y="545"/>
                    </a:lnTo>
                    <a:lnTo>
                      <a:pt x="939" y="548"/>
                    </a:lnTo>
                    <a:lnTo>
                      <a:pt x="946" y="553"/>
                    </a:lnTo>
                    <a:lnTo>
                      <a:pt x="953" y="558"/>
                    </a:lnTo>
                    <a:lnTo>
                      <a:pt x="961" y="564"/>
                    </a:lnTo>
                    <a:lnTo>
                      <a:pt x="968" y="566"/>
                    </a:lnTo>
                    <a:lnTo>
                      <a:pt x="976" y="566"/>
                    </a:lnTo>
                    <a:lnTo>
                      <a:pt x="984" y="562"/>
                    </a:lnTo>
                    <a:lnTo>
                      <a:pt x="977" y="549"/>
                    </a:lnTo>
                    <a:lnTo>
                      <a:pt x="967" y="537"/>
                    </a:lnTo>
                    <a:lnTo>
                      <a:pt x="957" y="526"/>
                    </a:lnTo>
                    <a:lnTo>
                      <a:pt x="945" y="515"/>
                    </a:lnTo>
                    <a:lnTo>
                      <a:pt x="934" y="506"/>
                    </a:lnTo>
                    <a:lnTo>
                      <a:pt x="921" y="497"/>
                    </a:lnTo>
                    <a:lnTo>
                      <a:pt x="908" y="489"/>
                    </a:lnTo>
                    <a:lnTo>
                      <a:pt x="895" y="483"/>
                    </a:lnTo>
                    <a:lnTo>
                      <a:pt x="903" y="484"/>
                    </a:lnTo>
                    <a:lnTo>
                      <a:pt x="912" y="485"/>
                    </a:lnTo>
                    <a:lnTo>
                      <a:pt x="921" y="487"/>
                    </a:lnTo>
                    <a:lnTo>
                      <a:pt x="929" y="489"/>
                    </a:lnTo>
                    <a:lnTo>
                      <a:pt x="938" y="492"/>
                    </a:lnTo>
                    <a:lnTo>
                      <a:pt x="946" y="495"/>
                    </a:lnTo>
                    <a:lnTo>
                      <a:pt x="954" y="498"/>
                    </a:lnTo>
                    <a:lnTo>
                      <a:pt x="962" y="502"/>
                    </a:lnTo>
                    <a:lnTo>
                      <a:pt x="966" y="503"/>
                    </a:lnTo>
                    <a:lnTo>
                      <a:pt x="970" y="507"/>
                    </a:lnTo>
                    <a:lnTo>
                      <a:pt x="975" y="511"/>
                    </a:lnTo>
                    <a:lnTo>
                      <a:pt x="978" y="514"/>
                    </a:lnTo>
                    <a:lnTo>
                      <a:pt x="982" y="518"/>
                    </a:lnTo>
                    <a:lnTo>
                      <a:pt x="986" y="520"/>
                    </a:lnTo>
                    <a:lnTo>
                      <a:pt x="991" y="518"/>
                    </a:lnTo>
                    <a:lnTo>
                      <a:pt x="996" y="514"/>
                    </a:lnTo>
                    <a:lnTo>
                      <a:pt x="989" y="504"/>
                    </a:lnTo>
                    <a:lnTo>
                      <a:pt x="980" y="497"/>
                    </a:lnTo>
                    <a:lnTo>
                      <a:pt x="970" y="490"/>
                    </a:lnTo>
                    <a:lnTo>
                      <a:pt x="961" y="485"/>
                    </a:lnTo>
                    <a:lnTo>
                      <a:pt x="950" y="481"/>
                    </a:lnTo>
                    <a:lnTo>
                      <a:pt x="939" y="477"/>
                    </a:lnTo>
                    <a:lnTo>
                      <a:pt x="927" y="473"/>
                    </a:lnTo>
                    <a:lnTo>
                      <a:pt x="916" y="470"/>
                    </a:lnTo>
                    <a:lnTo>
                      <a:pt x="910" y="468"/>
                    </a:lnTo>
                    <a:lnTo>
                      <a:pt x="902" y="467"/>
                    </a:lnTo>
                    <a:lnTo>
                      <a:pt x="896" y="467"/>
                    </a:lnTo>
                    <a:lnTo>
                      <a:pt x="890" y="471"/>
                    </a:lnTo>
                    <a:lnTo>
                      <a:pt x="890" y="474"/>
                    </a:lnTo>
                    <a:lnTo>
                      <a:pt x="891" y="477"/>
                    </a:lnTo>
                    <a:lnTo>
                      <a:pt x="893" y="480"/>
                    </a:lnTo>
                    <a:lnTo>
                      <a:pt x="895" y="482"/>
                    </a:lnTo>
                    <a:lnTo>
                      <a:pt x="887" y="484"/>
                    </a:lnTo>
                    <a:lnTo>
                      <a:pt x="879" y="485"/>
                    </a:lnTo>
                    <a:lnTo>
                      <a:pt x="872" y="487"/>
                    </a:lnTo>
                    <a:lnTo>
                      <a:pt x="871" y="496"/>
                    </a:lnTo>
                    <a:lnTo>
                      <a:pt x="880" y="499"/>
                    </a:lnTo>
                    <a:lnTo>
                      <a:pt x="888" y="502"/>
                    </a:lnTo>
                    <a:lnTo>
                      <a:pt x="897" y="506"/>
                    </a:lnTo>
                    <a:lnTo>
                      <a:pt x="907" y="508"/>
                    </a:lnTo>
                    <a:lnTo>
                      <a:pt x="914" y="511"/>
                    </a:lnTo>
                    <a:lnTo>
                      <a:pt x="923" y="515"/>
                    </a:lnTo>
                    <a:lnTo>
                      <a:pt x="930" y="521"/>
                    </a:lnTo>
                    <a:lnTo>
                      <a:pt x="938" y="526"/>
                    </a:lnTo>
                    <a:lnTo>
                      <a:pt x="931" y="527"/>
                    </a:lnTo>
                    <a:lnTo>
                      <a:pt x="924" y="527"/>
                    </a:lnTo>
                    <a:lnTo>
                      <a:pt x="917" y="526"/>
                    </a:lnTo>
                    <a:lnTo>
                      <a:pt x="910" y="524"/>
                    </a:lnTo>
                    <a:lnTo>
                      <a:pt x="902" y="522"/>
                    </a:lnTo>
                    <a:lnTo>
                      <a:pt x="895" y="521"/>
                    </a:lnTo>
                    <a:lnTo>
                      <a:pt x="888" y="523"/>
                    </a:lnTo>
                    <a:lnTo>
                      <a:pt x="881" y="526"/>
                    </a:lnTo>
                    <a:lnTo>
                      <a:pt x="884" y="538"/>
                    </a:lnTo>
                    <a:lnTo>
                      <a:pt x="890" y="548"/>
                    </a:lnTo>
                    <a:lnTo>
                      <a:pt x="898" y="555"/>
                    </a:lnTo>
                    <a:lnTo>
                      <a:pt x="908" y="563"/>
                    </a:lnTo>
                    <a:lnTo>
                      <a:pt x="916" y="570"/>
                    </a:lnTo>
                    <a:lnTo>
                      <a:pt x="926" y="579"/>
                    </a:lnTo>
                    <a:lnTo>
                      <a:pt x="934" y="590"/>
                    </a:lnTo>
                    <a:lnTo>
                      <a:pt x="940" y="602"/>
                    </a:lnTo>
                    <a:lnTo>
                      <a:pt x="923" y="605"/>
                    </a:lnTo>
                    <a:lnTo>
                      <a:pt x="904" y="609"/>
                    </a:lnTo>
                    <a:lnTo>
                      <a:pt x="887" y="615"/>
                    </a:lnTo>
                    <a:lnTo>
                      <a:pt x="870" y="620"/>
                    </a:lnTo>
                    <a:lnTo>
                      <a:pt x="853" y="625"/>
                    </a:lnTo>
                    <a:lnTo>
                      <a:pt x="835" y="630"/>
                    </a:lnTo>
                    <a:lnTo>
                      <a:pt x="817" y="633"/>
                    </a:lnTo>
                    <a:lnTo>
                      <a:pt x="800" y="634"/>
                    </a:lnTo>
                    <a:lnTo>
                      <a:pt x="803" y="610"/>
                    </a:lnTo>
                    <a:lnTo>
                      <a:pt x="805" y="584"/>
                    </a:lnTo>
                    <a:lnTo>
                      <a:pt x="803" y="559"/>
                    </a:lnTo>
                    <a:lnTo>
                      <a:pt x="800" y="536"/>
                    </a:lnTo>
                    <a:lnTo>
                      <a:pt x="794" y="528"/>
                    </a:lnTo>
                    <a:lnTo>
                      <a:pt x="790" y="520"/>
                    </a:lnTo>
                    <a:lnTo>
                      <a:pt x="785" y="512"/>
                    </a:lnTo>
                    <a:lnTo>
                      <a:pt x="776" y="510"/>
                    </a:lnTo>
                    <a:lnTo>
                      <a:pt x="767" y="525"/>
                    </a:lnTo>
                    <a:lnTo>
                      <a:pt x="762" y="541"/>
                    </a:lnTo>
                    <a:lnTo>
                      <a:pt x="757" y="557"/>
                    </a:lnTo>
                    <a:lnTo>
                      <a:pt x="747" y="572"/>
                    </a:lnTo>
                    <a:lnTo>
                      <a:pt x="709" y="510"/>
                    </a:lnTo>
                    <a:lnTo>
                      <a:pt x="698" y="510"/>
                    </a:lnTo>
                    <a:lnTo>
                      <a:pt x="698" y="520"/>
                    </a:lnTo>
                    <a:lnTo>
                      <a:pt x="706" y="531"/>
                    </a:lnTo>
                    <a:lnTo>
                      <a:pt x="712" y="543"/>
                    </a:lnTo>
                    <a:lnTo>
                      <a:pt x="718" y="555"/>
                    </a:lnTo>
                    <a:lnTo>
                      <a:pt x="723" y="568"/>
                    </a:lnTo>
                    <a:lnTo>
                      <a:pt x="729" y="580"/>
                    </a:lnTo>
                    <a:lnTo>
                      <a:pt x="733" y="593"/>
                    </a:lnTo>
                    <a:lnTo>
                      <a:pt x="736" y="607"/>
                    </a:lnTo>
                    <a:lnTo>
                      <a:pt x="739" y="620"/>
                    </a:lnTo>
                    <a:lnTo>
                      <a:pt x="748" y="618"/>
                    </a:lnTo>
                    <a:lnTo>
                      <a:pt x="756" y="612"/>
                    </a:lnTo>
                    <a:lnTo>
                      <a:pt x="761" y="607"/>
                    </a:lnTo>
                    <a:lnTo>
                      <a:pt x="766" y="600"/>
                    </a:lnTo>
                    <a:lnTo>
                      <a:pt x="771" y="593"/>
                    </a:lnTo>
                    <a:lnTo>
                      <a:pt x="774" y="584"/>
                    </a:lnTo>
                    <a:lnTo>
                      <a:pt x="777" y="577"/>
                    </a:lnTo>
                    <a:lnTo>
                      <a:pt x="780" y="569"/>
                    </a:lnTo>
                    <a:lnTo>
                      <a:pt x="785" y="577"/>
                    </a:lnTo>
                    <a:lnTo>
                      <a:pt x="783" y="594"/>
                    </a:lnTo>
                    <a:lnTo>
                      <a:pt x="778" y="611"/>
                    </a:lnTo>
                    <a:lnTo>
                      <a:pt x="774" y="627"/>
                    </a:lnTo>
                    <a:lnTo>
                      <a:pt x="767" y="645"/>
                    </a:lnTo>
                    <a:lnTo>
                      <a:pt x="761" y="661"/>
                    </a:lnTo>
                    <a:lnTo>
                      <a:pt x="755" y="677"/>
                    </a:lnTo>
                    <a:lnTo>
                      <a:pt x="748" y="693"/>
                    </a:lnTo>
                    <a:lnTo>
                      <a:pt x="742" y="708"/>
                    </a:lnTo>
                    <a:lnTo>
                      <a:pt x="781" y="712"/>
                    </a:lnTo>
                    <a:lnTo>
                      <a:pt x="785" y="702"/>
                    </a:lnTo>
                    <a:lnTo>
                      <a:pt x="788" y="688"/>
                    </a:lnTo>
                    <a:lnTo>
                      <a:pt x="791" y="675"/>
                    </a:lnTo>
                    <a:lnTo>
                      <a:pt x="794" y="665"/>
                    </a:lnTo>
                    <a:lnTo>
                      <a:pt x="815" y="662"/>
                    </a:lnTo>
                    <a:lnTo>
                      <a:pt x="835" y="657"/>
                    </a:lnTo>
                    <a:lnTo>
                      <a:pt x="856" y="651"/>
                    </a:lnTo>
                    <a:lnTo>
                      <a:pt x="876" y="646"/>
                    </a:lnTo>
                    <a:lnTo>
                      <a:pt x="897" y="640"/>
                    </a:lnTo>
                    <a:lnTo>
                      <a:pt x="916" y="635"/>
                    </a:lnTo>
                    <a:lnTo>
                      <a:pt x="937" y="630"/>
                    </a:lnTo>
                    <a:lnTo>
                      <a:pt x="957" y="625"/>
                    </a:lnTo>
                    <a:lnTo>
                      <a:pt x="964" y="634"/>
                    </a:lnTo>
                    <a:lnTo>
                      <a:pt x="970" y="643"/>
                    </a:lnTo>
                    <a:lnTo>
                      <a:pt x="975" y="651"/>
                    </a:lnTo>
                    <a:lnTo>
                      <a:pt x="979" y="661"/>
                    </a:lnTo>
                    <a:lnTo>
                      <a:pt x="881" y="692"/>
                    </a:lnTo>
                    <a:lnTo>
                      <a:pt x="888" y="720"/>
                    </a:lnTo>
                    <a:lnTo>
                      <a:pt x="890" y="719"/>
                    </a:lnTo>
                    <a:lnTo>
                      <a:pt x="898" y="717"/>
                    </a:lnTo>
                    <a:lnTo>
                      <a:pt x="908" y="714"/>
                    </a:lnTo>
                    <a:lnTo>
                      <a:pt x="921" y="709"/>
                    </a:lnTo>
                    <a:lnTo>
                      <a:pt x="935" y="704"/>
                    </a:lnTo>
                    <a:lnTo>
                      <a:pt x="949" y="699"/>
                    </a:lnTo>
                    <a:lnTo>
                      <a:pt x="962" y="693"/>
                    </a:lnTo>
                    <a:lnTo>
                      <a:pt x="973" y="689"/>
                    </a:lnTo>
                    <a:lnTo>
                      <a:pt x="969" y="740"/>
                    </a:lnTo>
                    <a:lnTo>
                      <a:pt x="882" y="769"/>
                    </a:lnTo>
                    <a:lnTo>
                      <a:pt x="888" y="798"/>
                    </a:lnTo>
                    <a:close/>
                  </a:path>
                </a:pathLst>
              </a:custGeom>
              <a:solidFill>
                <a:srgbClr val="000000"/>
              </a:solidFill>
              <a:ln w="9525">
                <a:noFill/>
                <a:round/>
                <a:headEnd/>
                <a:tailEnd/>
              </a:ln>
            </p:spPr>
            <p:txBody>
              <a:bodyPr/>
              <a:lstStyle/>
              <a:p>
                <a:endParaRPr lang="he-IL"/>
              </a:p>
            </p:txBody>
          </p:sp>
          <p:sp>
            <p:nvSpPr>
              <p:cNvPr id="77" name="Freeform 34"/>
              <p:cNvSpPr>
                <a:spLocks/>
              </p:cNvSpPr>
              <p:nvPr/>
            </p:nvSpPr>
            <p:spPr bwMode="auto">
              <a:xfrm>
                <a:off x="4544" y="1455"/>
                <a:ext cx="159" cy="49"/>
              </a:xfrm>
              <a:custGeom>
                <a:avLst/>
                <a:gdLst/>
                <a:ahLst/>
                <a:cxnLst>
                  <a:cxn ang="0">
                    <a:pos x="479" y="144"/>
                  </a:cxn>
                  <a:cxn ang="0">
                    <a:pos x="471" y="145"/>
                  </a:cxn>
                  <a:cxn ang="0">
                    <a:pos x="465" y="141"/>
                  </a:cxn>
                  <a:cxn ang="0">
                    <a:pos x="458" y="136"/>
                  </a:cxn>
                  <a:cxn ang="0">
                    <a:pos x="453" y="132"/>
                  </a:cxn>
                  <a:cxn ang="0">
                    <a:pos x="430" y="112"/>
                  </a:cxn>
                  <a:cxn ang="0">
                    <a:pos x="407" y="95"/>
                  </a:cxn>
                  <a:cxn ang="0">
                    <a:pos x="382" y="81"/>
                  </a:cxn>
                  <a:cxn ang="0">
                    <a:pos x="355" y="69"/>
                  </a:cxn>
                  <a:cxn ang="0">
                    <a:pos x="328" y="60"/>
                  </a:cxn>
                  <a:cxn ang="0">
                    <a:pos x="299" y="53"/>
                  </a:cxn>
                  <a:cxn ang="0">
                    <a:pos x="270" y="48"/>
                  </a:cxn>
                  <a:cxn ang="0">
                    <a:pos x="239" y="45"/>
                  </a:cxn>
                  <a:cxn ang="0">
                    <a:pos x="210" y="44"/>
                  </a:cxn>
                  <a:cxn ang="0">
                    <a:pos x="180" y="44"/>
                  </a:cxn>
                  <a:cxn ang="0">
                    <a:pos x="150" y="48"/>
                  </a:cxn>
                  <a:cxn ang="0">
                    <a:pos x="121" y="52"/>
                  </a:cxn>
                  <a:cxn ang="0">
                    <a:pos x="92" y="57"/>
                  </a:cxn>
                  <a:cxn ang="0">
                    <a:pos x="64" y="64"/>
                  </a:cxn>
                  <a:cxn ang="0">
                    <a:pos x="36" y="72"/>
                  </a:cxn>
                  <a:cxn ang="0">
                    <a:pos x="10" y="82"/>
                  </a:cxn>
                  <a:cxn ang="0">
                    <a:pos x="5" y="78"/>
                  </a:cxn>
                  <a:cxn ang="0">
                    <a:pos x="2" y="73"/>
                  </a:cxn>
                  <a:cxn ang="0">
                    <a:pos x="0" y="67"/>
                  </a:cxn>
                  <a:cxn ang="0">
                    <a:pos x="0" y="59"/>
                  </a:cxn>
                  <a:cxn ang="0">
                    <a:pos x="14" y="49"/>
                  </a:cxn>
                  <a:cxn ang="0">
                    <a:pos x="29" y="39"/>
                  </a:cxn>
                  <a:cxn ang="0">
                    <a:pos x="44" y="30"/>
                  </a:cxn>
                  <a:cxn ang="0">
                    <a:pos x="60" y="23"/>
                  </a:cxn>
                  <a:cxn ang="0">
                    <a:pos x="77" y="16"/>
                  </a:cxn>
                  <a:cxn ang="0">
                    <a:pos x="94" y="11"/>
                  </a:cxn>
                  <a:cxn ang="0">
                    <a:pos x="111" y="8"/>
                  </a:cxn>
                  <a:cxn ang="0">
                    <a:pos x="128" y="4"/>
                  </a:cxn>
                  <a:cxn ang="0">
                    <a:pos x="147" y="2"/>
                  </a:cxn>
                  <a:cxn ang="0">
                    <a:pos x="164" y="1"/>
                  </a:cxn>
                  <a:cxn ang="0">
                    <a:pos x="182" y="0"/>
                  </a:cxn>
                  <a:cxn ang="0">
                    <a:pos x="201" y="1"/>
                  </a:cxn>
                  <a:cxn ang="0">
                    <a:pos x="219" y="2"/>
                  </a:cxn>
                  <a:cxn ang="0">
                    <a:pos x="237" y="4"/>
                  </a:cxn>
                  <a:cxn ang="0">
                    <a:pos x="256" y="7"/>
                  </a:cxn>
                  <a:cxn ang="0">
                    <a:pos x="273" y="10"/>
                  </a:cxn>
                  <a:cxn ang="0">
                    <a:pos x="288" y="13"/>
                  </a:cxn>
                  <a:cxn ang="0">
                    <a:pos x="303" y="16"/>
                  </a:cxn>
                  <a:cxn ang="0">
                    <a:pos x="318" y="21"/>
                  </a:cxn>
                  <a:cxn ang="0">
                    <a:pos x="333" y="26"/>
                  </a:cxn>
                  <a:cxn ang="0">
                    <a:pos x="348" y="31"/>
                  </a:cxn>
                  <a:cxn ang="0">
                    <a:pos x="362" y="38"/>
                  </a:cxn>
                  <a:cxn ang="0">
                    <a:pos x="377" y="45"/>
                  </a:cxn>
                  <a:cxn ang="0">
                    <a:pos x="390" y="54"/>
                  </a:cxn>
                  <a:cxn ang="0">
                    <a:pos x="404" y="63"/>
                  </a:cxn>
                  <a:cxn ang="0">
                    <a:pos x="417" y="71"/>
                  </a:cxn>
                  <a:cxn ang="0">
                    <a:pos x="429" y="82"/>
                  </a:cxn>
                  <a:cxn ang="0">
                    <a:pos x="441" y="93"/>
                  </a:cxn>
                  <a:cxn ang="0">
                    <a:pos x="452" y="105"/>
                  </a:cxn>
                  <a:cxn ang="0">
                    <a:pos x="462" y="117"/>
                  </a:cxn>
                  <a:cxn ang="0">
                    <a:pos x="470" y="130"/>
                  </a:cxn>
                  <a:cxn ang="0">
                    <a:pos x="479" y="144"/>
                  </a:cxn>
                </a:cxnLst>
                <a:rect l="0" t="0" r="r" b="b"/>
                <a:pathLst>
                  <a:path w="479" h="145">
                    <a:moveTo>
                      <a:pt x="479" y="144"/>
                    </a:moveTo>
                    <a:lnTo>
                      <a:pt x="471" y="145"/>
                    </a:lnTo>
                    <a:lnTo>
                      <a:pt x="465" y="141"/>
                    </a:lnTo>
                    <a:lnTo>
                      <a:pt x="458" y="136"/>
                    </a:lnTo>
                    <a:lnTo>
                      <a:pt x="453" y="132"/>
                    </a:lnTo>
                    <a:lnTo>
                      <a:pt x="430" y="112"/>
                    </a:lnTo>
                    <a:lnTo>
                      <a:pt x="407" y="95"/>
                    </a:lnTo>
                    <a:lnTo>
                      <a:pt x="382" y="81"/>
                    </a:lnTo>
                    <a:lnTo>
                      <a:pt x="355" y="69"/>
                    </a:lnTo>
                    <a:lnTo>
                      <a:pt x="328" y="60"/>
                    </a:lnTo>
                    <a:lnTo>
                      <a:pt x="299" y="53"/>
                    </a:lnTo>
                    <a:lnTo>
                      <a:pt x="270" y="48"/>
                    </a:lnTo>
                    <a:lnTo>
                      <a:pt x="239" y="45"/>
                    </a:lnTo>
                    <a:lnTo>
                      <a:pt x="210" y="44"/>
                    </a:lnTo>
                    <a:lnTo>
                      <a:pt x="180" y="44"/>
                    </a:lnTo>
                    <a:lnTo>
                      <a:pt x="150" y="48"/>
                    </a:lnTo>
                    <a:lnTo>
                      <a:pt x="121" y="52"/>
                    </a:lnTo>
                    <a:lnTo>
                      <a:pt x="92" y="57"/>
                    </a:lnTo>
                    <a:lnTo>
                      <a:pt x="64" y="64"/>
                    </a:lnTo>
                    <a:lnTo>
                      <a:pt x="36" y="72"/>
                    </a:lnTo>
                    <a:lnTo>
                      <a:pt x="10" y="82"/>
                    </a:lnTo>
                    <a:lnTo>
                      <a:pt x="5" y="78"/>
                    </a:lnTo>
                    <a:lnTo>
                      <a:pt x="2" y="73"/>
                    </a:lnTo>
                    <a:lnTo>
                      <a:pt x="0" y="67"/>
                    </a:lnTo>
                    <a:lnTo>
                      <a:pt x="0" y="59"/>
                    </a:lnTo>
                    <a:lnTo>
                      <a:pt x="14" y="49"/>
                    </a:lnTo>
                    <a:lnTo>
                      <a:pt x="29" y="39"/>
                    </a:lnTo>
                    <a:lnTo>
                      <a:pt x="44" y="30"/>
                    </a:lnTo>
                    <a:lnTo>
                      <a:pt x="60" y="23"/>
                    </a:lnTo>
                    <a:lnTo>
                      <a:pt x="77" y="16"/>
                    </a:lnTo>
                    <a:lnTo>
                      <a:pt x="94" y="11"/>
                    </a:lnTo>
                    <a:lnTo>
                      <a:pt x="111" y="8"/>
                    </a:lnTo>
                    <a:lnTo>
                      <a:pt x="128" y="4"/>
                    </a:lnTo>
                    <a:lnTo>
                      <a:pt x="147" y="2"/>
                    </a:lnTo>
                    <a:lnTo>
                      <a:pt x="164" y="1"/>
                    </a:lnTo>
                    <a:lnTo>
                      <a:pt x="182" y="0"/>
                    </a:lnTo>
                    <a:lnTo>
                      <a:pt x="201" y="1"/>
                    </a:lnTo>
                    <a:lnTo>
                      <a:pt x="219" y="2"/>
                    </a:lnTo>
                    <a:lnTo>
                      <a:pt x="237" y="4"/>
                    </a:lnTo>
                    <a:lnTo>
                      <a:pt x="256" y="7"/>
                    </a:lnTo>
                    <a:lnTo>
                      <a:pt x="273" y="10"/>
                    </a:lnTo>
                    <a:lnTo>
                      <a:pt x="288" y="13"/>
                    </a:lnTo>
                    <a:lnTo>
                      <a:pt x="303" y="16"/>
                    </a:lnTo>
                    <a:lnTo>
                      <a:pt x="318" y="21"/>
                    </a:lnTo>
                    <a:lnTo>
                      <a:pt x="333" y="26"/>
                    </a:lnTo>
                    <a:lnTo>
                      <a:pt x="348" y="31"/>
                    </a:lnTo>
                    <a:lnTo>
                      <a:pt x="362" y="38"/>
                    </a:lnTo>
                    <a:lnTo>
                      <a:pt x="377" y="45"/>
                    </a:lnTo>
                    <a:lnTo>
                      <a:pt x="390" y="54"/>
                    </a:lnTo>
                    <a:lnTo>
                      <a:pt x="404" y="63"/>
                    </a:lnTo>
                    <a:lnTo>
                      <a:pt x="417" y="71"/>
                    </a:lnTo>
                    <a:lnTo>
                      <a:pt x="429" y="82"/>
                    </a:lnTo>
                    <a:lnTo>
                      <a:pt x="441" y="93"/>
                    </a:lnTo>
                    <a:lnTo>
                      <a:pt x="452" y="105"/>
                    </a:lnTo>
                    <a:lnTo>
                      <a:pt x="462" y="117"/>
                    </a:lnTo>
                    <a:lnTo>
                      <a:pt x="470" y="130"/>
                    </a:lnTo>
                    <a:lnTo>
                      <a:pt x="479" y="144"/>
                    </a:lnTo>
                    <a:close/>
                  </a:path>
                </a:pathLst>
              </a:custGeom>
              <a:solidFill>
                <a:srgbClr val="000000"/>
              </a:solidFill>
              <a:ln w="9525">
                <a:noFill/>
                <a:round/>
                <a:headEnd/>
                <a:tailEnd/>
              </a:ln>
            </p:spPr>
            <p:txBody>
              <a:bodyPr/>
              <a:lstStyle/>
              <a:p>
                <a:endParaRPr lang="he-IL"/>
              </a:p>
            </p:txBody>
          </p:sp>
          <p:sp>
            <p:nvSpPr>
              <p:cNvPr id="78" name="Freeform 35"/>
              <p:cNvSpPr>
                <a:spLocks/>
              </p:cNvSpPr>
              <p:nvPr/>
            </p:nvSpPr>
            <p:spPr bwMode="auto">
              <a:xfrm>
                <a:off x="4158" y="1482"/>
                <a:ext cx="311" cy="311"/>
              </a:xfrm>
              <a:custGeom>
                <a:avLst/>
                <a:gdLst/>
                <a:ahLst/>
                <a:cxnLst>
                  <a:cxn ang="0">
                    <a:pos x="876" y="764"/>
                  </a:cxn>
                  <a:cxn ang="0">
                    <a:pos x="903" y="45"/>
                  </a:cxn>
                  <a:cxn ang="0">
                    <a:pos x="170" y="35"/>
                  </a:cxn>
                  <a:cxn ang="0">
                    <a:pos x="190" y="819"/>
                  </a:cxn>
                  <a:cxn ang="0">
                    <a:pos x="185" y="823"/>
                  </a:cxn>
                  <a:cxn ang="0">
                    <a:pos x="177" y="826"/>
                  </a:cxn>
                  <a:cxn ang="0">
                    <a:pos x="168" y="827"/>
                  </a:cxn>
                  <a:cxn ang="0">
                    <a:pos x="164" y="825"/>
                  </a:cxn>
                  <a:cxn ang="0">
                    <a:pos x="129" y="57"/>
                  </a:cxn>
                  <a:cxn ang="0">
                    <a:pos x="22" y="155"/>
                  </a:cxn>
                  <a:cxn ang="0">
                    <a:pos x="25" y="271"/>
                  </a:cxn>
                  <a:cxn ang="0">
                    <a:pos x="33" y="525"/>
                  </a:cxn>
                  <a:cxn ang="0">
                    <a:pos x="43" y="782"/>
                  </a:cxn>
                  <a:cxn ang="0">
                    <a:pos x="48" y="902"/>
                  </a:cxn>
                  <a:cxn ang="0">
                    <a:pos x="64" y="895"/>
                  </a:cxn>
                  <a:cxn ang="0">
                    <a:pos x="81" y="888"/>
                  </a:cxn>
                  <a:cxn ang="0">
                    <a:pos x="100" y="880"/>
                  </a:cxn>
                  <a:cxn ang="0">
                    <a:pos x="119" y="873"/>
                  </a:cxn>
                  <a:cxn ang="0">
                    <a:pos x="135" y="866"/>
                  </a:cxn>
                  <a:cxn ang="0">
                    <a:pos x="149" y="861"/>
                  </a:cxn>
                  <a:cxn ang="0">
                    <a:pos x="157" y="857"/>
                  </a:cxn>
                  <a:cxn ang="0">
                    <a:pos x="162" y="857"/>
                  </a:cxn>
                  <a:cxn ang="0">
                    <a:pos x="147" y="868"/>
                  </a:cxn>
                  <a:cxn ang="0">
                    <a:pos x="132" y="879"/>
                  </a:cxn>
                  <a:cxn ang="0">
                    <a:pos x="114" y="888"/>
                  </a:cxn>
                  <a:cxn ang="0">
                    <a:pos x="96" y="897"/>
                  </a:cxn>
                  <a:cxn ang="0">
                    <a:pos x="79" y="907"/>
                  </a:cxn>
                  <a:cxn ang="0">
                    <a:pos x="61" y="916"/>
                  </a:cxn>
                  <a:cxn ang="0">
                    <a:pos x="44" y="925"/>
                  </a:cxn>
                  <a:cxn ang="0">
                    <a:pos x="29" y="935"/>
                  </a:cxn>
                  <a:cxn ang="0">
                    <a:pos x="24" y="902"/>
                  </a:cxn>
                  <a:cxn ang="0">
                    <a:pos x="17" y="815"/>
                  </a:cxn>
                  <a:cxn ang="0">
                    <a:pos x="12" y="693"/>
                  </a:cxn>
                  <a:cxn ang="0">
                    <a:pos x="7" y="552"/>
                  </a:cxn>
                  <a:cxn ang="0">
                    <a:pos x="3" y="410"/>
                  </a:cxn>
                  <a:cxn ang="0">
                    <a:pos x="0" y="280"/>
                  </a:cxn>
                  <a:cxn ang="0">
                    <a:pos x="0" y="183"/>
                  </a:cxn>
                  <a:cxn ang="0">
                    <a:pos x="1" y="135"/>
                  </a:cxn>
                  <a:cxn ang="0">
                    <a:pos x="138" y="0"/>
                  </a:cxn>
                  <a:cxn ang="0">
                    <a:pos x="931" y="20"/>
                  </a:cxn>
                  <a:cxn ang="0">
                    <a:pos x="930" y="53"/>
                  </a:cxn>
                  <a:cxn ang="0">
                    <a:pos x="925" y="139"/>
                  </a:cxn>
                  <a:cxn ang="0">
                    <a:pos x="921" y="261"/>
                  </a:cxn>
                  <a:cxn ang="0">
                    <a:pos x="914" y="400"/>
                  </a:cxn>
                  <a:cxn ang="0">
                    <a:pos x="908" y="539"/>
                  </a:cxn>
                  <a:cxn ang="0">
                    <a:pos x="903" y="661"/>
                  </a:cxn>
                  <a:cxn ang="0">
                    <a:pos x="898" y="746"/>
                  </a:cxn>
                  <a:cxn ang="0">
                    <a:pos x="896" y="778"/>
                  </a:cxn>
                  <a:cxn ang="0">
                    <a:pos x="876" y="764"/>
                  </a:cxn>
                </a:cxnLst>
                <a:rect l="0" t="0" r="r" b="b"/>
                <a:pathLst>
                  <a:path w="931" h="935">
                    <a:moveTo>
                      <a:pt x="876" y="764"/>
                    </a:moveTo>
                    <a:lnTo>
                      <a:pt x="903" y="45"/>
                    </a:lnTo>
                    <a:lnTo>
                      <a:pt x="170" y="35"/>
                    </a:lnTo>
                    <a:lnTo>
                      <a:pt x="190" y="819"/>
                    </a:lnTo>
                    <a:lnTo>
                      <a:pt x="185" y="823"/>
                    </a:lnTo>
                    <a:lnTo>
                      <a:pt x="177" y="826"/>
                    </a:lnTo>
                    <a:lnTo>
                      <a:pt x="168" y="827"/>
                    </a:lnTo>
                    <a:lnTo>
                      <a:pt x="164" y="825"/>
                    </a:lnTo>
                    <a:lnTo>
                      <a:pt x="129" y="57"/>
                    </a:lnTo>
                    <a:lnTo>
                      <a:pt x="22" y="155"/>
                    </a:lnTo>
                    <a:lnTo>
                      <a:pt x="25" y="271"/>
                    </a:lnTo>
                    <a:lnTo>
                      <a:pt x="33" y="525"/>
                    </a:lnTo>
                    <a:lnTo>
                      <a:pt x="43" y="782"/>
                    </a:lnTo>
                    <a:lnTo>
                      <a:pt x="48" y="902"/>
                    </a:lnTo>
                    <a:lnTo>
                      <a:pt x="64" y="895"/>
                    </a:lnTo>
                    <a:lnTo>
                      <a:pt x="81" y="888"/>
                    </a:lnTo>
                    <a:lnTo>
                      <a:pt x="100" y="880"/>
                    </a:lnTo>
                    <a:lnTo>
                      <a:pt x="119" y="873"/>
                    </a:lnTo>
                    <a:lnTo>
                      <a:pt x="135" y="866"/>
                    </a:lnTo>
                    <a:lnTo>
                      <a:pt x="149" y="861"/>
                    </a:lnTo>
                    <a:lnTo>
                      <a:pt x="157" y="857"/>
                    </a:lnTo>
                    <a:lnTo>
                      <a:pt x="162" y="857"/>
                    </a:lnTo>
                    <a:lnTo>
                      <a:pt x="147" y="868"/>
                    </a:lnTo>
                    <a:lnTo>
                      <a:pt x="132" y="879"/>
                    </a:lnTo>
                    <a:lnTo>
                      <a:pt x="114" y="888"/>
                    </a:lnTo>
                    <a:lnTo>
                      <a:pt x="96" y="897"/>
                    </a:lnTo>
                    <a:lnTo>
                      <a:pt x="79" y="907"/>
                    </a:lnTo>
                    <a:lnTo>
                      <a:pt x="61" y="916"/>
                    </a:lnTo>
                    <a:lnTo>
                      <a:pt x="44" y="925"/>
                    </a:lnTo>
                    <a:lnTo>
                      <a:pt x="29" y="935"/>
                    </a:lnTo>
                    <a:lnTo>
                      <a:pt x="24" y="902"/>
                    </a:lnTo>
                    <a:lnTo>
                      <a:pt x="17" y="815"/>
                    </a:lnTo>
                    <a:lnTo>
                      <a:pt x="12" y="693"/>
                    </a:lnTo>
                    <a:lnTo>
                      <a:pt x="7" y="552"/>
                    </a:lnTo>
                    <a:lnTo>
                      <a:pt x="3" y="410"/>
                    </a:lnTo>
                    <a:lnTo>
                      <a:pt x="0" y="280"/>
                    </a:lnTo>
                    <a:lnTo>
                      <a:pt x="0" y="183"/>
                    </a:lnTo>
                    <a:lnTo>
                      <a:pt x="1" y="135"/>
                    </a:lnTo>
                    <a:lnTo>
                      <a:pt x="138" y="0"/>
                    </a:lnTo>
                    <a:lnTo>
                      <a:pt x="931" y="20"/>
                    </a:lnTo>
                    <a:lnTo>
                      <a:pt x="930" y="53"/>
                    </a:lnTo>
                    <a:lnTo>
                      <a:pt x="925" y="139"/>
                    </a:lnTo>
                    <a:lnTo>
                      <a:pt x="921" y="261"/>
                    </a:lnTo>
                    <a:lnTo>
                      <a:pt x="914" y="400"/>
                    </a:lnTo>
                    <a:lnTo>
                      <a:pt x="908" y="539"/>
                    </a:lnTo>
                    <a:lnTo>
                      <a:pt x="903" y="661"/>
                    </a:lnTo>
                    <a:lnTo>
                      <a:pt x="898" y="746"/>
                    </a:lnTo>
                    <a:lnTo>
                      <a:pt x="896" y="778"/>
                    </a:lnTo>
                    <a:lnTo>
                      <a:pt x="876" y="764"/>
                    </a:lnTo>
                    <a:close/>
                  </a:path>
                </a:pathLst>
              </a:custGeom>
              <a:solidFill>
                <a:srgbClr val="000000"/>
              </a:solidFill>
              <a:ln w="9525">
                <a:noFill/>
                <a:round/>
                <a:headEnd/>
                <a:tailEnd/>
              </a:ln>
            </p:spPr>
            <p:txBody>
              <a:bodyPr/>
              <a:lstStyle/>
              <a:p>
                <a:endParaRPr lang="he-IL"/>
              </a:p>
            </p:txBody>
          </p:sp>
          <p:sp>
            <p:nvSpPr>
              <p:cNvPr id="79" name="Freeform 36"/>
              <p:cNvSpPr>
                <a:spLocks/>
              </p:cNvSpPr>
              <p:nvPr/>
            </p:nvSpPr>
            <p:spPr bwMode="auto">
              <a:xfrm>
                <a:off x="4492" y="1484"/>
                <a:ext cx="211" cy="259"/>
              </a:xfrm>
              <a:custGeom>
                <a:avLst/>
                <a:gdLst/>
                <a:ahLst/>
                <a:cxnLst>
                  <a:cxn ang="0">
                    <a:pos x="555" y="760"/>
                  </a:cxn>
                  <a:cxn ang="0">
                    <a:pos x="529" y="713"/>
                  </a:cxn>
                  <a:cxn ang="0">
                    <a:pos x="494" y="600"/>
                  </a:cxn>
                  <a:cxn ang="0">
                    <a:pos x="448" y="525"/>
                  </a:cxn>
                  <a:cxn ang="0">
                    <a:pos x="394" y="470"/>
                  </a:cxn>
                  <a:cxn ang="0">
                    <a:pos x="337" y="447"/>
                  </a:cxn>
                  <a:cxn ang="0">
                    <a:pos x="332" y="433"/>
                  </a:cxn>
                  <a:cxn ang="0">
                    <a:pos x="359" y="435"/>
                  </a:cxn>
                  <a:cxn ang="0">
                    <a:pos x="397" y="374"/>
                  </a:cxn>
                  <a:cxn ang="0">
                    <a:pos x="384" y="321"/>
                  </a:cxn>
                  <a:cxn ang="0">
                    <a:pos x="331" y="293"/>
                  </a:cxn>
                  <a:cxn ang="0">
                    <a:pos x="251" y="278"/>
                  </a:cxn>
                  <a:cxn ang="0">
                    <a:pos x="173" y="255"/>
                  </a:cxn>
                  <a:cxn ang="0">
                    <a:pos x="108" y="259"/>
                  </a:cxn>
                  <a:cxn ang="0">
                    <a:pos x="96" y="457"/>
                  </a:cxn>
                  <a:cxn ang="0">
                    <a:pos x="149" y="595"/>
                  </a:cxn>
                  <a:cxn ang="0">
                    <a:pos x="234" y="666"/>
                  </a:cxn>
                  <a:cxn ang="0">
                    <a:pos x="263" y="657"/>
                  </a:cxn>
                  <a:cxn ang="0">
                    <a:pos x="262" y="670"/>
                  </a:cxn>
                  <a:cxn ang="0">
                    <a:pos x="227" y="677"/>
                  </a:cxn>
                  <a:cxn ang="0">
                    <a:pos x="143" y="628"/>
                  </a:cxn>
                  <a:cxn ang="0">
                    <a:pos x="81" y="541"/>
                  </a:cxn>
                  <a:cxn ang="0">
                    <a:pos x="51" y="432"/>
                  </a:cxn>
                  <a:cxn ang="0">
                    <a:pos x="35" y="309"/>
                  </a:cxn>
                  <a:cxn ang="0">
                    <a:pos x="3" y="299"/>
                  </a:cxn>
                  <a:cxn ang="0">
                    <a:pos x="68" y="203"/>
                  </a:cxn>
                  <a:cxn ang="0">
                    <a:pos x="56" y="132"/>
                  </a:cxn>
                  <a:cxn ang="0">
                    <a:pos x="65" y="61"/>
                  </a:cxn>
                  <a:cxn ang="0">
                    <a:pos x="108" y="13"/>
                  </a:cxn>
                  <a:cxn ang="0">
                    <a:pos x="132" y="21"/>
                  </a:cxn>
                  <a:cxn ang="0">
                    <a:pos x="102" y="52"/>
                  </a:cxn>
                  <a:cxn ang="0">
                    <a:pos x="129" y="173"/>
                  </a:cxn>
                  <a:cxn ang="0">
                    <a:pos x="218" y="227"/>
                  </a:cxn>
                  <a:cxn ang="0">
                    <a:pos x="320" y="254"/>
                  </a:cxn>
                  <a:cxn ang="0">
                    <a:pos x="416" y="295"/>
                  </a:cxn>
                  <a:cxn ang="0">
                    <a:pos x="480" y="325"/>
                  </a:cxn>
                  <a:cxn ang="0">
                    <a:pos x="505" y="384"/>
                  </a:cxn>
                  <a:cxn ang="0">
                    <a:pos x="470" y="395"/>
                  </a:cxn>
                  <a:cxn ang="0">
                    <a:pos x="447" y="376"/>
                  </a:cxn>
                  <a:cxn ang="0">
                    <a:pos x="479" y="383"/>
                  </a:cxn>
                  <a:cxn ang="0">
                    <a:pos x="469" y="351"/>
                  </a:cxn>
                  <a:cxn ang="0">
                    <a:pos x="427" y="324"/>
                  </a:cxn>
                  <a:cxn ang="0">
                    <a:pos x="431" y="412"/>
                  </a:cxn>
                  <a:cxn ang="0">
                    <a:pos x="477" y="510"/>
                  </a:cxn>
                  <a:cxn ang="0">
                    <a:pos x="554" y="570"/>
                  </a:cxn>
                  <a:cxn ang="0">
                    <a:pos x="605" y="563"/>
                  </a:cxn>
                  <a:cxn ang="0">
                    <a:pos x="593" y="546"/>
                  </a:cxn>
                  <a:cxn ang="0">
                    <a:pos x="628" y="547"/>
                  </a:cxn>
                  <a:cxn ang="0">
                    <a:pos x="625" y="588"/>
                  </a:cxn>
                  <a:cxn ang="0">
                    <a:pos x="564" y="600"/>
                  </a:cxn>
                  <a:cxn ang="0">
                    <a:pos x="512" y="575"/>
                  </a:cxn>
                  <a:cxn ang="0">
                    <a:pos x="555" y="676"/>
                  </a:cxn>
                </a:cxnLst>
                <a:rect l="0" t="0" r="r" b="b"/>
                <a:pathLst>
                  <a:path w="633" h="778">
                    <a:moveTo>
                      <a:pt x="576" y="778"/>
                    </a:moveTo>
                    <a:lnTo>
                      <a:pt x="569" y="775"/>
                    </a:lnTo>
                    <a:lnTo>
                      <a:pt x="564" y="772"/>
                    </a:lnTo>
                    <a:lnTo>
                      <a:pt x="559" y="766"/>
                    </a:lnTo>
                    <a:lnTo>
                      <a:pt x="555" y="760"/>
                    </a:lnTo>
                    <a:lnTo>
                      <a:pt x="551" y="753"/>
                    </a:lnTo>
                    <a:lnTo>
                      <a:pt x="548" y="747"/>
                    </a:lnTo>
                    <a:lnTo>
                      <a:pt x="543" y="740"/>
                    </a:lnTo>
                    <a:lnTo>
                      <a:pt x="540" y="734"/>
                    </a:lnTo>
                    <a:lnTo>
                      <a:pt x="529" y="713"/>
                    </a:lnTo>
                    <a:lnTo>
                      <a:pt x="519" y="692"/>
                    </a:lnTo>
                    <a:lnTo>
                      <a:pt x="511" y="670"/>
                    </a:lnTo>
                    <a:lnTo>
                      <a:pt x="504" y="648"/>
                    </a:lnTo>
                    <a:lnTo>
                      <a:pt x="499" y="624"/>
                    </a:lnTo>
                    <a:lnTo>
                      <a:pt x="494" y="600"/>
                    </a:lnTo>
                    <a:lnTo>
                      <a:pt x="489" y="576"/>
                    </a:lnTo>
                    <a:lnTo>
                      <a:pt x="485" y="553"/>
                    </a:lnTo>
                    <a:lnTo>
                      <a:pt x="473" y="543"/>
                    </a:lnTo>
                    <a:lnTo>
                      <a:pt x="460" y="534"/>
                    </a:lnTo>
                    <a:lnTo>
                      <a:pt x="448" y="525"/>
                    </a:lnTo>
                    <a:lnTo>
                      <a:pt x="436" y="514"/>
                    </a:lnTo>
                    <a:lnTo>
                      <a:pt x="425" y="504"/>
                    </a:lnTo>
                    <a:lnTo>
                      <a:pt x="413" y="493"/>
                    </a:lnTo>
                    <a:lnTo>
                      <a:pt x="403" y="481"/>
                    </a:lnTo>
                    <a:lnTo>
                      <a:pt x="394" y="470"/>
                    </a:lnTo>
                    <a:lnTo>
                      <a:pt x="384" y="470"/>
                    </a:lnTo>
                    <a:lnTo>
                      <a:pt x="371" y="466"/>
                    </a:lnTo>
                    <a:lnTo>
                      <a:pt x="359" y="461"/>
                    </a:lnTo>
                    <a:lnTo>
                      <a:pt x="347" y="455"/>
                    </a:lnTo>
                    <a:lnTo>
                      <a:pt x="337" y="447"/>
                    </a:lnTo>
                    <a:lnTo>
                      <a:pt x="329" y="441"/>
                    </a:lnTo>
                    <a:lnTo>
                      <a:pt x="323" y="435"/>
                    </a:lnTo>
                    <a:lnTo>
                      <a:pt x="321" y="433"/>
                    </a:lnTo>
                    <a:lnTo>
                      <a:pt x="326" y="432"/>
                    </a:lnTo>
                    <a:lnTo>
                      <a:pt x="332" y="433"/>
                    </a:lnTo>
                    <a:lnTo>
                      <a:pt x="336" y="434"/>
                    </a:lnTo>
                    <a:lnTo>
                      <a:pt x="342" y="434"/>
                    </a:lnTo>
                    <a:lnTo>
                      <a:pt x="347" y="435"/>
                    </a:lnTo>
                    <a:lnTo>
                      <a:pt x="353" y="436"/>
                    </a:lnTo>
                    <a:lnTo>
                      <a:pt x="359" y="435"/>
                    </a:lnTo>
                    <a:lnTo>
                      <a:pt x="365" y="433"/>
                    </a:lnTo>
                    <a:lnTo>
                      <a:pt x="380" y="420"/>
                    </a:lnTo>
                    <a:lnTo>
                      <a:pt x="389" y="406"/>
                    </a:lnTo>
                    <a:lnTo>
                      <a:pt x="392" y="390"/>
                    </a:lnTo>
                    <a:lnTo>
                      <a:pt x="397" y="374"/>
                    </a:lnTo>
                    <a:lnTo>
                      <a:pt x="394" y="363"/>
                    </a:lnTo>
                    <a:lnTo>
                      <a:pt x="393" y="352"/>
                    </a:lnTo>
                    <a:lnTo>
                      <a:pt x="390" y="341"/>
                    </a:lnTo>
                    <a:lnTo>
                      <a:pt x="388" y="330"/>
                    </a:lnTo>
                    <a:lnTo>
                      <a:pt x="384" y="321"/>
                    </a:lnTo>
                    <a:lnTo>
                      <a:pt x="378" y="313"/>
                    </a:lnTo>
                    <a:lnTo>
                      <a:pt x="372" y="306"/>
                    </a:lnTo>
                    <a:lnTo>
                      <a:pt x="363" y="300"/>
                    </a:lnTo>
                    <a:lnTo>
                      <a:pt x="347" y="296"/>
                    </a:lnTo>
                    <a:lnTo>
                      <a:pt x="331" y="293"/>
                    </a:lnTo>
                    <a:lnTo>
                      <a:pt x="315" y="289"/>
                    </a:lnTo>
                    <a:lnTo>
                      <a:pt x="298" y="287"/>
                    </a:lnTo>
                    <a:lnTo>
                      <a:pt x="282" y="284"/>
                    </a:lnTo>
                    <a:lnTo>
                      <a:pt x="266" y="281"/>
                    </a:lnTo>
                    <a:lnTo>
                      <a:pt x="251" y="278"/>
                    </a:lnTo>
                    <a:lnTo>
                      <a:pt x="235" y="274"/>
                    </a:lnTo>
                    <a:lnTo>
                      <a:pt x="219" y="270"/>
                    </a:lnTo>
                    <a:lnTo>
                      <a:pt x="204" y="266"/>
                    </a:lnTo>
                    <a:lnTo>
                      <a:pt x="188" y="261"/>
                    </a:lnTo>
                    <a:lnTo>
                      <a:pt x="173" y="255"/>
                    </a:lnTo>
                    <a:lnTo>
                      <a:pt x="158" y="248"/>
                    </a:lnTo>
                    <a:lnTo>
                      <a:pt x="144" y="241"/>
                    </a:lnTo>
                    <a:lnTo>
                      <a:pt x="130" y="232"/>
                    </a:lnTo>
                    <a:lnTo>
                      <a:pt x="117" y="223"/>
                    </a:lnTo>
                    <a:lnTo>
                      <a:pt x="108" y="259"/>
                    </a:lnTo>
                    <a:lnTo>
                      <a:pt x="100" y="297"/>
                    </a:lnTo>
                    <a:lnTo>
                      <a:pt x="94" y="337"/>
                    </a:lnTo>
                    <a:lnTo>
                      <a:pt x="91" y="376"/>
                    </a:lnTo>
                    <a:lnTo>
                      <a:pt x="91" y="417"/>
                    </a:lnTo>
                    <a:lnTo>
                      <a:pt x="96" y="457"/>
                    </a:lnTo>
                    <a:lnTo>
                      <a:pt x="103" y="497"/>
                    </a:lnTo>
                    <a:lnTo>
                      <a:pt x="114" y="537"/>
                    </a:lnTo>
                    <a:lnTo>
                      <a:pt x="125" y="555"/>
                    </a:lnTo>
                    <a:lnTo>
                      <a:pt x="136" y="575"/>
                    </a:lnTo>
                    <a:lnTo>
                      <a:pt x="149" y="595"/>
                    </a:lnTo>
                    <a:lnTo>
                      <a:pt x="161" y="613"/>
                    </a:lnTo>
                    <a:lnTo>
                      <a:pt x="177" y="630"/>
                    </a:lnTo>
                    <a:lnTo>
                      <a:pt x="194" y="645"/>
                    </a:lnTo>
                    <a:lnTo>
                      <a:pt x="212" y="657"/>
                    </a:lnTo>
                    <a:lnTo>
                      <a:pt x="234" y="666"/>
                    </a:lnTo>
                    <a:lnTo>
                      <a:pt x="239" y="666"/>
                    </a:lnTo>
                    <a:lnTo>
                      <a:pt x="246" y="664"/>
                    </a:lnTo>
                    <a:lnTo>
                      <a:pt x="252" y="662"/>
                    </a:lnTo>
                    <a:lnTo>
                      <a:pt x="257" y="660"/>
                    </a:lnTo>
                    <a:lnTo>
                      <a:pt x="263" y="657"/>
                    </a:lnTo>
                    <a:lnTo>
                      <a:pt x="268" y="656"/>
                    </a:lnTo>
                    <a:lnTo>
                      <a:pt x="271" y="658"/>
                    </a:lnTo>
                    <a:lnTo>
                      <a:pt x="275" y="663"/>
                    </a:lnTo>
                    <a:lnTo>
                      <a:pt x="268" y="667"/>
                    </a:lnTo>
                    <a:lnTo>
                      <a:pt x="262" y="670"/>
                    </a:lnTo>
                    <a:lnTo>
                      <a:pt x="255" y="674"/>
                    </a:lnTo>
                    <a:lnTo>
                      <a:pt x="249" y="676"/>
                    </a:lnTo>
                    <a:lnTo>
                      <a:pt x="242" y="677"/>
                    </a:lnTo>
                    <a:lnTo>
                      <a:pt x="235" y="678"/>
                    </a:lnTo>
                    <a:lnTo>
                      <a:pt x="227" y="677"/>
                    </a:lnTo>
                    <a:lnTo>
                      <a:pt x="220" y="675"/>
                    </a:lnTo>
                    <a:lnTo>
                      <a:pt x="198" y="665"/>
                    </a:lnTo>
                    <a:lnTo>
                      <a:pt x="179" y="654"/>
                    </a:lnTo>
                    <a:lnTo>
                      <a:pt x="160" y="642"/>
                    </a:lnTo>
                    <a:lnTo>
                      <a:pt x="143" y="628"/>
                    </a:lnTo>
                    <a:lnTo>
                      <a:pt x="128" y="613"/>
                    </a:lnTo>
                    <a:lnTo>
                      <a:pt x="114" y="597"/>
                    </a:lnTo>
                    <a:lnTo>
                      <a:pt x="101" y="579"/>
                    </a:lnTo>
                    <a:lnTo>
                      <a:pt x="90" y="560"/>
                    </a:lnTo>
                    <a:lnTo>
                      <a:pt x="81" y="541"/>
                    </a:lnTo>
                    <a:lnTo>
                      <a:pt x="72" y="520"/>
                    </a:lnTo>
                    <a:lnTo>
                      <a:pt x="64" y="499"/>
                    </a:lnTo>
                    <a:lnTo>
                      <a:pt x="59" y="477"/>
                    </a:lnTo>
                    <a:lnTo>
                      <a:pt x="55" y="455"/>
                    </a:lnTo>
                    <a:lnTo>
                      <a:pt x="51" y="432"/>
                    </a:lnTo>
                    <a:lnTo>
                      <a:pt x="49" y="409"/>
                    </a:lnTo>
                    <a:lnTo>
                      <a:pt x="49" y="385"/>
                    </a:lnTo>
                    <a:lnTo>
                      <a:pt x="49" y="309"/>
                    </a:lnTo>
                    <a:lnTo>
                      <a:pt x="42" y="309"/>
                    </a:lnTo>
                    <a:lnTo>
                      <a:pt x="35" y="309"/>
                    </a:lnTo>
                    <a:lnTo>
                      <a:pt x="28" y="309"/>
                    </a:lnTo>
                    <a:lnTo>
                      <a:pt x="20" y="308"/>
                    </a:lnTo>
                    <a:lnTo>
                      <a:pt x="14" y="306"/>
                    </a:lnTo>
                    <a:lnTo>
                      <a:pt x="8" y="302"/>
                    </a:lnTo>
                    <a:lnTo>
                      <a:pt x="3" y="299"/>
                    </a:lnTo>
                    <a:lnTo>
                      <a:pt x="0" y="294"/>
                    </a:lnTo>
                    <a:lnTo>
                      <a:pt x="53" y="275"/>
                    </a:lnTo>
                    <a:lnTo>
                      <a:pt x="57" y="252"/>
                    </a:lnTo>
                    <a:lnTo>
                      <a:pt x="61" y="227"/>
                    </a:lnTo>
                    <a:lnTo>
                      <a:pt x="68" y="203"/>
                    </a:lnTo>
                    <a:lnTo>
                      <a:pt x="82" y="184"/>
                    </a:lnTo>
                    <a:lnTo>
                      <a:pt x="73" y="173"/>
                    </a:lnTo>
                    <a:lnTo>
                      <a:pt x="67" y="160"/>
                    </a:lnTo>
                    <a:lnTo>
                      <a:pt x="60" y="146"/>
                    </a:lnTo>
                    <a:lnTo>
                      <a:pt x="56" y="132"/>
                    </a:lnTo>
                    <a:lnTo>
                      <a:pt x="53" y="118"/>
                    </a:lnTo>
                    <a:lnTo>
                      <a:pt x="53" y="103"/>
                    </a:lnTo>
                    <a:lnTo>
                      <a:pt x="54" y="88"/>
                    </a:lnTo>
                    <a:lnTo>
                      <a:pt x="59" y="73"/>
                    </a:lnTo>
                    <a:lnTo>
                      <a:pt x="65" y="61"/>
                    </a:lnTo>
                    <a:lnTo>
                      <a:pt x="72" y="50"/>
                    </a:lnTo>
                    <a:lnTo>
                      <a:pt x="80" y="39"/>
                    </a:lnTo>
                    <a:lnTo>
                      <a:pt x="88" y="29"/>
                    </a:lnTo>
                    <a:lnTo>
                      <a:pt x="97" y="21"/>
                    </a:lnTo>
                    <a:lnTo>
                      <a:pt x="108" y="13"/>
                    </a:lnTo>
                    <a:lnTo>
                      <a:pt x="117" y="7"/>
                    </a:lnTo>
                    <a:lnTo>
                      <a:pt x="129" y="0"/>
                    </a:lnTo>
                    <a:lnTo>
                      <a:pt x="135" y="8"/>
                    </a:lnTo>
                    <a:lnTo>
                      <a:pt x="136" y="14"/>
                    </a:lnTo>
                    <a:lnTo>
                      <a:pt x="132" y="21"/>
                    </a:lnTo>
                    <a:lnTo>
                      <a:pt x="126" y="26"/>
                    </a:lnTo>
                    <a:lnTo>
                      <a:pt x="118" y="32"/>
                    </a:lnTo>
                    <a:lnTo>
                      <a:pt x="112" y="38"/>
                    </a:lnTo>
                    <a:lnTo>
                      <a:pt x="105" y="45"/>
                    </a:lnTo>
                    <a:lnTo>
                      <a:pt x="102" y="52"/>
                    </a:lnTo>
                    <a:lnTo>
                      <a:pt x="96" y="78"/>
                    </a:lnTo>
                    <a:lnTo>
                      <a:pt x="97" y="106"/>
                    </a:lnTo>
                    <a:lnTo>
                      <a:pt x="103" y="132"/>
                    </a:lnTo>
                    <a:lnTo>
                      <a:pt x="114" y="156"/>
                    </a:lnTo>
                    <a:lnTo>
                      <a:pt x="129" y="173"/>
                    </a:lnTo>
                    <a:lnTo>
                      <a:pt x="144" y="188"/>
                    </a:lnTo>
                    <a:lnTo>
                      <a:pt x="161" y="201"/>
                    </a:lnTo>
                    <a:lnTo>
                      <a:pt x="180" y="212"/>
                    </a:lnTo>
                    <a:lnTo>
                      <a:pt x="198" y="220"/>
                    </a:lnTo>
                    <a:lnTo>
                      <a:pt x="218" y="227"/>
                    </a:lnTo>
                    <a:lnTo>
                      <a:pt x="238" y="233"/>
                    </a:lnTo>
                    <a:lnTo>
                      <a:pt x="259" y="239"/>
                    </a:lnTo>
                    <a:lnTo>
                      <a:pt x="279" y="243"/>
                    </a:lnTo>
                    <a:lnTo>
                      <a:pt x="300" y="248"/>
                    </a:lnTo>
                    <a:lnTo>
                      <a:pt x="320" y="254"/>
                    </a:lnTo>
                    <a:lnTo>
                      <a:pt x="340" y="259"/>
                    </a:lnTo>
                    <a:lnTo>
                      <a:pt x="360" y="266"/>
                    </a:lnTo>
                    <a:lnTo>
                      <a:pt x="379" y="274"/>
                    </a:lnTo>
                    <a:lnTo>
                      <a:pt x="398" y="283"/>
                    </a:lnTo>
                    <a:lnTo>
                      <a:pt x="416" y="295"/>
                    </a:lnTo>
                    <a:lnTo>
                      <a:pt x="430" y="297"/>
                    </a:lnTo>
                    <a:lnTo>
                      <a:pt x="444" y="301"/>
                    </a:lnTo>
                    <a:lnTo>
                      <a:pt x="457" y="308"/>
                    </a:lnTo>
                    <a:lnTo>
                      <a:pt x="469" y="315"/>
                    </a:lnTo>
                    <a:lnTo>
                      <a:pt x="480" y="325"/>
                    </a:lnTo>
                    <a:lnTo>
                      <a:pt x="489" y="336"/>
                    </a:lnTo>
                    <a:lnTo>
                      <a:pt x="497" y="347"/>
                    </a:lnTo>
                    <a:lnTo>
                      <a:pt x="504" y="360"/>
                    </a:lnTo>
                    <a:lnTo>
                      <a:pt x="507" y="371"/>
                    </a:lnTo>
                    <a:lnTo>
                      <a:pt x="505" y="384"/>
                    </a:lnTo>
                    <a:lnTo>
                      <a:pt x="500" y="394"/>
                    </a:lnTo>
                    <a:lnTo>
                      <a:pt x="490" y="403"/>
                    </a:lnTo>
                    <a:lnTo>
                      <a:pt x="484" y="403"/>
                    </a:lnTo>
                    <a:lnTo>
                      <a:pt x="477" y="400"/>
                    </a:lnTo>
                    <a:lnTo>
                      <a:pt x="470" y="395"/>
                    </a:lnTo>
                    <a:lnTo>
                      <a:pt x="463" y="391"/>
                    </a:lnTo>
                    <a:lnTo>
                      <a:pt x="457" y="385"/>
                    </a:lnTo>
                    <a:lnTo>
                      <a:pt x="452" y="380"/>
                    </a:lnTo>
                    <a:lnTo>
                      <a:pt x="448" y="377"/>
                    </a:lnTo>
                    <a:lnTo>
                      <a:pt x="447" y="376"/>
                    </a:lnTo>
                    <a:lnTo>
                      <a:pt x="454" y="379"/>
                    </a:lnTo>
                    <a:lnTo>
                      <a:pt x="460" y="383"/>
                    </a:lnTo>
                    <a:lnTo>
                      <a:pt x="466" y="387"/>
                    </a:lnTo>
                    <a:lnTo>
                      <a:pt x="473" y="388"/>
                    </a:lnTo>
                    <a:lnTo>
                      <a:pt x="479" y="383"/>
                    </a:lnTo>
                    <a:lnTo>
                      <a:pt x="482" y="377"/>
                    </a:lnTo>
                    <a:lnTo>
                      <a:pt x="483" y="371"/>
                    </a:lnTo>
                    <a:lnTo>
                      <a:pt x="483" y="364"/>
                    </a:lnTo>
                    <a:lnTo>
                      <a:pt x="475" y="359"/>
                    </a:lnTo>
                    <a:lnTo>
                      <a:pt x="469" y="351"/>
                    </a:lnTo>
                    <a:lnTo>
                      <a:pt x="461" y="344"/>
                    </a:lnTo>
                    <a:lnTo>
                      <a:pt x="453" y="338"/>
                    </a:lnTo>
                    <a:lnTo>
                      <a:pt x="445" y="332"/>
                    </a:lnTo>
                    <a:lnTo>
                      <a:pt x="436" y="327"/>
                    </a:lnTo>
                    <a:lnTo>
                      <a:pt x="427" y="324"/>
                    </a:lnTo>
                    <a:lnTo>
                      <a:pt x="418" y="324"/>
                    </a:lnTo>
                    <a:lnTo>
                      <a:pt x="425" y="344"/>
                    </a:lnTo>
                    <a:lnTo>
                      <a:pt x="428" y="367"/>
                    </a:lnTo>
                    <a:lnTo>
                      <a:pt x="429" y="390"/>
                    </a:lnTo>
                    <a:lnTo>
                      <a:pt x="431" y="412"/>
                    </a:lnTo>
                    <a:lnTo>
                      <a:pt x="433" y="435"/>
                    </a:lnTo>
                    <a:lnTo>
                      <a:pt x="439" y="457"/>
                    </a:lnTo>
                    <a:lnTo>
                      <a:pt x="449" y="477"/>
                    </a:lnTo>
                    <a:lnTo>
                      <a:pt x="464" y="496"/>
                    </a:lnTo>
                    <a:lnTo>
                      <a:pt x="477" y="510"/>
                    </a:lnTo>
                    <a:lnTo>
                      <a:pt x="490" y="525"/>
                    </a:lnTo>
                    <a:lnTo>
                      <a:pt x="504" y="539"/>
                    </a:lnTo>
                    <a:lnTo>
                      <a:pt x="521" y="552"/>
                    </a:lnTo>
                    <a:lnTo>
                      <a:pt x="537" y="562"/>
                    </a:lnTo>
                    <a:lnTo>
                      <a:pt x="554" y="570"/>
                    </a:lnTo>
                    <a:lnTo>
                      <a:pt x="572" y="573"/>
                    </a:lnTo>
                    <a:lnTo>
                      <a:pt x="593" y="572"/>
                    </a:lnTo>
                    <a:lnTo>
                      <a:pt x="596" y="569"/>
                    </a:lnTo>
                    <a:lnTo>
                      <a:pt x="600" y="566"/>
                    </a:lnTo>
                    <a:lnTo>
                      <a:pt x="605" y="563"/>
                    </a:lnTo>
                    <a:lnTo>
                      <a:pt x="608" y="560"/>
                    </a:lnTo>
                    <a:lnTo>
                      <a:pt x="604" y="556"/>
                    </a:lnTo>
                    <a:lnTo>
                      <a:pt x="598" y="554"/>
                    </a:lnTo>
                    <a:lnTo>
                      <a:pt x="594" y="552"/>
                    </a:lnTo>
                    <a:lnTo>
                      <a:pt x="593" y="546"/>
                    </a:lnTo>
                    <a:lnTo>
                      <a:pt x="599" y="542"/>
                    </a:lnTo>
                    <a:lnTo>
                      <a:pt x="606" y="540"/>
                    </a:lnTo>
                    <a:lnTo>
                      <a:pt x="614" y="539"/>
                    </a:lnTo>
                    <a:lnTo>
                      <a:pt x="622" y="541"/>
                    </a:lnTo>
                    <a:lnTo>
                      <a:pt x="628" y="547"/>
                    </a:lnTo>
                    <a:lnTo>
                      <a:pt x="632" y="555"/>
                    </a:lnTo>
                    <a:lnTo>
                      <a:pt x="633" y="562"/>
                    </a:lnTo>
                    <a:lnTo>
                      <a:pt x="632" y="570"/>
                    </a:lnTo>
                    <a:lnTo>
                      <a:pt x="631" y="580"/>
                    </a:lnTo>
                    <a:lnTo>
                      <a:pt x="625" y="588"/>
                    </a:lnTo>
                    <a:lnTo>
                      <a:pt x="615" y="596"/>
                    </a:lnTo>
                    <a:lnTo>
                      <a:pt x="604" y="602"/>
                    </a:lnTo>
                    <a:lnTo>
                      <a:pt x="590" y="603"/>
                    </a:lnTo>
                    <a:lnTo>
                      <a:pt x="577" y="602"/>
                    </a:lnTo>
                    <a:lnTo>
                      <a:pt x="564" y="600"/>
                    </a:lnTo>
                    <a:lnTo>
                      <a:pt x="552" y="597"/>
                    </a:lnTo>
                    <a:lnTo>
                      <a:pt x="540" y="592"/>
                    </a:lnTo>
                    <a:lnTo>
                      <a:pt x="529" y="587"/>
                    </a:lnTo>
                    <a:lnTo>
                      <a:pt x="521" y="581"/>
                    </a:lnTo>
                    <a:lnTo>
                      <a:pt x="512" y="575"/>
                    </a:lnTo>
                    <a:lnTo>
                      <a:pt x="518" y="596"/>
                    </a:lnTo>
                    <a:lnTo>
                      <a:pt x="526" y="616"/>
                    </a:lnTo>
                    <a:lnTo>
                      <a:pt x="535" y="636"/>
                    </a:lnTo>
                    <a:lnTo>
                      <a:pt x="544" y="656"/>
                    </a:lnTo>
                    <a:lnTo>
                      <a:pt x="555" y="676"/>
                    </a:lnTo>
                    <a:lnTo>
                      <a:pt x="566" y="696"/>
                    </a:lnTo>
                    <a:lnTo>
                      <a:pt x="578" y="716"/>
                    </a:lnTo>
                    <a:lnTo>
                      <a:pt x="591" y="734"/>
                    </a:lnTo>
                    <a:lnTo>
                      <a:pt x="576" y="778"/>
                    </a:lnTo>
                    <a:close/>
                  </a:path>
                </a:pathLst>
              </a:custGeom>
              <a:solidFill>
                <a:srgbClr val="000000"/>
              </a:solidFill>
              <a:ln w="9525">
                <a:noFill/>
                <a:round/>
                <a:headEnd/>
                <a:tailEnd/>
              </a:ln>
            </p:spPr>
            <p:txBody>
              <a:bodyPr/>
              <a:lstStyle/>
              <a:p>
                <a:endParaRPr lang="he-IL"/>
              </a:p>
            </p:txBody>
          </p:sp>
          <p:sp>
            <p:nvSpPr>
              <p:cNvPr id="80" name="Freeform 37"/>
              <p:cNvSpPr>
                <a:spLocks/>
              </p:cNvSpPr>
              <p:nvPr/>
            </p:nvSpPr>
            <p:spPr bwMode="auto">
              <a:xfrm>
                <a:off x="4713" y="1501"/>
                <a:ext cx="81" cy="156"/>
              </a:xfrm>
              <a:custGeom>
                <a:avLst/>
                <a:gdLst/>
                <a:ahLst/>
                <a:cxnLst>
                  <a:cxn ang="0">
                    <a:pos x="232" y="143"/>
                  </a:cxn>
                  <a:cxn ang="0">
                    <a:pos x="244" y="230"/>
                  </a:cxn>
                  <a:cxn ang="0">
                    <a:pos x="233" y="317"/>
                  </a:cxn>
                  <a:cxn ang="0">
                    <a:pos x="199" y="397"/>
                  </a:cxn>
                  <a:cxn ang="0">
                    <a:pos x="164" y="440"/>
                  </a:cxn>
                  <a:cxn ang="0">
                    <a:pos x="135" y="455"/>
                  </a:cxn>
                  <a:cxn ang="0">
                    <a:pos x="103" y="466"/>
                  </a:cxn>
                  <a:cxn ang="0">
                    <a:pos x="81" y="469"/>
                  </a:cxn>
                  <a:cxn ang="0">
                    <a:pos x="81" y="462"/>
                  </a:cxn>
                  <a:cxn ang="0">
                    <a:pos x="101" y="444"/>
                  </a:cxn>
                  <a:cxn ang="0">
                    <a:pos x="130" y="424"/>
                  </a:cxn>
                  <a:cxn ang="0">
                    <a:pos x="156" y="402"/>
                  </a:cxn>
                  <a:cxn ang="0">
                    <a:pos x="176" y="364"/>
                  </a:cxn>
                  <a:cxn ang="0">
                    <a:pos x="192" y="299"/>
                  </a:cxn>
                  <a:cxn ang="0">
                    <a:pos x="198" y="231"/>
                  </a:cxn>
                  <a:cxn ang="0">
                    <a:pos x="193" y="163"/>
                  </a:cxn>
                  <a:cxn ang="0">
                    <a:pos x="183" y="122"/>
                  </a:cxn>
                  <a:cxn ang="0">
                    <a:pos x="178" y="104"/>
                  </a:cxn>
                  <a:cxn ang="0">
                    <a:pos x="169" y="87"/>
                  </a:cxn>
                  <a:cxn ang="0">
                    <a:pos x="158" y="73"/>
                  </a:cxn>
                  <a:cxn ang="0">
                    <a:pos x="130" y="50"/>
                  </a:cxn>
                  <a:cxn ang="0">
                    <a:pos x="81" y="30"/>
                  </a:cxn>
                  <a:cxn ang="0">
                    <a:pos x="34" y="23"/>
                  </a:cxn>
                  <a:cxn ang="0">
                    <a:pos x="4" y="23"/>
                  </a:cxn>
                  <a:cxn ang="0">
                    <a:pos x="15" y="12"/>
                  </a:cxn>
                  <a:cxn ang="0">
                    <a:pos x="50" y="1"/>
                  </a:cxn>
                  <a:cxn ang="0">
                    <a:pos x="86" y="2"/>
                  </a:cxn>
                  <a:cxn ang="0">
                    <a:pos x="122" y="11"/>
                  </a:cxn>
                  <a:cxn ang="0">
                    <a:pos x="150" y="26"/>
                  </a:cxn>
                  <a:cxn ang="0">
                    <a:pos x="172" y="44"/>
                  </a:cxn>
                  <a:cxn ang="0">
                    <a:pos x="193" y="67"/>
                  </a:cxn>
                  <a:cxn ang="0">
                    <a:pos x="210" y="91"/>
                  </a:cxn>
                </a:cxnLst>
                <a:rect l="0" t="0" r="r" b="b"/>
                <a:pathLst>
                  <a:path w="244" h="469">
                    <a:moveTo>
                      <a:pt x="217" y="104"/>
                    </a:moveTo>
                    <a:lnTo>
                      <a:pt x="232" y="143"/>
                    </a:lnTo>
                    <a:lnTo>
                      <a:pt x="240" y="186"/>
                    </a:lnTo>
                    <a:lnTo>
                      <a:pt x="244" y="230"/>
                    </a:lnTo>
                    <a:lnTo>
                      <a:pt x="241" y="274"/>
                    </a:lnTo>
                    <a:lnTo>
                      <a:pt x="233" y="317"/>
                    </a:lnTo>
                    <a:lnTo>
                      <a:pt x="219" y="359"/>
                    </a:lnTo>
                    <a:lnTo>
                      <a:pt x="199" y="397"/>
                    </a:lnTo>
                    <a:lnTo>
                      <a:pt x="174" y="431"/>
                    </a:lnTo>
                    <a:lnTo>
                      <a:pt x="164" y="440"/>
                    </a:lnTo>
                    <a:lnTo>
                      <a:pt x="150" y="448"/>
                    </a:lnTo>
                    <a:lnTo>
                      <a:pt x="135" y="455"/>
                    </a:lnTo>
                    <a:lnTo>
                      <a:pt x="119" y="462"/>
                    </a:lnTo>
                    <a:lnTo>
                      <a:pt x="103" y="466"/>
                    </a:lnTo>
                    <a:lnTo>
                      <a:pt x="91" y="469"/>
                    </a:lnTo>
                    <a:lnTo>
                      <a:pt x="81" y="469"/>
                    </a:lnTo>
                    <a:lnTo>
                      <a:pt x="76" y="467"/>
                    </a:lnTo>
                    <a:lnTo>
                      <a:pt x="81" y="462"/>
                    </a:lnTo>
                    <a:lnTo>
                      <a:pt x="89" y="454"/>
                    </a:lnTo>
                    <a:lnTo>
                      <a:pt x="101" y="444"/>
                    </a:lnTo>
                    <a:lnTo>
                      <a:pt x="115" y="435"/>
                    </a:lnTo>
                    <a:lnTo>
                      <a:pt x="130" y="424"/>
                    </a:lnTo>
                    <a:lnTo>
                      <a:pt x="144" y="413"/>
                    </a:lnTo>
                    <a:lnTo>
                      <a:pt x="156" y="402"/>
                    </a:lnTo>
                    <a:lnTo>
                      <a:pt x="164" y="394"/>
                    </a:lnTo>
                    <a:lnTo>
                      <a:pt x="176" y="364"/>
                    </a:lnTo>
                    <a:lnTo>
                      <a:pt x="185" y="332"/>
                    </a:lnTo>
                    <a:lnTo>
                      <a:pt x="192" y="299"/>
                    </a:lnTo>
                    <a:lnTo>
                      <a:pt x="196" y="265"/>
                    </a:lnTo>
                    <a:lnTo>
                      <a:pt x="198" y="231"/>
                    </a:lnTo>
                    <a:lnTo>
                      <a:pt x="196" y="196"/>
                    </a:lnTo>
                    <a:lnTo>
                      <a:pt x="193" y="163"/>
                    </a:lnTo>
                    <a:lnTo>
                      <a:pt x="185" y="131"/>
                    </a:lnTo>
                    <a:lnTo>
                      <a:pt x="183" y="122"/>
                    </a:lnTo>
                    <a:lnTo>
                      <a:pt x="181" y="112"/>
                    </a:lnTo>
                    <a:lnTo>
                      <a:pt x="178" y="104"/>
                    </a:lnTo>
                    <a:lnTo>
                      <a:pt x="174" y="96"/>
                    </a:lnTo>
                    <a:lnTo>
                      <a:pt x="169" y="87"/>
                    </a:lnTo>
                    <a:lnTo>
                      <a:pt x="164" y="80"/>
                    </a:lnTo>
                    <a:lnTo>
                      <a:pt x="158" y="73"/>
                    </a:lnTo>
                    <a:lnTo>
                      <a:pt x="152" y="66"/>
                    </a:lnTo>
                    <a:lnTo>
                      <a:pt x="130" y="50"/>
                    </a:lnTo>
                    <a:lnTo>
                      <a:pt x="107" y="38"/>
                    </a:lnTo>
                    <a:lnTo>
                      <a:pt x="81" y="30"/>
                    </a:lnTo>
                    <a:lnTo>
                      <a:pt x="57" y="25"/>
                    </a:lnTo>
                    <a:lnTo>
                      <a:pt x="34" y="23"/>
                    </a:lnTo>
                    <a:lnTo>
                      <a:pt x="16" y="23"/>
                    </a:lnTo>
                    <a:lnTo>
                      <a:pt x="4" y="23"/>
                    </a:lnTo>
                    <a:lnTo>
                      <a:pt x="0" y="23"/>
                    </a:lnTo>
                    <a:lnTo>
                      <a:pt x="15" y="12"/>
                    </a:lnTo>
                    <a:lnTo>
                      <a:pt x="31" y="5"/>
                    </a:lnTo>
                    <a:lnTo>
                      <a:pt x="50" y="1"/>
                    </a:lnTo>
                    <a:lnTo>
                      <a:pt x="68" y="0"/>
                    </a:lnTo>
                    <a:lnTo>
                      <a:pt x="86" y="2"/>
                    </a:lnTo>
                    <a:lnTo>
                      <a:pt x="105" y="5"/>
                    </a:lnTo>
                    <a:lnTo>
                      <a:pt x="122" y="11"/>
                    </a:lnTo>
                    <a:lnTo>
                      <a:pt x="138" y="17"/>
                    </a:lnTo>
                    <a:lnTo>
                      <a:pt x="150" y="26"/>
                    </a:lnTo>
                    <a:lnTo>
                      <a:pt x="162" y="34"/>
                    </a:lnTo>
                    <a:lnTo>
                      <a:pt x="172" y="44"/>
                    </a:lnTo>
                    <a:lnTo>
                      <a:pt x="183" y="55"/>
                    </a:lnTo>
                    <a:lnTo>
                      <a:pt x="193" y="67"/>
                    </a:lnTo>
                    <a:lnTo>
                      <a:pt x="202" y="79"/>
                    </a:lnTo>
                    <a:lnTo>
                      <a:pt x="210" y="91"/>
                    </a:lnTo>
                    <a:lnTo>
                      <a:pt x="217" y="104"/>
                    </a:lnTo>
                    <a:close/>
                  </a:path>
                </a:pathLst>
              </a:custGeom>
              <a:solidFill>
                <a:srgbClr val="000000"/>
              </a:solidFill>
              <a:ln w="9525">
                <a:noFill/>
                <a:round/>
                <a:headEnd/>
                <a:tailEnd/>
              </a:ln>
            </p:spPr>
            <p:txBody>
              <a:bodyPr/>
              <a:lstStyle/>
              <a:p>
                <a:endParaRPr lang="he-IL"/>
              </a:p>
            </p:txBody>
          </p:sp>
          <p:sp>
            <p:nvSpPr>
              <p:cNvPr id="81" name="Freeform 38"/>
              <p:cNvSpPr>
                <a:spLocks/>
              </p:cNvSpPr>
              <p:nvPr/>
            </p:nvSpPr>
            <p:spPr bwMode="auto">
              <a:xfrm>
                <a:off x="4236" y="1519"/>
                <a:ext cx="200" cy="218"/>
              </a:xfrm>
              <a:custGeom>
                <a:avLst/>
                <a:gdLst/>
                <a:ahLst/>
                <a:cxnLst>
                  <a:cxn ang="0">
                    <a:pos x="601" y="3"/>
                  </a:cxn>
                  <a:cxn ang="0">
                    <a:pos x="601" y="100"/>
                  </a:cxn>
                  <a:cxn ang="0">
                    <a:pos x="601" y="313"/>
                  </a:cxn>
                  <a:cxn ang="0">
                    <a:pos x="597" y="528"/>
                  </a:cxn>
                  <a:cxn ang="0">
                    <a:pos x="589" y="626"/>
                  </a:cxn>
                  <a:cxn ang="0">
                    <a:pos x="583" y="626"/>
                  </a:cxn>
                  <a:cxn ang="0">
                    <a:pos x="568" y="627"/>
                  </a:cxn>
                  <a:cxn ang="0">
                    <a:pos x="546" y="629"/>
                  </a:cxn>
                  <a:cxn ang="0">
                    <a:pos x="514" y="630"/>
                  </a:cxn>
                  <a:cxn ang="0">
                    <a:pos x="479" y="633"/>
                  </a:cxn>
                  <a:cxn ang="0">
                    <a:pos x="437" y="635"/>
                  </a:cxn>
                  <a:cxn ang="0">
                    <a:pos x="392" y="639"/>
                  </a:cxn>
                  <a:cxn ang="0">
                    <a:pos x="345" y="641"/>
                  </a:cxn>
                  <a:cxn ang="0">
                    <a:pos x="298" y="644"/>
                  </a:cxn>
                  <a:cxn ang="0">
                    <a:pos x="249" y="646"/>
                  </a:cxn>
                  <a:cxn ang="0">
                    <a:pos x="203" y="649"/>
                  </a:cxn>
                  <a:cxn ang="0">
                    <a:pos x="158" y="652"/>
                  </a:cxn>
                  <a:cxn ang="0">
                    <a:pos x="119" y="653"/>
                  </a:cxn>
                  <a:cxn ang="0">
                    <a:pos x="83" y="654"/>
                  </a:cxn>
                  <a:cxn ang="0">
                    <a:pos x="54" y="655"/>
                  </a:cxn>
                  <a:cxn ang="0">
                    <a:pos x="32" y="655"/>
                  </a:cxn>
                  <a:cxn ang="0">
                    <a:pos x="0" y="0"/>
                  </a:cxn>
                  <a:cxn ang="0">
                    <a:pos x="601" y="3"/>
                  </a:cxn>
                </a:cxnLst>
                <a:rect l="0" t="0" r="r" b="b"/>
                <a:pathLst>
                  <a:path w="601" h="655">
                    <a:moveTo>
                      <a:pt x="601" y="3"/>
                    </a:moveTo>
                    <a:lnTo>
                      <a:pt x="601" y="100"/>
                    </a:lnTo>
                    <a:lnTo>
                      <a:pt x="601" y="313"/>
                    </a:lnTo>
                    <a:lnTo>
                      <a:pt x="597" y="528"/>
                    </a:lnTo>
                    <a:lnTo>
                      <a:pt x="589" y="626"/>
                    </a:lnTo>
                    <a:lnTo>
                      <a:pt x="583" y="626"/>
                    </a:lnTo>
                    <a:lnTo>
                      <a:pt x="568" y="627"/>
                    </a:lnTo>
                    <a:lnTo>
                      <a:pt x="546" y="629"/>
                    </a:lnTo>
                    <a:lnTo>
                      <a:pt x="514" y="630"/>
                    </a:lnTo>
                    <a:lnTo>
                      <a:pt x="479" y="633"/>
                    </a:lnTo>
                    <a:lnTo>
                      <a:pt x="437" y="635"/>
                    </a:lnTo>
                    <a:lnTo>
                      <a:pt x="392" y="639"/>
                    </a:lnTo>
                    <a:lnTo>
                      <a:pt x="345" y="641"/>
                    </a:lnTo>
                    <a:lnTo>
                      <a:pt x="298" y="644"/>
                    </a:lnTo>
                    <a:lnTo>
                      <a:pt x="249" y="646"/>
                    </a:lnTo>
                    <a:lnTo>
                      <a:pt x="203" y="649"/>
                    </a:lnTo>
                    <a:lnTo>
                      <a:pt x="158" y="652"/>
                    </a:lnTo>
                    <a:lnTo>
                      <a:pt x="119" y="653"/>
                    </a:lnTo>
                    <a:lnTo>
                      <a:pt x="83" y="654"/>
                    </a:lnTo>
                    <a:lnTo>
                      <a:pt x="54" y="655"/>
                    </a:lnTo>
                    <a:lnTo>
                      <a:pt x="32" y="655"/>
                    </a:lnTo>
                    <a:lnTo>
                      <a:pt x="0" y="0"/>
                    </a:lnTo>
                    <a:lnTo>
                      <a:pt x="601" y="3"/>
                    </a:lnTo>
                    <a:close/>
                  </a:path>
                </a:pathLst>
              </a:custGeom>
              <a:solidFill>
                <a:srgbClr val="000000"/>
              </a:solidFill>
              <a:ln w="9525">
                <a:noFill/>
                <a:round/>
                <a:headEnd/>
                <a:tailEnd/>
              </a:ln>
            </p:spPr>
            <p:txBody>
              <a:bodyPr/>
              <a:lstStyle/>
              <a:p>
                <a:endParaRPr lang="he-IL"/>
              </a:p>
            </p:txBody>
          </p:sp>
          <p:sp>
            <p:nvSpPr>
              <p:cNvPr id="82" name="Freeform 39"/>
              <p:cNvSpPr>
                <a:spLocks/>
              </p:cNvSpPr>
              <p:nvPr/>
            </p:nvSpPr>
            <p:spPr bwMode="auto">
              <a:xfrm>
                <a:off x="4679" y="1517"/>
                <a:ext cx="73" cy="135"/>
              </a:xfrm>
              <a:custGeom>
                <a:avLst/>
                <a:gdLst/>
                <a:ahLst/>
                <a:cxnLst>
                  <a:cxn ang="0">
                    <a:pos x="128" y="168"/>
                  </a:cxn>
                  <a:cxn ang="0">
                    <a:pos x="114" y="211"/>
                  </a:cxn>
                  <a:cxn ang="0">
                    <a:pos x="86" y="249"/>
                  </a:cxn>
                  <a:cxn ang="0">
                    <a:pos x="69" y="256"/>
                  </a:cxn>
                  <a:cxn ang="0">
                    <a:pos x="48" y="257"/>
                  </a:cxn>
                  <a:cxn ang="0">
                    <a:pos x="33" y="261"/>
                  </a:cxn>
                  <a:cxn ang="0">
                    <a:pos x="48" y="272"/>
                  </a:cxn>
                  <a:cxn ang="0">
                    <a:pos x="67" y="279"/>
                  </a:cxn>
                  <a:cxn ang="0">
                    <a:pos x="90" y="277"/>
                  </a:cxn>
                  <a:cxn ang="0">
                    <a:pos x="119" y="276"/>
                  </a:cxn>
                  <a:cxn ang="0">
                    <a:pos x="137" y="280"/>
                  </a:cxn>
                  <a:cxn ang="0">
                    <a:pos x="130" y="321"/>
                  </a:cxn>
                  <a:cxn ang="0">
                    <a:pos x="104" y="354"/>
                  </a:cxn>
                  <a:cxn ang="0">
                    <a:pos x="92" y="374"/>
                  </a:cxn>
                  <a:cxn ang="0">
                    <a:pos x="120" y="374"/>
                  </a:cxn>
                  <a:cxn ang="0">
                    <a:pos x="147" y="364"/>
                  </a:cxn>
                  <a:cxn ang="0">
                    <a:pos x="168" y="348"/>
                  </a:cxn>
                  <a:cxn ang="0">
                    <a:pos x="186" y="325"/>
                  </a:cxn>
                  <a:cxn ang="0">
                    <a:pos x="210" y="308"/>
                  </a:cxn>
                  <a:cxn ang="0">
                    <a:pos x="217" y="335"/>
                  </a:cxn>
                  <a:cxn ang="0">
                    <a:pos x="194" y="372"/>
                  </a:cxn>
                  <a:cxn ang="0">
                    <a:pos x="151" y="395"/>
                  </a:cxn>
                  <a:cxn ang="0">
                    <a:pos x="102" y="406"/>
                  </a:cxn>
                  <a:cxn ang="0">
                    <a:pos x="79" y="397"/>
                  </a:cxn>
                  <a:cxn ang="0">
                    <a:pos x="56" y="385"/>
                  </a:cxn>
                  <a:cxn ang="0">
                    <a:pos x="45" y="367"/>
                  </a:cxn>
                  <a:cxn ang="0">
                    <a:pos x="57" y="362"/>
                  </a:cxn>
                  <a:cxn ang="0">
                    <a:pos x="72" y="359"/>
                  </a:cxn>
                  <a:cxn ang="0">
                    <a:pos x="97" y="335"/>
                  </a:cxn>
                  <a:cxn ang="0">
                    <a:pos x="97" y="313"/>
                  </a:cxn>
                  <a:cxn ang="0">
                    <a:pos x="63" y="308"/>
                  </a:cxn>
                  <a:cxn ang="0">
                    <a:pos x="32" y="290"/>
                  </a:cxn>
                  <a:cxn ang="0">
                    <a:pos x="2" y="243"/>
                  </a:cxn>
                  <a:cxn ang="0">
                    <a:pos x="11" y="203"/>
                  </a:cxn>
                  <a:cxn ang="0">
                    <a:pos x="19" y="223"/>
                  </a:cxn>
                  <a:cxn ang="0">
                    <a:pos x="31" y="239"/>
                  </a:cxn>
                  <a:cxn ang="0">
                    <a:pos x="49" y="240"/>
                  </a:cxn>
                  <a:cxn ang="0">
                    <a:pos x="63" y="239"/>
                  </a:cxn>
                  <a:cxn ang="0">
                    <a:pos x="76" y="231"/>
                  </a:cxn>
                  <a:cxn ang="0">
                    <a:pos x="82" y="139"/>
                  </a:cxn>
                  <a:cxn ang="0">
                    <a:pos x="61" y="47"/>
                  </a:cxn>
                  <a:cxn ang="0">
                    <a:pos x="110" y="15"/>
                  </a:cxn>
                  <a:cxn ang="0">
                    <a:pos x="125" y="138"/>
                  </a:cxn>
                </a:cxnLst>
                <a:rect l="0" t="0" r="r" b="b"/>
                <a:pathLst>
                  <a:path w="217" h="406">
                    <a:moveTo>
                      <a:pt x="125" y="138"/>
                    </a:moveTo>
                    <a:lnTo>
                      <a:pt x="128" y="153"/>
                    </a:lnTo>
                    <a:lnTo>
                      <a:pt x="128" y="168"/>
                    </a:lnTo>
                    <a:lnTo>
                      <a:pt x="126" y="183"/>
                    </a:lnTo>
                    <a:lnTo>
                      <a:pt x="121" y="197"/>
                    </a:lnTo>
                    <a:lnTo>
                      <a:pt x="114" y="211"/>
                    </a:lnTo>
                    <a:lnTo>
                      <a:pt x="106" y="224"/>
                    </a:lnTo>
                    <a:lnTo>
                      <a:pt x="97" y="237"/>
                    </a:lnTo>
                    <a:lnTo>
                      <a:pt x="86" y="249"/>
                    </a:lnTo>
                    <a:lnTo>
                      <a:pt x="80" y="252"/>
                    </a:lnTo>
                    <a:lnTo>
                      <a:pt x="74" y="254"/>
                    </a:lnTo>
                    <a:lnTo>
                      <a:pt x="69" y="256"/>
                    </a:lnTo>
                    <a:lnTo>
                      <a:pt x="62" y="257"/>
                    </a:lnTo>
                    <a:lnTo>
                      <a:pt x="56" y="257"/>
                    </a:lnTo>
                    <a:lnTo>
                      <a:pt x="48" y="257"/>
                    </a:lnTo>
                    <a:lnTo>
                      <a:pt x="38" y="257"/>
                    </a:lnTo>
                    <a:lnTo>
                      <a:pt x="29" y="255"/>
                    </a:lnTo>
                    <a:lnTo>
                      <a:pt x="33" y="261"/>
                    </a:lnTo>
                    <a:lnTo>
                      <a:pt x="37" y="265"/>
                    </a:lnTo>
                    <a:lnTo>
                      <a:pt x="43" y="269"/>
                    </a:lnTo>
                    <a:lnTo>
                      <a:pt x="48" y="272"/>
                    </a:lnTo>
                    <a:lnTo>
                      <a:pt x="55" y="276"/>
                    </a:lnTo>
                    <a:lnTo>
                      <a:pt x="61" y="278"/>
                    </a:lnTo>
                    <a:lnTo>
                      <a:pt x="67" y="279"/>
                    </a:lnTo>
                    <a:lnTo>
                      <a:pt x="74" y="280"/>
                    </a:lnTo>
                    <a:lnTo>
                      <a:pt x="82" y="279"/>
                    </a:lnTo>
                    <a:lnTo>
                      <a:pt x="90" y="277"/>
                    </a:lnTo>
                    <a:lnTo>
                      <a:pt x="100" y="276"/>
                    </a:lnTo>
                    <a:lnTo>
                      <a:pt x="110" y="276"/>
                    </a:lnTo>
                    <a:lnTo>
                      <a:pt x="119" y="276"/>
                    </a:lnTo>
                    <a:lnTo>
                      <a:pt x="127" y="276"/>
                    </a:lnTo>
                    <a:lnTo>
                      <a:pt x="133" y="278"/>
                    </a:lnTo>
                    <a:lnTo>
                      <a:pt x="137" y="280"/>
                    </a:lnTo>
                    <a:lnTo>
                      <a:pt x="137" y="295"/>
                    </a:lnTo>
                    <a:lnTo>
                      <a:pt x="134" y="308"/>
                    </a:lnTo>
                    <a:lnTo>
                      <a:pt x="130" y="321"/>
                    </a:lnTo>
                    <a:lnTo>
                      <a:pt x="122" y="333"/>
                    </a:lnTo>
                    <a:lnTo>
                      <a:pt x="114" y="345"/>
                    </a:lnTo>
                    <a:lnTo>
                      <a:pt x="104" y="354"/>
                    </a:lnTo>
                    <a:lnTo>
                      <a:pt x="94" y="363"/>
                    </a:lnTo>
                    <a:lnTo>
                      <a:pt x="84" y="371"/>
                    </a:lnTo>
                    <a:lnTo>
                      <a:pt x="92" y="374"/>
                    </a:lnTo>
                    <a:lnTo>
                      <a:pt x="102" y="375"/>
                    </a:lnTo>
                    <a:lnTo>
                      <a:pt x="112" y="375"/>
                    </a:lnTo>
                    <a:lnTo>
                      <a:pt x="120" y="374"/>
                    </a:lnTo>
                    <a:lnTo>
                      <a:pt x="130" y="372"/>
                    </a:lnTo>
                    <a:lnTo>
                      <a:pt x="139" y="368"/>
                    </a:lnTo>
                    <a:lnTo>
                      <a:pt x="147" y="364"/>
                    </a:lnTo>
                    <a:lnTo>
                      <a:pt x="155" y="360"/>
                    </a:lnTo>
                    <a:lnTo>
                      <a:pt x="162" y="354"/>
                    </a:lnTo>
                    <a:lnTo>
                      <a:pt x="168" y="348"/>
                    </a:lnTo>
                    <a:lnTo>
                      <a:pt x="174" y="340"/>
                    </a:lnTo>
                    <a:lnTo>
                      <a:pt x="180" y="333"/>
                    </a:lnTo>
                    <a:lnTo>
                      <a:pt x="186" y="325"/>
                    </a:lnTo>
                    <a:lnTo>
                      <a:pt x="193" y="318"/>
                    </a:lnTo>
                    <a:lnTo>
                      <a:pt x="200" y="312"/>
                    </a:lnTo>
                    <a:lnTo>
                      <a:pt x="210" y="308"/>
                    </a:lnTo>
                    <a:lnTo>
                      <a:pt x="214" y="317"/>
                    </a:lnTo>
                    <a:lnTo>
                      <a:pt x="217" y="326"/>
                    </a:lnTo>
                    <a:lnTo>
                      <a:pt x="217" y="335"/>
                    </a:lnTo>
                    <a:lnTo>
                      <a:pt x="215" y="345"/>
                    </a:lnTo>
                    <a:lnTo>
                      <a:pt x="206" y="360"/>
                    </a:lnTo>
                    <a:lnTo>
                      <a:pt x="194" y="372"/>
                    </a:lnTo>
                    <a:lnTo>
                      <a:pt x="181" y="381"/>
                    </a:lnTo>
                    <a:lnTo>
                      <a:pt x="167" y="389"/>
                    </a:lnTo>
                    <a:lnTo>
                      <a:pt x="151" y="395"/>
                    </a:lnTo>
                    <a:lnTo>
                      <a:pt x="134" y="400"/>
                    </a:lnTo>
                    <a:lnTo>
                      <a:pt x="118" y="403"/>
                    </a:lnTo>
                    <a:lnTo>
                      <a:pt x="102" y="406"/>
                    </a:lnTo>
                    <a:lnTo>
                      <a:pt x="94" y="403"/>
                    </a:lnTo>
                    <a:lnTo>
                      <a:pt x="87" y="400"/>
                    </a:lnTo>
                    <a:lnTo>
                      <a:pt x="79" y="397"/>
                    </a:lnTo>
                    <a:lnTo>
                      <a:pt x="71" y="393"/>
                    </a:lnTo>
                    <a:lnTo>
                      <a:pt x="63" y="390"/>
                    </a:lnTo>
                    <a:lnTo>
                      <a:pt x="56" y="385"/>
                    </a:lnTo>
                    <a:lnTo>
                      <a:pt x="49" y="379"/>
                    </a:lnTo>
                    <a:lnTo>
                      <a:pt x="43" y="372"/>
                    </a:lnTo>
                    <a:lnTo>
                      <a:pt x="45" y="367"/>
                    </a:lnTo>
                    <a:lnTo>
                      <a:pt x="48" y="365"/>
                    </a:lnTo>
                    <a:lnTo>
                      <a:pt x="52" y="363"/>
                    </a:lnTo>
                    <a:lnTo>
                      <a:pt x="57" y="362"/>
                    </a:lnTo>
                    <a:lnTo>
                      <a:pt x="62" y="361"/>
                    </a:lnTo>
                    <a:lnTo>
                      <a:pt x="67" y="360"/>
                    </a:lnTo>
                    <a:lnTo>
                      <a:pt x="72" y="359"/>
                    </a:lnTo>
                    <a:lnTo>
                      <a:pt x="76" y="357"/>
                    </a:lnTo>
                    <a:lnTo>
                      <a:pt x="87" y="346"/>
                    </a:lnTo>
                    <a:lnTo>
                      <a:pt x="97" y="335"/>
                    </a:lnTo>
                    <a:lnTo>
                      <a:pt x="104" y="323"/>
                    </a:lnTo>
                    <a:lnTo>
                      <a:pt x="107" y="310"/>
                    </a:lnTo>
                    <a:lnTo>
                      <a:pt x="97" y="313"/>
                    </a:lnTo>
                    <a:lnTo>
                      <a:pt x="85" y="313"/>
                    </a:lnTo>
                    <a:lnTo>
                      <a:pt x="74" y="312"/>
                    </a:lnTo>
                    <a:lnTo>
                      <a:pt x="63" y="308"/>
                    </a:lnTo>
                    <a:lnTo>
                      <a:pt x="52" y="304"/>
                    </a:lnTo>
                    <a:lnTo>
                      <a:pt x="42" y="297"/>
                    </a:lnTo>
                    <a:lnTo>
                      <a:pt x="32" y="290"/>
                    </a:lnTo>
                    <a:lnTo>
                      <a:pt x="22" y="281"/>
                    </a:lnTo>
                    <a:lnTo>
                      <a:pt x="9" y="264"/>
                    </a:lnTo>
                    <a:lnTo>
                      <a:pt x="2" y="243"/>
                    </a:lnTo>
                    <a:lnTo>
                      <a:pt x="0" y="222"/>
                    </a:lnTo>
                    <a:lnTo>
                      <a:pt x="5" y="201"/>
                    </a:lnTo>
                    <a:lnTo>
                      <a:pt x="11" y="203"/>
                    </a:lnTo>
                    <a:lnTo>
                      <a:pt x="15" y="209"/>
                    </a:lnTo>
                    <a:lnTo>
                      <a:pt x="17" y="215"/>
                    </a:lnTo>
                    <a:lnTo>
                      <a:pt x="19" y="223"/>
                    </a:lnTo>
                    <a:lnTo>
                      <a:pt x="21" y="229"/>
                    </a:lnTo>
                    <a:lnTo>
                      <a:pt x="25" y="236"/>
                    </a:lnTo>
                    <a:lnTo>
                      <a:pt x="31" y="239"/>
                    </a:lnTo>
                    <a:lnTo>
                      <a:pt x="41" y="240"/>
                    </a:lnTo>
                    <a:lnTo>
                      <a:pt x="45" y="240"/>
                    </a:lnTo>
                    <a:lnTo>
                      <a:pt x="49" y="240"/>
                    </a:lnTo>
                    <a:lnTo>
                      <a:pt x="53" y="240"/>
                    </a:lnTo>
                    <a:lnTo>
                      <a:pt x="59" y="240"/>
                    </a:lnTo>
                    <a:lnTo>
                      <a:pt x="63" y="239"/>
                    </a:lnTo>
                    <a:lnTo>
                      <a:pt x="69" y="237"/>
                    </a:lnTo>
                    <a:lnTo>
                      <a:pt x="73" y="235"/>
                    </a:lnTo>
                    <a:lnTo>
                      <a:pt x="76" y="231"/>
                    </a:lnTo>
                    <a:lnTo>
                      <a:pt x="90" y="201"/>
                    </a:lnTo>
                    <a:lnTo>
                      <a:pt x="90" y="170"/>
                    </a:lnTo>
                    <a:lnTo>
                      <a:pt x="82" y="139"/>
                    </a:lnTo>
                    <a:lnTo>
                      <a:pt x="70" y="106"/>
                    </a:lnTo>
                    <a:lnTo>
                      <a:pt x="61" y="76"/>
                    </a:lnTo>
                    <a:lnTo>
                      <a:pt x="61" y="47"/>
                    </a:lnTo>
                    <a:lnTo>
                      <a:pt x="74" y="21"/>
                    </a:lnTo>
                    <a:lnTo>
                      <a:pt x="107" y="0"/>
                    </a:lnTo>
                    <a:lnTo>
                      <a:pt x="110" y="15"/>
                    </a:lnTo>
                    <a:lnTo>
                      <a:pt x="114" y="52"/>
                    </a:lnTo>
                    <a:lnTo>
                      <a:pt x="119" y="98"/>
                    </a:lnTo>
                    <a:lnTo>
                      <a:pt x="125" y="138"/>
                    </a:lnTo>
                    <a:close/>
                  </a:path>
                </a:pathLst>
              </a:custGeom>
              <a:solidFill>
                <a:srgbClr val="000000"/>
              </a:solidFill>
              <a:ln w="9525">
                <a:noFill/>
                <a:round/>
                <a:headEnd/>
                <a:tailEnd/>
              </a:ln>
            </p:spPr>
            <p:txBody>
              <a:bodyPr/>
              <a:lstStyle/>
              <a:p>
                <a:endParaRPr lang="he-IL"/>
              </a:p>
            </p:txBody>
          </p:sp>
          <p:sp>
            <p:nvSpPr>
              <p:cNvPr id="83" name="Freeform 40"/>
              <p:cNvSpPr>
                <a:spLocks/>
              </p:cNvSpPr>
              <p:nvPr/>
            </p:nvSpPr>
            <p:spPr bwMode="auto">
              <a:xfrm>
                <a:off x="4247" y="1525"/>
                <a:ext cx="181" cy="205"/>
              </a:xfrm>
              <a:custGeom>
                <a:avLst/>
                <a:gdLst/>
                <a:ahLst/>
                <a:cxnLst>
                  <a:cxn ang="0">
                    <a:pos x="533" y="583"/>
                  </a:cxn>
                  <a:cxn ang="0">
                    <a:pos x="511" y="585"/>
                  </a:cxn>
                  <a:cxn ang="0">
                    <a:pos x="485" y="586"/>
                  </a:cxn>
                  <a:cxn ang="0">
                    <a:pos x="451" y="589"/>
                  </a:cxn>
                  <a:cxn ang="0">
                    <a:pos x="413" y="592"/>
                  </a:cxn>
                  <a:cxn ang="0">
                    <a:pos x="373" y="594"/>
                  </a:cxn>
                  <a:cxn ang="0">
                    <a:pos x="330" y="596"/>
                  </a:cxn>
                  <a:cxn ang="0">
                    <a:pos x="286" y="599"/>
                  </a:cxn>
                  <a:cxn ang="0">
                    <a:pos x="242" y="601"/>
                  </a:cxn>
                  <a:cxn ang="0">
                    <a:pos x="200" y="603"/>
                  </a:cxn>
                  <a:cxn ang="0">
                    <a:pos x="159" y="606"/>
                  </a:cxn>
                  <a:cxn ang="0">
                    <a:pos x="121" y="608"/>
                  </a:cxn>
                  <a:cxn ang="0">
                    <a:pos x="89" y="610"/>
                  </a:cxn>
                  <a:cxn ang="0">
                    <a:pos x="61" y="611"/>
                  </a:cxn>
                  <a:cxn ang="0">
                    <a:pos x="40" y="612"/>
                  </a:cxn>
                  <a:cxn ang="0">
                    <a:pos x="26" y="613"/>
                  </a:cxn>
                  <a:cxn ang="0">
                    <a:pos x="22" y="613"/>
                  </a:cxn>
                  <a:cxn ang="0">
                    <a:pos x="0" y="0"/>
                  </a:cxn>
                  <a:cxn ang="0">
                    <a:pos x="542" y="8"/>
                  </a:cxn>
                  <a:cxn ang="0">
                    <a:pos x="533" y="583"/>
                  </a:cxn>
                </a:cxnLst>
                <a:rect l="0" t="0" r="r" b="b"/>
                <a:pathLst>
                  <a:path w="542" h="613">
                    <a:moveTo>
                      <a:pt x="533" y="583"/>
                    </a:moveTo>
                    <a:lnTo>
                      <a:pt x="511" y="585"/>
                    </a:lnTo>
                    <a:lnTo>
                      <a:pt x="485" y="586"/>
                    </a:lnTo>
                    <a:lnTo>
                      <a:pt x="451" y="589"/>
                    </a:lnTo>
                    <a:lnTo>
                      <a:pt x="413" y="592"/>
                    </a:lnTo>
                    <a:lnTo>
                      <a:pt x="373" y="594"/>
                    </a:lnTo>
                    <a:lnTo>
                      <a:pt x="330" y="596"/>
                    </a:lnTo>
                    <a:lnTo>
                      <a:pt x="286" y="599"/>
                    </a:lnTo>
                    <a:lnTo>
                      <a:pt x="242" y="601"/>
                    </a:lnTo>
                    <a:lnTo>
                      <a:pt x="200" y="603"/>
                    </a:lnTo>
                    <a:lnTo>
                      <a:pt x="159" y="606"/>
                    </a:lnTo>
                    <a:lnTo>
                      <a:pt x="121" y="608"/>
                    </a:lnTo>
                    <a:lnTo>
                      <a:pt x="89" y="610"/>
                    </a:lnTo>
                    <a:lnTo>
                      <a:pt x="61" y="611"/>
                    </a:lnTo>
                    <a:lnTo>
                      <a:pt x="40" y="612"/>
                    </a:lnTo>
                    <a:lnTo>
                      <a:pt x="26" y="613"/>
                    </a:lnTo>
                    <a:lnTo>
                      <a:pt x="22" y="613"/>
                    </a:lnTo>
                    <a:lnTo>
                      <a:pt x="0" y="0"/>
                    </a:lnTo>
                    <a:lnTo>
                      <a:pt x="542" y="8"/>
                    </a:lnTo>
                    <a:lnTo>
                      <a:pt x="533" y="583"/>
                    </a:lnTo>
                    <a:close/>
                  </a:path>
                </a:pathLst>
              </a:custGeom>
              <a:solidFill>
                <a:srgbClr val="26ADE8"/>
              </a:solidFill>
              <a:ln w="9525">
                <a:noFill/>
                <a:round/>
                <a:headEnd/>
                <a:tailEnd/>
              </a:ln>
            </p:spPr>
            <p:txBody>
              <a:bodyPr/>
              <a:lstStyle/>
              <a:p>
                <a:endParaRPr lang="he-IL"/>
              </a:p>
            </p:txBody>
          </p:sp>
          <p:sp>
            <p:nvSpPr>
              <p:cNvPr id="84" name="Freeform 41"/>
              <p:cNvSpPr>
                <a:spLocks/>
              </p:cNvSpPr>
              <p:nvPr/>
            </p:nvSpPr>
            <p:spPr bwMode="auto">
              <a:xfrm>
                <a:off x="4221" y="1753"/>
                <a:ext cx="236" cy="71"/>
              </a:xfrm>
              <a:custGeom>
                <a:avLst/>
                <a:gdLst/>
                <a:ahLst/>
                <a:cxnLst>
                  <a:cxn ang="0">
                    <a:pos x="705" y="7"/>
                  </a:cxn>
                  <a:cxn ang="0">
                    <a:pos x="693" y="13"/>
                  </a:cxn>
                  <a:cxn ang="0">
                    <a:pos x="669" y="25"/>
                  </a:cxn>
                  <a:cxn ang="0">
                    <a:pos x="638" y="40"/>
                  </a:cxn>
                  <a:cxn ang="0">
                    <a:pos x="601" y="55"/>
                  </a:cxn>
                  <a:cxn ang="0">
                    <a:pos x="563" y="69"/>
                  </a:cxn>
                  <a:cxn ang="0">
                    <a:pos x="523" y="81"/>
                  </a:cxn>
                  <a:cxn ang="0">
                    <a:pos x="485" y="87"/>
                  </a:cxn>
                  <a:cxn ang="0">
                    <a:pos x="455" y="120"/>
                  </a:cxn>
                  <a:cxn ang="0">
                    <a:pos x="444" y="197"/>
                  </a:cxn>
                  <a:cxn ang="0">
                    <a:pos x="428" y="193"/>
                  </a:cxn>
                  <a:cxn ang="0">
                    <a:pos x="423" y="142"/>
                  </a:cxn>
                  <a:cxn ang="0">
                    <a:pos x="430" y="109"/>
                  </a:cxn>
                  <a:cxn ang="0">
                    <a:pos x="436" y="95"/>
                  </a:cxn>
                  <a:cxn ang="0">
                    <a:pos x="445" y="85"/>
                  </a:cxn>
                  <a:cxn ang="0">
                    <a:pos x="456" y="76"/>
                  </a:cxn>
                  <a:cxn ang="0">
                    <a:pos x="472" y="73"/>
                  </a:cxn>
                  <a:cxn ang="0">
                    <a:pos x="505" y="65"/>
                  </a:cxn>
                  <a:cxn ang="0">
                    <a:pos x="552" y="51"/>
                  </a:cxn>
                  <a:cxn ang="0">
                    <a:pos x="595" y="36"/>
                  </a:cxn>
                  <a:cxn ang="0">
                    <a:pos x="595" y="31"/>
                  </a:cxn>
                  <a:cxn ang="0">
                    <a:pos x="537" y="33"/>
                  </a:cxn>
                  <a:cxn ang="0">
                    <a:pos x="451" y="38"/>
                  </a:cxn>
                  <a:cxn ang="0">
                    <a:pos x="351" y="45"/>
                  </a:cxn>
                  <a:cxn ang="0">
                    <a:pos x="247" y="53"/>
                  </a:cxn>
                  <a:cxn ang="0">
                    <a:pos x="148" y="61"/>
                  </a:cxn>
                  <a:cxn ang="0">
                    <a:pos x="66" y="67"/>
                  </a:cxn>
                  <a:cxn ang="0">
                    <a:pos x="13" y="70"/>
                  </a:cxn>
                  <a:cxn ang="0">
                    <a:pos x="1" y="65"/>
                  </a:cxn>
                  <a:cxn ang="0">
                    <a:pos x="5" y="55"/>
                  </a:cxn>
                  <a:cxn ang="0">
                    <a:pos x="11" y="48"/>
                  </a:cxn>
                  <a:cxn ang="0">
                    <a:pos x="33" y="47"/>
                  </a:cxn>
                  <a:cxn ang="0">
                    <a:pos x="65" y="44"/>
                  </a:cxn>
                  <a:cxn ang="0">
                    <a:pos x="106" y="39"/>
                  </a:cxn>
                  <a:cxn ang="0">
                    <a:pos x="156" y="35"/>
                  </a:cxn>
                  <a:cxn ang="0">
                    <a:pos x="210" y="30"/>
                  </a:cxn>
                  <a:cxn ang="0">
                    <a:pos x="269" y="25"/>
                  </a:cxn>
                  <a:cxn ang="0">
                    <a:pos x="331" y="20"/>
                  </a:cxn>
                  <a:cxn ang="0">
                    <a:pos x="392" y="14"/>
                  </a:cxn>
                  <a:cxn ang="0">
                    <a:pos x="454" y="10"/>
                  </a:cxn>
                  <a:cxn ang="0">
                    <a:pos x="512" y="7"/>
                  </a:cxn>
                  <a:cxn ang="0">
                    <a:pos x="566" y="4"/>
                  </a:cxn>
                  <a:cxn ang="0">
                    <a:pos x="613" y="1"/>
                  </a:cxn>
                  <a:cxn ang="0">
                    <a:pos x="653" y="0"/>
                  </a:cxn>
                  <a:cxn ang="0">
                    <a:pos x="683" y="1"/>
                  </a:cxn>
                  <a:cxn ang="0">
                    <a:pos x="703" y="4"/>
                  </a:cxn>
                </a:cxnLst>
                <a:rect l="0" t="0" r="r" b="b"/>
                <a:pathLst>
                  <a:path w="707" h="212">
                    <a:moveTo>
                      <a:pt x="707" y="6"/>
                    </a:moveTo>
                    <a:lnTo>
                      <a:pt x="705" y="7"/>
                    </a:lnTo>
                    <a:lnTo>
                      <a:pt x="701" y="9"/>
                    </a:lnTo>
                    <a:lnTo>
                      <a:pt x="693" y="13"/>
                    </a:lnTo>
                    <a:lnTo>
                      <a:pt x="682" y="19"/>
                    </a:lnTo>
                    <a:lnTo>
                      <a:pt x="669" y="25"/>
                    </a:lnTo>
                    <a:lnTo>
                      <a:pt x="654" y="33"/>
                    </a:lnTo>
                    <a:lnTo>
                      <a:pt x="638" y="40"/>
                    </a:lnTo>
                    <a:lnTo>
                      <a:pt x="621" y="48"/>
                    </a:lnTo>
                    <a:lnTo>
                      <a:pt x="601" y="55"/>
                    </a:lnTo>
                    <a:lnTo>
                      <a:pt x="582" y="63"/>
                    </a:lnTo>
                    <a:lnTo>
                      <a:pt x="563" y="69"/>
                    </a:lnTo>
                    <a:lnTo>
                      <a:pt x="542" y="76"/>
                    </a:lnTo>
                    <a:lnTo>
                      <a:pt x="523" y="81"/>
                    </a:lnTo>
                    <a:lnTo>
                      <a:pt x="503" y="85"/>
                    </a:lnTo>
                    <a:lnTo>
                      <a:pt x="485" y="87"/>
                    </a:lnTo>
                    <a:lnTo>
                      <a:pt x="468" y="87"/>
                    </a:lnTo>
                    <a:lnTo>
                      <a:pt x="455" y="120"/>
                    </a:lnTo>
                    <a:lnTo>
                      <a:pt x="447" y="162"/>
                    </a:lnTo>
                    <a:lnTo>
                      <a:pt x="444" y="197"/>
                    </a:lnTo>
                    <a:lnTo>
                      <a:pt x="444" y="212"/>
                    </a:lnTo>
                    <a:lnTo>
                      <a:pt x="428" y="193"/>
                    </a:lnTo>
                    <a:lnTo>
                      <a:pt x="422" y="169"/>
                    </a:lnTo>
                    <a:lnTo>
                      <a:pt x="423" y="142"/>
                    </a:lnTo>
                    <a:lnTo>
                      <a:pt x="428" y="116"/>
                    </a:lnTo>
                    <a:lnTo>
                      <a:pt x="430" y="109"/>
                    </a:lnTo>
                    <a:lnTo>
                      <a:pt x="433" y="102"/>
                    </a:lnTo>
                    <a:lnTo>
                      <a:pt x="436" y="95"/>
                    </a:lnTo>
                    <a:lnTo>
                      <a:pt x="440" y="90"/>
                    </a:lnTo>
                    <a:lnTo>
                      <a:pt x="445" y="85"/>
                    </a:lnTo>
                    <a:lnTo>
                      <a:pt x="450" y="79"/>
                    </a:lnTo>
                    <a:lnTo>
                      <a:pt x="456" y="76"/>
                    </a:lnTo>
                    <a:lnTo>
                      <a:pt x="463" y="73"/>
                    </a:lnTo>
                    <a:lnTo>
                      <a:pt x="472" y="73"/>
                    </a:lnTo>
                    <a:lnTo>
                      <a:pt x="486" y="70"/>
                    </a:lnTo>
                    <a:lnTo>
                      <a:pt x="505" y="65"/>
                    </a:lnTo>
                    <a:lnTo>
                      <a:pt x="528" y="59"/>
                    </a:lnTo>
                    <a:lnTo>
                      <a:pt x="552" y="51"/>
                    </a:lnTo>
                    <a:lnTo>
                      <a:pt x="574" y="44"/>
                    </a:lnTo>
                    <a:lnTo>
                      <a:pt x="595" y="36"/>
                    </a:lnTo>
                    <a:lnTo>
                      <a:pt x="611" y="32"/>
                    </a:lnTo>
                    <a:lnTo>
                      <a:pt x="595" y="31"/>
                    </a:lnTo>
                    <a:lnTo>
                      <a:pt x="569" y="32"/>
                    </a:lnTo>
                    <a:lnTo>
                      <a:pt x="537" y="33"/>
                    </a:lnTo>
                    <a:lnTo>
                      <a:pt x="497" y="35"/>
                    </a:lnTo>
                    <a:lnTo>
                      <a:pt x="451" y="38"/>
                    </a:lnTo>
                    <a:lnTo>
                      <a:pt x="403" y="41"/>
                    </a:lnTo>
                    <a:lnTo>
                      <a:pt x="351" y="45"/>
                    </a:lnTo>
                    <a:lnTo>
                      <a:pt x="299" y="49"/>
                    </a:lnTo>
                    <a:lnTo>
                      <a:pt x="247" y="53"/>
                    </a:lnTo>
                    <a:lnTo>
                      <a:pt x="196" y="56"/>
                    </a:lnTo>
                    <a:lnTo>
                      <a:pt x="148" y="61"/>
                    </a:lnTo>
                    <a:lnTo>
                      <a:pt x="105" y="64"/>
                    </a:lnTo>
                    <a:lnTo>
                      <a:pt x="66" y="67"/>
                    </a:lnTo>
                    <a:lnTo>
                      <a:pt x="36" y="68"/>
                    </a:lnTo>
                    <a:lnTo>
                      <a:pt x="13" y="70"/>
                    </a:lnTo>
                    <a:lnTo>
                      <a:pt x="0" y="70"/>
                    </a:lnTo>
                    <a:lnTo>
                      <a:pt x="1" y="65"/>
                    </a:lnTo>
                    <a:lnTo>
                      <a:pt x="3" y="60"/>
                    </a:lnTo>
                    <a:lnTo>
                      <a:pt x="5" y="55"/>
                    </a:lnTo>
                    <a:lnTo>
                      <a:pt x="6" y="49"/>
                    </a:lnTo>
                    <a:lnTo>
                      <a:pt x="11" y="48"/>
                    </a:lnTo>
                    <a:lnTo>
                      <a:pt x="21" y="48"/>
                    </a:lnTo>
                    <a:lnTo>
                      <a:pt x="33" y="47"/>
                    </a:lnTo>
                    <a:lnTo>
                      <a:pt x="48" y="45"/>
                    </a:lnTo>
                    <a:lnTo>
                      <a:pt x="65" y="44"/>
                    </a:lnTo>
                    <a:lnTo>
                      <a:pt x="85" y="41"/>
                    </a:lnTo>
                    <a:lnTo>
                      <a:pt x="106" y="39"/>
                    </a:lnTo>
                    <a:lnTo>
                      <a:pt x="130" y="37"/>
                    </a:lnTo>
                    <a:lnTo>
                      <a:pt x="156" y="35"/>
                    </a:lnTo>
                    <a:lnTo>
                      <a:pt x="182" y="33"/>
                    </a:lnTo>
                    <a:lnTo>
                      <a:pt x="210" y="30"/>
                    </a:lnTo>
                    <a:lnTo>
                      <a:pt x="239" y="27"/>
                    </a:lnTo>
                    <a:lnTo>
                      <a:pt x="269" y="25"/>
                    </a:lnTo>
                    <a:lnTo>
                      <a:pt x="299" y="22"/>
                    </a:lnTo>
                    <a:lnTo>
                      <a:pt x="331" y="20"/>
                    </a:lnTo>
                    <a:lnTo>
                      <a:pt x="362" y="18"/>
                    </a:lnTo>
                    <a:lnTo>
                      <a:pt x="392" y="14"/>
                    </a:lnTo>
                    <a:lnTo>
                      <a:pt x="423" y="12"/>
                    </a:lnTo>
                    <a:lnTo>
                      <a:pt x="454" y="10"/>
                    </a:lnTo>
                    <a:lnTo>
                      <a:pt x="483" y="8"/>
                    </a:lnTo>
                    <a:lnTo>
                      <a:pt x="512" y="7"/>
                    </a:lnTo>
                    <a:lnTo>
                      <a:pt x="539" y="5"/>
                    </a:lnTo>
                    <a:lnTo>
                      <a:pt x="566" y="4"/>
                    </a:lnTo>
                    <a:lnTo>
                      <a:pt x="591" y="3"/>
                    </a:lnTo>
                    <a:lnTo>
                      <a:pt x="613" y="1"/>
                    </a:lnTo>
                    <a:lnTo>
                      <a:pt x="634" y="1"/>
                    </a:lnTo>
                    <a:lnTo>
                      <a:pt x="653" y="0"/>
                    </a:lnTo>
                    <a:lnTo>
                      <a:pt x="669" y="1"/>
                    </a:lnTo>
                    <a:lnTo>
                      <a:pt x="683" y="1"/>
                    </a:lnTo>
                    <a:lnTo>
                      <a:pt x="694" y="3"/>
                    </a:lnTo>
                    <a:lnTo>
                      <a:pt x="703" y="4"/>
                    </a:lnTo>
                    <a:lnTo>
                      <a:pt x="707" y="6"/>
                    </a:lnTo>
                    <a:close/>
                  </a:path>
                </a:pathLst>
              </a:custGeom>
              <a:solidFill>
                <a:srgbClr val="000000"/>
              </a:solidFill>
              <a:ln w="9525">
                <a:noFill/>
                <a:round/>
                <a:headEnd/>
                <a:tailEnd/>
              </a:ln>
            </p:spPr>
            <p:txBody>
              <a:bodyPr/>
              <a:lstStyle/>
              <a:p>
                <a:endParaRPr lang="he-IL"/>
              </a:p>
            </p:txBody>
          </p:sp>
          <p:sp>
            <p:nvSpPr>
              <p:cNvPr id="85" name="Freeform 42"/>
              <p:cNvSpPr>
                <a:spLocks/>
              </p:cNvSpPr>
              <p:nvPr/>
            </p:nvSpPr>
            <p:spPr bwMode="auto">
              <a:xfrm>
                <a:off x="4143" y="1790"/>
                <a:ext cx="310" cy="71"/>
              </a:xfrm>
              <a:custGeom>
                <a:avLst/>
                <a:gdLst/>
                <a:ahLst/>
                <a:cxnLst>
                  <a:cxn ang="0">
                    <a:pos x="270" y="209"/>
                  </a:cxn>
                  <a:cxn ang="0">
                    <a:pos x="220" y="197"/>
                  </a:cxn>
                  <a:cxn ang="0">
                    <a:pos x="146" y="178"/>
                  </a:cxn>
                  <a:cxn ang="0">
                    <a:pos x="71" y="159"/>
                  </a:cxn>
                  <a:cxn ang="0">
                    <a:pos x="16" y="142"/>
                  </a:cxn>
                  <a:cxn ang="0">
                    <a:pos x="2" y="131"/>
                  </a:cxn>
                  <a:cxn ang="0">
                    <a:pos x="13" y="120"/>
                  </a:cxn>
                  <a:cxn ang="0">
                    <a:pos x="313" y="66"/>
                  </a:cxn>
                  <a:cxn ang="0">
                    <a:pos x="306" y="23"/>
                  </a:cxn>
                  <a:cxn ang="0">
                    <a:pos x="287" y="25"/>
                  </a:cxn>
                  <a:cxn ang="0">
                    <a:pos x="241" y="30"/>
                  </a:cxn>
                  <a:cxn ang="0">
                    <a:pos x="183" y="35"/>
                  </a:cxn>
                  <a:cxn ang="0">
                    <a:pos x="130" y="40"/>
                  </a:cxn>
                  <a:cxn ang="0">
                    <a:pos x="97" y="44"/>
                  </a:cxn>
                  <a:cxn ang="0">
                    <a:pos x="91" y="38"/>
                  </a:cxn>
                  <a:cxn ang="0">
                    <a:pos x="105" y="30"/>
                  </a:cxn>
                  <a:cxn ang="0">
                    <a:pos x="148" y="23"/>
                  </a:cxn>
                  <a:cxn ang="0">
                    <a:pos x="192" y="17"/>
                  </a:cxn>
                  <a:cxn ang="0">
                    <a:pos x="235" y="12"/>
                  </a:cxn>
                  <a:cxn ang="0">
                    <a:pos x="278" y="7"/>
                  </a:cxn>
                  <a:cxn ang="0">
                    <a:pos x="321" y="0"/>
                  </a:cxn>
                  <a:cxn ang="0">
                    <a:pos x="342" y="44"/>
                  </a:cxn>
                  <a:cxn ang="0">
                    <a:pos x="345" y="91"/>
                  </a:cxn>
                  <a:cxn ang="0">
                    <a:pos x="306" y="123"/>
                  </a:cxn>
                  <a:cxn ang="0">
                    <a:pos x="274" y="108"/>
                  </a:cxn>
                  <a:cxn ang="0">
                    <a:pos x="229" y="113"/>
                  </a:cxn>
                  <a:cxn ang="0">
                    <a:pos x="185" y="119"/>
                  </a:cxn>
                  <a:cxn ang="0">
                    <a:pos x="142" y="127"/>
                  </a:cxn>
                  <a:cxn ang="0">
                    <a:pos x="99" y="133"/>
                  </a:cxn>
                  <a:cxn ang="0">
                    <a:pos x="84" y="141"/>
                  </a:cxn>
                  <a:cxn ang="0">
                    <a:pos x="125" y="149"/>
                  </a:cxn>
                  <a:cxn ang="0">
                    <a:pos x="165" y="160"/>
                  </a:cxn>
                  <a:cxn ang="0">
                    <a:pos x="206" y="170"/>
                  </a:cxn>
                  <a:cxn ang="0">
                    <a:pos x="247" y="178"/>
                  </a:cxn>
                  <a:cxn ang="0">
                    <a:pos x="288" y="187"/>
                  </a:cxn>
                  <a:cxn ang="0">
                    <a:pos x="330" y="181"/>
                  </a:cxn>
                  <a:cxn ang="0">
                    <a:pos x="434" y="164"/>
                  </a:cxn>
                  <a:cxn ang="0">
                    <a:pos x="571" y="143"/>
                  </a:cxn>
                  <a:cxn ang="0">
                    <a:pos x="707" y="121"/>
                  </a:cxn>
                  <a:cxn ang="0">
                    <a:pos x="813" y="104"/>
                  </a:cxn>
                  <a:cxn ang="0">
                    <a:pos x="695" y="79"/>
                  </a:cxn>
                  <a:cxn ang="0">
                    <a:pos x="704" y="64"/>
                  </a:cxn>
                </a:cxnLst>
                <a:rect l="0" t="0" r="r" b="b"/>
                <a:pathLst>
                  <a:path w="928" h="212">
                    <a:moveTo>
                      <a:pt x="282" y="212"/>
                    </a:moveTo>
                    <a:lnTo>
                      <a:pt x="279" y="211"/>
                    </a:lnTo>
                    <a:lnTo>
                      <a:pt x="270" y="209"/>
                    </a:lnTo>
                    <a:lnTo>
                      <a:pt x="257" y="205"/>
                    </a:lnTo>
                    <a:lnTo>
                      <a:pt x="240" y="202"/>
                    </a:lnTo>
                    <a:lnTo>
                      <a:pt x="220" y="197"/>
                    </a:lnTo>
                    <a:lnTo>
                      <a:pt x="196" y="191"/>
                    </a:lnTo>
                    <a:lnTo>
                      <a:pt x="171" y="185"/>
                    </a:lnTo>
                    <a:lnTo>
                      <a:pt x="146" y="178"/>
                    </a:lnTo>
                    <a:lnTo>
                      <a:pt x="120" y="172"/>
                    </a:lnTo>
                    <a:lnTo>
                      <a:pt x="95" y="165"/>
                    </a:lnTo>
                    <a:lnTo>
                      <a:pt x="71" y="159"/>
                    </a:lnTo>
                    <a:lnTo>
                      <a:pt x="49" y="153"/>
                    </a:lnTo>
                    <a:lnTo>
                      <a:pt x="31" y="147"/>
                    </a:lnTo>
                    <a:lnTo>
                      <a:pt x="16" y="142"/>
                    </a:lnTo>
                    <a:lnTo>
                      <a:pt x="5" y="139"/>
                    </a:lnTo>
                    <a:lnTo>
                      <a:pt x="0" y="135"/>
                    </a:lnTo>
                    <a:lnTo>
                      <a:pt x="2" y="131"/>
                    </a:lnTo>
                    <a:lnTo>
                      <a:pt x="5" y="128"/>
                    </a:lnTo>
                    <a:lnTo>
                      <a:pt x="9" y="124"/>
                    </a:lnTo>
                    <a:lnTo>
                      <a:pt x="13" y="120"/>
                    </a:lnTo>
                    <a:lnTo>
                      <a:pt x="309" y="80"/>
                    </a:lnTo>
                    <a:lnTo>
                      <a:pt x="311" y="80"/>
                    </a:lnTo>
                    <a:lnTo>
                      <a:pt x="313" y="66"/>
                    </a:lnTo>
                    <a:lnTo>
                      <a:pt x="315" y="51"/>
                    </a:lnTo>
                    <a:lnTo>
                      <a:pt x="312" y="36"/>
                    </a:lnTo>
                    <a:lnTo>
                      <a:pt x="306" y="23"/>
                    </a:lnTo>
                    <a:lnTo>
                      <a:pt x="304" y="23"/>
                    </a:lnTo>
                    <a:lnTo>
                      <a:pt x="297" y="24"/>
                    </a:lnTo>
                    <a:lnTo>
                      <a:pt x="287" y="25"/>
                    </a:lnTo>
                    <a:lnTo>
                      <a:pt x="274" y="26"/>
                    </a:lnTo>
                    <a:lnTo>
                      <a:pt x="258" y="27"/>
                    </a:lnTo>
                    <a:lnTo>
                      <a:pt x="241" y="30"/>
                    </a:lnTo>
                    <a:lnTo>
                      <a:pt x="222" y="32"/>
                    </a:lnTo>
                    <a:lnTo>
                      <a:pt x="202" y="33"/>
                    </a:lnTo>
                    <a:lnTo>
                      <a:pt x="183" y="35"/>
                    </a:lnTo>
                    <a:lnTo>
                      <a:pt x="164" y="37"/>
                    </a:lnTo>
                    <a:lnTo>
                      <a:pt x="146" y="39"/>
                    </a:lnTo>
                    <a:lnTo>
                      <a:pt x="130" y="40"/>
                    </a:lnTo>
                    <a:lnTo>
                      <a:pt x="116" y="41"/>
                    </a:lnTo>
                    <a:lnTo>
                      <a:pt x="104" y="42"/>
                    </a:lnTo>
                    <a:lnTo>
                      <a:pt x="97" y="44"/>
                    </a:lnTo>
                    <a:lnTo>
                      <a:pt x="93" y="44"/>
                    </a:lnTo>
                    <a:lnTo>
                      <a:pt x="91" y="41"/>
                    </a:lnTo>
                    <a:lnTo>
                      <a:pt x="91" y="38"/>
                    </a:lnTo>
                    <a:lnTo>
                      <a:pt x="91" y="35"/>
                    </a:lnTo>
                    <a:lnTo>
                      <a:pt x="91" y="32"/>
                    </a:lnTo>
                    <a:lnTo>
                      <a:pt x="105" y="30"/>
                    </a:lnTo>
                    <a:lnTo>
                      <a:pt x="119" y="26"/>
                    </a:lnTo>
                    <a:lnTo>
                      <a:pt x="134" y="24"/>
                    </a:lnTo>
                    <a:lnTo>
                      <a:pt x="148" y="23"/>
                    </a:lnTo>
                    <a:lnTo>
                      <a:pt x="162" y="21"/>
                    </a:lnTo>
                    <a:lnTo>
                      <a:pt x="177" y="19"/>
                    </a:lnTo>
                    <a:lnTo>
                      <a:pt x="192" y="17"/>
                    </a:lnTo>
                    <a:lnTo>
                      <a:pt x="206" y="16"/>
                    </a:lnTo>
                    <a:lnTo>
                      <a:pt x="220" y="13"/>
                    </a:lnTo>
                    <a:lnTo>
                      <a:pt x="235" y="12"/>
                    </a:lnTo>
                    <a:lnTo>
                      <a:pt x="249" y="10"/>
                    </a:lnTo>
                    <a:lnTo>
                      <a:pt x="264" y="8"/>
                    </a:lnTo>
                    <a:lnTo>
                      <a:pt x="278" y="7"/>
                    </a:lnTo>
                    <a:lnTo>
                      <a:pt x="292" y="5"/>
                    </a:lnTo>
                    <a:lnTo>
                      <a:pt x="307" y="3"/>
                    </a:lnTo>
                    <a:lnTo>
                      <a:pt x="321" y="0"/>
                    </a:lnTo>
                    <a:lnTo>
                      <a:pt x="331" y="13"/>
                    </a:lnTo>
                    <a:lnTo>
                      <a:pt x="337" y="27"/>
                    </a:lnTo>
                    <a:lnTo>
                      <a:pt x="342" y="44"/>
                    </a:lnTo>
                    <a:lnTo>
                      <a:pt x="345" y="59"/>
                    </a:lnTo>
                    <a:lnTo>
                      <a:pt x="348" y="75"/>
                    </a:lnTo>
                    <a:lnTo>
                      <a:pt x="345" y="91"/>
                    </a:lnTo>
                    <a:lnTo>
                      <a:pt x="337" y="106"/>
                    </a:lnTo>
                    <a:lnTo>
                      <a:pt x="330" y="120"/>
                    </a:lnTo>
                    <a:lnTo>
                      <a:pt x="306" y="123"/>
                    </a:lnTo>
                    <a:lnTo>
                      <a:pt x="304" y="106"/>
                    </a:lnTo>
                    <a:lnTo>
                      <a:pt x="289" y="107"/>
                    </a:lnTo>
                    <a:lnTo>
                      <a:pt x="274" y="108"/>
                    </a:lnTo>
                    <a:lnTo>
                      <a:pt x="258" y="109"/>
                    </a:lnTo>
                    <a:lnTo>
                      <a:pt x="244" y="112"/>
                    </a:lnTo>
                    <a:lnTo>
                      <a:pt x="229" y="113"/>
                    </a:lnTo>
                    <a:lnTo>
                      <a:pt x="214" y="115"/>
                    </a:lnTo>
                    <a:lnTo>
                      <a:pt x="200" y="117"/>
                    </a:lnTo>
                    <a:lnTo>
                      <a:pt x="185" y="119"/>
                    </a:lnTo>
                    <a:lnTo>
                      <a:pt x="171" y="121"/>
                    </a:lnTo>
                    <a:lnTo>
                      <a:pt x="157" y="123"/>
                    </a:lnTo>
                    <a:lnTo>
                      <a:pt x="142" y="127"/>
                    </a:lnTo>
                    <a:lnTo>
                      <a:pt x="128" y="129"/>
                    </a:lnTo>
                    <a:lnTo>
                      <a:pt x="113" y="131"/>
                    </a:lnTo>
                    <a:lnTo>
                      <a:pt x="99" y="133"/>
                    </a:lnTo>
                    <a:lnTo>
                      <a:pt x="84" y="135"/>
                    </a:lnTo>
                    <a:lnTo>
                      <a:pt x="70" y="137"/>
                    </a:lnTo>
                    <a:lnTo>
                      <a:pt x="84" y="141"/>
                    </a:lnTo>
                    <a:lnTo>
                      <a:pt x="97" y="144"/>
                    </a:lnTo>
                    <a:lnTo>
                      <a:pt x="111" y="146"/>
                    </a:lnTo>
                    <a:lnTo>
                      <a:pt x="125" y="149"/>
                    </a:lnTo>
                    <a:lnTo>
                      <a:pt x="138" y="153"/>
                    </a:lnTo>
                    <a:lnTo>
                      <a:pt x="152" y="157"/>
                    </a:lnTo>
                    <a:lnTo>
                      <a:pt x="165" y="160"/>
                    </a:lnTo>
                    <a:lnTo>
                      <a:pt x="179" y="163"/>
                    </a:lnTo>
                    <a:lnTo>
                      <a:pt x="192" y="167"/>
                    </a:lnTo>
                    <a:lnTo>
                      <a:pt x="206" y="170"/>
                    </a:lnTo>
                    <a:lnTo>
                      <a:pt x="219" y="173"/>
                    </a:lnTo>
                    <a:lnTo>
                      <a:pt x="233" y="176"/>
                    </a:lnTo>
                    <a:lnTo>
                      <a:pt x="247" y="178"/>
                    </a:lnTo>
                    <a:lnTo>
                      <a:pt x="260" y="182"/>
                    </a:lnTo>
                    <a:lnTo>
                      <a:pt x="274" y="185"/>
                    </a:lnTo>
                    <a:lnTo>
                      <a:pt x="288" y="187"/>
                    </a:lnTo>
                    <a:lnTo>
                      <a:pt x="293" y="186"/>
                    </a:lnTo>
                    <a:lnTo>
                      <a:pt x="307" y="184"/>
                    </a:lnTo>
                    <a:lnTo>
                      <a:pt x="330" y="181"/>
                    </a:lnTo>
                    <a:lnTo>
                      <a:pt x="359" y="176"/>
                    </a:lnTo>
                    <a:lnTo>
                      <a:pt x="394" y="171"/>
                    </a:lnTo>
                    <a:lnTo>
                      <a:pt x="434" y="164"/>
                    </a:lnTo>
                    <a:lnTo>
                      <a:pt x="478" y="158"/>
                    </a:lnTo>
                    <a:lnTo>
                      <a:pt x="524" y="150"/>
                    </a:lnTo>
                    <a:lnTo>
                      <a:pt x="571" y="143"/>
                    </a:lnTo>
                    <a:lnTo>
                      <a:pt x="618" y="136"/>
                    </a:lnTo>
                    <a:lnTo>
                      <a:pt x="664" y="129"/>
                    </a:lnTo>
                    <a:lnTo>
                      <a:pt x="707" y="121"/>
                    </a:lnTo>
                    <a:lnTo>
                      <a:pt x="748" y="115"/>
                    </a:lnTo>
                    <a:lnTo>
                      <a:pt x="783" y="109"/>
                    </a:lnTo>
                    <a:lnTo>
                      <a:pt x="813" y="104"/>
                    </a:lnTo>
                    <a:lnTo>
                      <a:pt x="835" y="100"/>
                    </a:lnTo>
                    <a:lnTo>
                      <a:pt x="696" y="82"/>
                    </a:lnTo>
                    <a:lnTo>
                      <a:pt x="695" y="79"/>
                    </a:lnTo>
                    <a:lnTo>
                      <a:pt x="697" y="74"/>
                    </a:lnTo>
                    <a:lnTo>
                      <a:pt x="701" y="68"/>
                    </a:lnTo>
                    <a:lnTo>
                      <a:pt x="704" y="64"/>
                    </a:lnTo>
                    <a:lnTo>
                      <a:pt x="928" y="100"/>
                    </a:lnTo>
                    <a:lnTo>
                      <a:pt x="282" y="212"/>
                    </a:lnTo>
                    <a:close/>
                  </a:path>
                </a:pathLst>
              </a:custGeom>
              <a:solidFill>
                <a:srgbClr val="000000"/>
              </a:solidFill>
              <a:ln w="9525">
                <a:noFill/>
                <a:round/>
                <a:headEnd/>
                <a:tailEnd/>
              </a:ln>
            </p:spPr>
            <p:txBody>
              <a:bodyPr/>
              <a:lstStyle/>
              <a:p>
                <a:endParaRPr lang="he-IL"/>
              </a:p>
            </p:txBody>
          </p:sp>
          <p:sp>
            <p:nvSpPr>
              <p:cNvPr id="86" name="Freeform 43"/>
              <p:cNvSpPr>
                <a:spLocks/>
              </p:cNvSpPr>
              <p:nvPr/>
            </p:nvSpPr>
            <p:spPr bwMode="auto">
              <a:xfrm>
                <a:off x="4366" y="1860"/>
                <a:ext cx="16" cy="39"/>
              </a:xfrm>
              <a:custGeom>
                <a:avLst/>
                <a:gdLst/>
                <a:ahLst/>
                <a:cxnLst>
                  <a:cxn ang="0">
                    <a:pos x="14" y="2"/>
                  </a:cxn>
                  <a:cxn ang="0">
                    <a:pos x="20" y="15"/>
                  </a:cxn>
                  <a:cxn ang="0">
                    <a:pos x="25" y="29"/>
                  </a:cxn>
                  <a:cxn ang="0">
                    <a:pos x="29" y="42"/>
                  </a:cxn>
                  <a:cxn ang="0">
                    <a:pos x="35" y="55"/>
                  </a:cxn>
                  <a:cxn ang="0">
                    <a:pos x="39" y="69"/>
                  </a:cxn>
                  <a:cxn ang="0">
                    <a:pos x="42" y="83"/>
                  </a:cxn>
                  <a:cxn ang="0">
                    <a:pos x="46" y="97"/>
                  </a:cxn>
                  <a:cxn ang="0">
                    <a:pos x="48" y="112"/>
                  </a:cxn>
                  <a:cxn ang="0">
                    <a:pos x="36" y="117"/>
                  </a:cxn>
                  <a:cxn ang="0">
                    <a:pos x="29" y="104"/>
                  </a:cxn>
                  <a:cxn ang="0">
                    <a:pos x="27" y="89"/>
                  </a:cxn>
                  <a:cxn ang="0">
                    <a:pos x="25" y="75"/>
                  </a:cxn>
                  <a:cxn ang="0">
                    <a:pos x="21" y="61"/>
                  </a:cxn>
                  <a:cxn ang="0">
                    <a:pos x="0" y="6"/>
                  </a:cxn>
                  <a:cxn ang="0">
                    <a:pos x="2" y="3"/>
                  </a:cxn>
                  <a:cxn ang="0">
                    <a:pos x="6" y="1"/>
                  </a:cxn>
                  <a:cxn ang="0">
                    <a:pos x="10" y="0"/>
                  </a:cxn>
                  <a:cxn ang="0">
                    <a:pos x="14" y="2"/>
                  </a:cxn>
                </a:cxnLst>
                <a:rect l="0" t="0" r="r" b="b"/>
                <a:pathLst>
                  <a:path w="48" h="117">
                    <a:moveTo>
                      <a:pt x="14" y="2"/>
                    </a:moveTo>
                    <a:lnTo>
                      <a:pt x="20" y="15"/>
                    </a:lnTo>
                    <a:lnTo>
                      <a:pt x="25" y="29"/>
                    </a:lnTo>
                    <a:lnTo>
                      <a:pt x="29" y="42"/>
                    </a:lnTo>
                    <a:lnTo>
                      <a:pt x="35" y="55"/>
                    </a:lnTo>
                    <a:lnTo>
                      <a:pt x="39" y="69"/>
                    </a:lnTo>
                    <a:lnTo>
                      <a:pt x="42" y="83"/>
                    </a:lnTo>
                    <a:lnTo>
                      <a:pt x="46" y="97"/>
                    </a:lnTo>
                    <a:lnTo>
                      <a:pt x="48" y="112"/>
                    </a:lnTo>
                    <a:lnTo>
                      <a:pt x="36" y="117"/>
                    </a:lnTo>
                    <a:lnTo>
                      <a:pt x="29" y="104"/>
                    </a:lnTo>
                    <a:lnTo>
                      <a:pt x="27" y="89"/>
                    </a:lnTo>
                    <a:lnTo>
                      <a:pt x="25" y="75"/>
                    </a:lnTo>
                    <a:lnTo>
                      <a:pt x="21" y="61"/>
                    </a:lnTo>
                    <a:lnTo>
                      <a:pt x="0" y="6"/>
                    </a:lnTo>
                    <a:lnTo>
                      <a:pt x="2" y="3"/>
                    </a:lnTo>
                    <a:lnTo>
                      <a:pt x="6" y="1"/>
                    </a:lnTo>
                    <a:lnTo>
                      <a:pt x="10" y="0"/>
                    </a:lnTo>
                    <a:lnTo>
                      <a:pt x="14" y="2"/>
                    </a:lnTo>
                    <a:close/>
                  </a:path>
                </a:pathLst>
              </a:custGeom>
              <a:solidFill>
                <a:srgbClr val="000000"/>
              </a:solidFill>
              <a:ln w="9525">
                <a:noFill/>
                <a:round/>
                <a:headEnd/>
                <a:tailEnd/>
              </a:ln>
            </p:spPr>
            <p:txBody>
              <a:bodyPr/>
              <a:lstStyle/>
              <a:p>
                <a:endParaRPr lang="he-IL"/>
              </a:p>
            </p:txBody>
          </p:sp>
          <p:sp>
            <p:nvSpPr>
              <p:cNvPr id="87" name="Freeform 44"/>
              <p:cNvSpPr>
                <a:spLocks/>
              </p:cNvSpPr>
              <p:nvPr/>
            </p:nvSpPr>
            <p:spPr bwMode="auto">
              <a:xfrm>
                <a:off x="4352" y="1861"/>
                <a:ext cx="18" cy="34"/>
              </a:xfrm>
              <a:custGeom>
                <a:avLst/>
                <a:gdLst/>
                <a:ahLst/>
                <a:cxnLst>
                  <a:cxn ang="0">
                    <a:pos x="12" y="0"/>
                  </a:cxn>
                  <a:cxn ang="0">
                    <a:pos x="19" y="12"/>
                  </a:cxn>
                  <a:cxn ang="0">
                    <a:pos x="25" y="24"/>
                  </a:cxn>
                  <a:cxn ang="0">
                    <a:pos x="32" y="35"/>
                  </a:cxn>
                  <a:cxn ang="0">
                    <a:pos x="37" y="47"/>
                  </a:cxn>
                  <a:cxn ang="0">
                    <a:pos x="42" y="59"/>
                  </a:cxn>
                  <a:cxn ang="0">
                    <a:pos x="47" y="72"/>
                  </a:cxn>
                  <a:cxn ang="0">
                    <a:pos x="51" y="85"/>
                  </a:cxn>
                  <a:cxn ang="0">
                    <a:pos x="53" y="98"/>
                  </a:cxn>
                  <a:cxn ang="0">
                    <a:pos x="50" y="99"/>
                  </a:cxn>
                  <a:cxn ang="0">
                    <a:pos x="48" y="101"/>
                  </a:cxn>
                  <a:cxn ang="0">
                    <a:pos x="44" y="103"/>
                  </a:cxn>
                  <a:cxn ang="0">
                    <a:pos x="41" y="103"/>
                  </a:cxn>
                  <a:cxn ang="0">
                    <a:pos x="36" y="92"/>
                  </a:cxn>
                  <a:cxn ang="0">
                    <a:pos x="32" y="80"/>
                  </a:cxn>
                  <a:cxn ang="0">
                    <a:pos x="28" y="67"/>
                  </a:cxn>
                  <a:cxn ang="0">
                    <a:pos x="25" y="55"/>
                  </a:cxn>
                  <a:cxn ang="0">
                    <a:pos x="21" y="42"/>
                  </a:cxn>
                  <a:cxn ang="0">
                    <a:pos x="16" y="30"/>
                  </a:cxn>
                  <a:cxn ang="0">
                    <a:pos x="9" y="19"/>
                  </a:cxn>
                  <a:cxn ang="0">
                    <a:pos x="0" y="10"/>
                  </a:cxn>
                  <a:cxn ang="0">
                    <a:pos x="1" y="6"/>
                  </a:cxn>
                  <a:cxn ang="0">
                    <a:pos x="5" y="3"/>
                  </a:cxn>
                  <a:cxn ang="0">
                    <a:pos x="8" y="0"/>
                  </a:cxn>
                  <a:cxn ang="0">
                    <a:pos x="12" y="0"/>
                  </a:cxn>
                </a:cxnLst>
                <a:rect l="0" t="0" r="r" b="b"/>
                <a:pathLst>
                  <a:path w="53" h="103">
                    <a:moveTo>
                      <a:pt x="12" y="0"/>
                    </a:moveTo>
                    <a:lnTo>
                      <a:pt x="19" y="12"/>
                    </a:lnTo>
                    <a:lnTo>
                      <a:pt x="25" y="24"/>
                    </a:lnTo>
                    <a:lnTo>
                      <a:pt x="32" y="35"/>
                    </a:lnTo>
                    <a:lnTo>
                      <a:pt x="37" y="47"/>
                    </a:lnTo>
                    <a:lnTo>
                      <a:pt x="42" y="59"/>
                    </a:lnTo>
                    <a:lnTo>
                      <a:pt x="47" y="72"/>
                    </a:lnTo>
                    <a:lnTo>
                      <a:pt x="51" y="85"/>
                    </a:lnTo>
                    <a:lnTo>
                      <a:pt x="53" y="98"/>
                    </a:lnTo>
                    <a:lnTo>
                      <a:pt x="50" y="99"/>
                    </a:lnTo>
                    <a:lnTo>
                      <a:pt x="48" y="101"/>
                    </a:lnTo>
                    <a:lnTo>
                      <a:pt x="44" y="103"/>
                    </a:lnTo>
                    <a:lnTo>
                      <a:pt x="41" y="103"/>
                    </a:lnTo>
                    <a:lnTo>
                      <a:pt x="36" y="92"/>
                    </a:lnTo>
                    <a:lnTo>
                      <a:pt x="32" y="80"/>
                    </a:lnTo>
                    <a:lnTo>
                      <a:pt x="28" y="67"/>
                    </a:lnTo>
                    <a:lnTo>
                      <a:pt x="25" y="55"/>
                    </a:lnTo>
                    <a:lnTo>
                      <a:pt x="21" y="42"/>
                    </a:lnTo>
                    <a:lnTo>
                      <a:pt x="16" y="30"/>
                    </a:lnTo>
                    <a:lnTo>
                      <a:pt x="9" y="19"/>
                    </a:lnTo>
                    <a:lnTo>
                      <a:pt x="0" y="10"/>
                    </a:lnTo>
                    <a:lnTo>
                      <a:pt x="1" y="6"/>
                    </a:lnTo>
                    <a:lnTo>
                      <a:pt x="5" y="3"/>
                    </a:lnTo>
                    <a:lnTo>
                      <a:pt x="8" y="0"/>
                    </a:lnTo>
                    <a:lnTo>
                      <a:pt x="12" y="0"/>
                    </a:lnTo>
                    <a:close/>
                  </a:path>
                </a:pathLst>
              </a:custGeom>
              <a:solidFill>
                <a:srgbClr val="000000"/>
              </a:solidFill>
              <a:ln w="9525">
                <a:noFill/>
                <a:round/>
                <a:headEnd/>
                <a:tailEnd/>
              </a:ln>
            </p:spPr>
            <p:txBody>
              <a:bodyPr/>
              <a:lstStyle/>
              <a:p>
                <a:endParaRPr lang="he-IL"/>
              </a:p>
            </p:txBody>
          </p:sp>
          <p:sp>
            <p:nvSpPr>
              <p:cNvPr id="88" name="Freeform 45"/>
              <p:cNvSpPr>
                <a:spLocks/>
              </p:cNvSpPr>
              <p:nvPr/>
            </p:nvSpPr>
            <p:spPr bwMode="auto">
              <a:xfrm>
                <a:off x="4338" y="1864"/>
                <a:ext cx="21" cy="34"/>
              </a:xfrm>
              <a:custGeom>
                <a:avLst/>
                <a:gdLst/>
                <a:ahLst/>
                <a:cxnLst>
                  <a:cxn ang="0">
                    <a:pos x="12" y="0"/>
                  </a:cxn>
                  <a:cxn ang="0">
                    <a:pos x="23" y="10"/>
                  </a:cxn>
                  <a:cxn ang="0">
                    <a:pos x="32" y="21"/>
                  </a:cxn>
                  <a:cxn ang="0">
                    <a:pos x="41" y="33"/>
                  </a:cxn>
                  <a:cxn ang="0">
                    <a:pos x="50" y="45"/>
                  </a:cxn>
                  <a:cxn ang="0">
                    <a:pos x="55" y="58"/>
                  </a:cxn>
                  <a:cxn ang="0">
                    <a:pos x="59" y="72"/>
                  </a:cxn>
                  <a:cxn ang="0">
                    <a:pos x="62" y="86"/>
                  </a:cxn>
                  <a:cxn ang="0">
                    <a:pos x="62" y="100"/>
                  </a:cxn>
                  <a:cxn ang="0">
                    <a:pos x="59" y="101"/>
                  </a:cxn>
                  <a:cxn ang="0">
                    <a:pos x="56" y="102"/>
                  </a:cxn>
                  <a:cxn ang="0">
                    <a:pos x="53" y="102"/>
                  </a:cxn>
                  <a:cxn ang="0">
                    <a:pos x="50" y="102"/>
                  </a:cxn>
                  <a:cxn ang="0">
                    <a:pos x="44" y="89"/>
                  </a:cxn>
                  <a:cxn ang="0">
                    <a:pos x="40" y="76"/>
                  </a:cxn>
                  <a:cxn ang="0">
                    <a:pos x="37" y="63"/>
                  </a:cxn>
                  <a:cxn ang="0">
                    <a:pos x="32" y="50"/>
                  </a:cxn>
                  <a:cxn ang="0">
                    <a:pos x="27" y="37"/>
                  </a:cxn>
                  <a:cxn ang="0">
                    <a:pos x="21" y="25"/>
                  </a:cxn>
                  <a:cxn ang="0">
                    <a:pos x="12" y="16"/>
                  </a:cxn>
                  <a:cxn ang="0">
                    <a:pos x="0" y="6"/>
                  </a:cxn>
                  <a:cxn ang="0">
                    <a:pos x="0" y="0"/>
                  </a:cxn>
                  <a:cxn ang="0">
                    <a:pos x="12" y="0"/>
                  </a:cxn>
                </a:cxnLst>
                <a:rect l="0" t="0" r="r" b="b"/>
                <a:pathLst>
                  <a:path w="62" h="102">
                    <a:moveTo>
                      <a:pt x="12" y="0"/>
                    </a:moveTo>
                    <a:lnTo>
                      <a:pt x="23" y="10"/>
                    </a:lnTo>
                    <a:lnTo>
                      <a:pt x="32" y="21"/>
                    </a:lnTo>
                    <a:lnTo>
                      <a:pt x="41" y="33"/>
                    </a:lnTo>
                    <a:lnTo>
                      <a:pt x="50" y="45"/>
                    </a:lnTo>
                    <a:lnTo>
                      <a:pt x="55" y="58"/>
                    </a:lnTo>
                    <a:lnTo>
                      <a:pt x="59" y="72"/>
                    </a:lnTo>
                    <a:lnTo>
                      <a:pt x="62" y="86"/>
                    </a:lnTo>
                    <a:lnTo>
                      <a:pt x="62" y="100"/>
                    </a:lnTo>
                    <a:lnTo>
                      <a:pt x="59" y="101"/>
                    </a:lnTo>
                    <a:lnTo>
                      <a:pt x="56" y="102"/>
                    </a:lnTo>
                    <a:lnTo>
                      <a:pt x="53" y="102"/>
                    </a:lnTo>
                    <a:lnTo>
                      <a:pt x="50" y="102"/>
                    </a:lnTo>
                    <a:lnTo>
                      <a:pt x="44" y="89"/>
                    </a:lnTo>
                    <a:lnTo>
                      <a:pt x="40" y="76"/>
                    </a:lnTo>
                    <a:lnTo>
                      <a:pt x="37" y="63"/>
                    </a:lnTo>
                    <a:lnTo>
                      <a:pt x="32" y="50"/>
                    </a:lnTo>
                    <a:lnTo>
                      <a:pt x="27" y="37"/>
                    </a:lnTo>
                    <a:lnTo>
                      <a:pt x="21" y="25"/>
                    </a:lnTo>
                    <a:lnTo>
                      <a:pt x="12" y="16"/>
                    </a:lnTo>
                    <a:lnTo>
                      <a:pt x="0" y="6"/>
                    </a:lnTo>
                    <a:lnTo>
                      <a:pt x="0" y="0"/>
                    </a:lnTo>
                    <a:lnTo>
                      <a:pt x="12" y="0"/>
                    </a:lnTo>
                    <a:close/>
                  </a:path>
                </a:pathLst>
              </a:custGeom>
              <a:solidFill>
                <a:srgbClr val="000000"/>
              </a:solidFill>
              <a:ln w="9525">
                <a:noFill/>
                <a:round/>
                <a:headEnd/>
                <a:tailEnd/>
              </a:ln>
            </p:spPr>
            <p:txBody>
              <a:bodyPr/>
              <a:lstStyle/>
              <a:p>
                <a:endParaRPr lang="he-IL"/>
              </a:p>
            </p:txBody>
          </p:sp>
          <p:sp>
            <p:nvSpPr>
              <p:cNvPr id="89" name="Freeform 46"/>
              <p:cNvSpPr>
                <a:spLocks/>
              </p:cNvSpPr>
              <p:nvPr/>
            </p:nvSpPr>
            <p:spPr bwMode="auto">
              <a:xfrm>
                <a:off x="4199" y="1871"/>
                <a:ext cx="158" cy="75"/>
              </a:xfrm>
              <a:custGeom>
                <a:avLst/>
                <a:gdLst/>
                <a:ahLst/>
                <a:cxnLst>
                  <a:cxn ang="0">
                    <a:pos x="432" y="38"/>
                  </a:cxn>
                  <a:cxn ang="0">
                    <a:pos x="441" y="59"/>
                  </a:cxn>
                  <a:cxn ang="0">
                    <a:pos x="449" y="81"/>
                  </a:cxn>
                  <a:cxn ang="0">
                    <a:pos x="456" y="104"/>
                  </a:cxn>
                  <a:cxn ang="0">
                    <a:pos x="462" y="126"/>
                  </a:cxn>
                  <a:cxn ang="0">
                    <a:pos x="467" y="149"/>
                  </a:cxn>
                  <a:cxn ang="0">
                    <a:pos x="471" y="172"/>
                  </a:cxn>
                  <a:cxn ang="0">
                    <a:pos x="473" y="195"/>
                  </a:cxn>
                  <a:cxn ang="0">
                    <a:pos x="475" y="218"/>
                  </a:cxn>
                  <a:cxn ang="0">
                    <a:pos x="469" y="222"/>
                  </a:cxn>
                  <a:cxn ang="0">
                    <a:pos x="462" y="225"/>
                  </a:cxn>
                  <a:cxn ang="0">
                    <a:pos x="457" y="225"/>
                  </a:cxn>
                  <a:cxn ang="0">
                    <a:pos x="452" y="223"/>
                  </a:cxn>
                  <a:cxn ang="0">
                    <a:pos x="447" y="220"/>
                  </a:cxn>
                  <a:cxn ang="0">
                    <a:pos x="443" y="216"/>
                  </a:cxn>
                  <a:cxn ang="0">
                    <a:pos x="440" y="211"/>
                  </a:cxn>
                  <a:cxn ang="0">
                    <a:pos x="438" y="204"/>
                  </a:cxn>
                  <a:cxn ang="0">
                    <a:pos x="434" y="198"/>
                  </a:cxn>
                  <a:cxn ang="0">
                    <a:pos x="433" y="191"/>
                  </a:cxn>
                  <a:cxn ang="0">
                    <a:pos x="432" y="185"/>
                  </a:cxn>
                  <a:cxn ang="0">
                    <a:pos x="432" y="177"/>
                  </a:cxn>
                  <a:cxn ang="0">
                    <a:pos x="418" y="178"/>
                  </a:cxn>
                  <a:cxn ang="0">
                    <a:pos x="404" y="180"/>
                  </a:cxn>
                  <a:cxn ang="0">
                    <a:pos x="389" y="184"/>
                  </a:cxn>
                  <a:cxn ang="0">
                    <a:pos x="374" y="187"/>
                  </a:cxn>
                  <a:cxn ang="0">
                    <a:pos x="358" y="190"/>
                  </a:cxn>
                  <a:cxn ang="0">
                    <a:pos x="340" y="194"/>
                  </a:cxn>
                  <a:cxn ang="0">
                    <a:pos x="323" y="199"/>
                  </a:cxn>
                  <a:cxn ang="0">
                    <a:pos x="304" y="202"/>
                  </a:cxn>
                  <a:cxn ang="0">
                    <a:pos x="0" y="76"/>
                  </a:cxn>
                  <a:cxn ang="0">
                    <a:pos x="4" y="71"/>
                  </a:cxn>
                  <a:cxn ang="0">
                    <a:pos x="5" y="65"/>
                  </a:cxn>
                  <a:cxn ang="0">
                    <a:pos x="5" y="59"/>
                  </a:cxn>
                  <a:cxn ang="0">
                    <a:pos x="4" y="55"/>
                  </a:cxn>
                  <a:cxn ang="0">
                    <a:pos x="307" y="179"/>
                  </a:cxn>
                  <a:cxn ang="0">
                    <a:pos x="323" y="175"/>
                  </a:cxn>
                  <a:cxn ang="0">
                    <a:pos x="339" y="172"/>
                  </a:cxn>
                  <a:cxn ang="0">
                    <a:pos x="356" y="168"/>
                  </a:cxn>
                  <a:cxn ang="0">
                    <a:pos x="372" y="165"/>
                  </a:cxn>
                  <a:cxn ang="0">
                    <a:pos x="387" y="161"/>
                  </a:cxn>
                  <a:cxn ang="0">
                    <a:pos x="403" y="157"/>
                  </a:cxn>
                  <a:cxn ang="0">
                    <a:pos x="418" y="152"/>
                  </a:cxn>
                  <a:cxn ang="0">
                    <a:pos x="432" y="146"/>
                  </a:cxn>
                  <a:cxn ang="0">
                    <a:pos x="431" y="125"/>
                  </a:cxn>
                  <a:cxn ang="0">
                    <a:pos x="428" y="102"/>
                  </a:cxn>
                  <a:cxn ang="0">
                    <a:pos x="422" y="78"/>
                  </a:cxn>
                  <a:cxn ang="0">
                    <a:pos x="416" y="54"/>
                  </a:cxn>
                  <a:cxn ang="0">
                    <a:pos x="408" y="33"/>
                  </a:cxn>
                  <a:cxn ang="0">
                    <a:pos x="403" y="15"/>
                  </a:cxn>
                  <a:cxn ang="0">
                    <a:pos x="399" y="4"/>
                  </a:cxn>
                  <a:cxn ang="0">
                    <a:pos x="397" y="0"/>
                  </a:cxn>
                  <a:cxn ang="0">
                    <a:pos x="404" y="1"/>
                  </a:cxn>
                  <a:cxn ang="0">
                    <a:pos x="410" y="4"/>
                  </a:cxn>
                  <a:cxn ang="0">
                    <a:pos x="415" y="9"/>
                  </a:cxn>
                  <a:cxn ang="0">
                    <a:pos x="419" y="14"/>
                  </a:cxn>
                  <a:cxn ang="0">
                    <a:pos x="422" y="20"/>
                  </a:cxn>
                  <a:cxn ang="0">
                    <a:pos x="426" y="26"/>
                  </a:cxn>
                  <a:cxn ang="0">
                    <a:pos x="429" y="33"/>
                  </a:cxn>
                  <a:cxn ang="0">
                    <a:pos x="432" y="38"/>
                  </a:cxn>
                </a:cxnLst>
                <a:rect l="0" t="0" r="r" b="b"/>
                <a:pathLst>
                  <a:path w="475" h="225">
                    <a:moveTo>
                      <a:pt x="432" y="38"/>
                    </a:moveTo>
                    <a:lnTo>
                      <a:pt x="441" y="59"/>
                    </a:lnTo>
                    <a:lnTo>
                      <a:pt x="449" y="81"/>
                    </a:lnTo>
                    <a:lnTo>
                      <a:pt x="456" y="104"/>
                    </a:lnTo>
                    <a:lnTo>
                      <a:pt x="462" y="126"/>
                    </a:lnTo>
                    <a:lnTo>
                      <a:pt x="467" y="149"/>
                    </a:lnTo>
                    <a:lnTo>
                      <a:pt x="471" y="172"/>
                    </a:lnTo>
                    <a:lnTo>
                      <a:pt x="473" y="195"/>
                    </a:lnTo>
                    <a:lnTo>
                      <a:pt x="475" y="218"/>
                    </a:lnTo>
                    <a:lnTo>
                      <a:pt x="469" y="222"/>
                    </a:lnTo>
                    <a:lnTo>
                      <a:pt x="462" y="225"/>
                    </a:lnTo>
                    <a:lnTo>
                      <a:pt x="457" y="225"/>
                    </a:lnTo>
                    <a:lnTo>
                      <a:pt x="452" y="223"/>
                    </a:lnTo>
                    <a:lnTo>
                      <a:pt x="447" y="220"/>
                    </a:lnTo>
                    <a:lnTo>
                      <a:pt x="443" y="216"/>
                    </a:lnTo>
                    <a:lnTo>
                      <a:pt x="440" y="211"/>
                    </a:lnTo>
                    <a:lnTo>
                      <a:pt x="438" y="204"/>
                    </a:lnTo>
                    <a:lnTo>
                      <a:pt x="434" y="198"/>
                    </a:lnTo>
                    <a:lnTo>
                      <a:pt x="433" y="191"/>
                    </a:lnTo>
                    <a:lnTo>
                      <a:pt x="432" y="185"/>
                    </a:lnTo>
                    <a:lnTo>
                      <a:pt x="432" y="177"/>
                    </a:lnTo>
                    <a:lnTo>
                      <a:pt x="418" y="178"/>
                    </a:lnTo>
                    <a:lnTo>
                      <a:pt x="404" y="180"/>
                    </a:lnTo>
                    <a:lnTo>
                      <a:pt x="389" y="184"/>
                    </a:lnTo>
                    <a:lnTo>
                      <a:pt x="374" y="187"/>
                    </a:lnTo>
                    <a:lnTo>
                      <a:pt x="358" y="190"/>
                    </a:lnTo>
                    <a:lnTo>
                      <a:pt x="340" y="194"/>
                    </a:lnTo>
                    <a:lnTo>
                      <a:pt x="323" y="199"/>
                    </a:lnTo>
                    <a:lnTo>
                      <a:pt x="304" y="202"/>
                    </a:lnTo>
                    <a:lnTo>
                      <a:pt x="0" y="76"/>
                    </a:lnTo>
                    <a:lnTo>
                      <a:pt x="4" y="71"/>
                    </a:lnTo>
                    <a:lnTo>
                      <a:pt x="5" y="65"/>
                    </a:lnTo>
                    <a:lnTo>
                      <a:pt x="5" y="59"/>
                    </a:lnTo>
                    <a:lnTo>
                      <a:pt x="4" y="55"/>
                    </a:lnTo>
                    <a:lnTo>
                      <a:pt x="307" y="179"/>
                    </a:lnTo>
                    <a:lnTo>
                      <a:pt x="323" y="175"/>
                    </a:lnTo>
                    <a:lnTo>
                      <a:pt x="339" y="172"/>
                    </a:lnTo>
                    <a:lnTo>
                      <a:pt x="356" y="168"/>
                    </a:lnTo>
                    <a:lnTo>
                      <a:pt x="372" y="165"/>
                    </a:lnTo>
                    <a:lnTo>
                      <a:pt x="387" y="161"/>
                    </a:lnTo>
                    <a:lnTo>
                      <a:pt x="403" y="157"/>
                    </a:lnTo>
                    <a:lnTo>
                      <a:pt x="418" y="152"/>
                    </a:lnTo>
                    <a:lnTo>
                      <a:pt x="432" y="146"/>
                    </a:lnTo>
                    <a:lnTo>
                      <a:pt x="431" y="125"/>
                    </a:lnTo>
                    <a:lnTo>
                      <a:pt x="428" y="102"/>
                    </a:lnTo>
                    <a:lnTo>
                      <a:pt x="422" y="78"/>
                    </a:lnTo>
                    <a:lnTo>
                      <a:pt x="416" y="54"/>
                    </a:lnTo>
                    <a:lnTo>
                      <a:pt x="408" y="33"/>
                    </a:lnTo>
                    <a:lnTo>
                      <a:pt x="403" y="15"/>
                    </a:lnTo>
                    <a:lnTo>
                      <a:pt x="399" y="4"/>
                    </a:lnTo>
                    <a:lnTo>
                      <a:pt x="397" y="0"/>
                    </a:lnTo>
                    <a:lnTo>
                      <a:pt x="404" y="1"/>
                    </a:lnTo>
                    <a:lnTo>
                      <a:pt x="410" y="4"/>
                    </a:lnTo>
                    <a:lnTo>
                      <a:pt x="415" y="9"/>
                    </a:lnTo>
                    <a:lnTo>
                      <a:pt x="419" y="14"/>
                    </a:lnTo>
                    <a:lnTo>
                      <a:pt x="422" y="20"/>
                    </a:lnTo>
                    <a:lnTo>
                      <a:pt x="426" y="26"/>
                    </a:lnTo>
                    <a:lnTo>
                      <a:pt x="429" y="33"/>
                    </a:lnTo>
                    <a:lnTo>
                      <a:pt x="432" y="38"/>
                    </a:lnTo>
                    <a:close/>
                  </a:path>
                </a:pathLst>
              </a:custGeom>
              <a:solidFill>
                <a:srgbClr val="000000"/>
              </a:solidFill>
              <a:ln w="9525">
                <a:noFill/>
                <a:round/>
                <a:headEnd/>
                <a:tailEnd/>
              </a:ln>
            </p:spPr>
            <p:txBody>
              <a:bodyPr/>
              <a:lstStyle/>
              <a:p>
                <a:endParaRPr lang="he-IL"/>
              </a:p>
            </p:txBody>
          </p:sp>
          <p:sp>
            <p:nvSpPr>
              <p:cNvPr id="90" name="Freeform 47"/>
              <p:cNvSpPr>
                <a:spLocks/>
              </p:cNvSpPr>
              <p:nvPr/>
            </p:nvSpPr>
            <p:spPr bwMode="auto">
              <a:xfrm>
                <a:off x="4104" y="1877"/>
                <a:ext cx="543" cy="262"/>
              </a:xfrm>
              <a:custGeom>
                <a:avLst/>
                <a:gdLst/>
                <a:ahLst/>
                <a:cxnLst>
                  <a:cxn ang="0">
                    <a:pos x="1386" y="35"/>
                  </a:cxn>
                  <a:cxn ang="0">
                    <a:pos x="1277" y="358"/>
                  </a:cxn>
                  <a:cxn ang="0">
                    <a:pos x="1282" y="421"/>
                  </a:cxn>
                  <a:cxn ang="0">
                    <a:pos x="1297" y="500"/>
                  </a:cxn>
                  <a:cxn ang="0">
                    <a:pos x="1265" y="510"/>
                  </a:cxn>
                  <a:cxn ang="0">
                    <a:pos x="1267" y="463"/>
                  </a:cxn>
                  <a:cxn ang="0">
                    <a:pos x="1237" y="448"/>
                  </a:cxn>
                  <a:cxn ang="0">
                    <a:pos x="1193" y="514"/>
                  </a:cxn>
                  <a:cxn ang="0">
                    <a:pos x="1220" y="601"/>
                  </a:cxn>
                  <a:cxn ang="0">
                    <a:pos x="1318" y="690"/>
                  </a:cxn>
                  <a:cxn ang="0">
                    <a:pos x="1433" y="746"/>
                  </a:cxn>
                  <a:cxn ang="0">
                    <a:pos x="1540" y="764"/>
                  </a:cxn>
                  <a:cxn ang="0">
                    <a:pos x="1615" y="760"/>
                  </a:cxn>
                  <a:cxn ang="0">
                    <a:pos x="1614" y="772"/>
                  </a:cxn>
                  <a:cxn ang="0">
                    <a:pos x="1551" y="785"/>
                  </a:cxn>
                  <a:cxn ang="0">
                    <a:pos x="1364" y="765"/>
                  </a:cxn>
                  <a:cxn ang="0">
                    <a:pos x="1232" y="687"/>
                  </a:cxn>
                  <a:cxn ang="0">
                    <a:pos x="1143" y="569"/>
                  </a:cxn>
                  <a:cxn ang="0">
                    <a:pos x="1110" y="568"/>
                  </a:cxn>
                  <a:cxn ang="0">
                    <a:pos x="1047" y="588"/>
                  </a:cxn>
                  <a:cxn ang="0">
                    <a:pos x="973" y="657"/>
                  </a:cxn>
                  <a:cxn ang="0">
                    <a:pos x="990" y="578"/>
                  </a:cxn>
                  <a:cxn ang="0">
                    <a:pos x="889" y="513"/>
                  </a:cxn>
                  <a:cxn ang="0">
                    <a:pos x="795" y="470"/>
                  </a:cxn>
                  <a:cxn ang="0">
                    <a:pos x="703" y="506"/>
                  </a:cxn>
                  <a:cxn ang="0">
                    <a:pos x="621" y="566"/>
                  </a:cxn>
                  <a:cxn ang="0">
                    <a:pos x="558" y="640"/>
                  </a:cxn>
                  <a:cxn ang="0">
                    <a:pos x="527" y="704"/>
                  </a:cxn>
                  <a:cxn ang="0">
                    <a:pos x="505" y="707"/>
                  </a:cxn>
                  <a:cxn ang="0">
                    <a:pos x="534" y="582"/>
                  </a:cxn>
                  <a:cxn ang="0">
                    <a:pos x="635" y="492"/>
                  </a:cxn>
                  <a:cxn ang="0">
                    <a:pos x="693" y="468"/>
                  </a:cxn>
                  <a:cxn ang="0">
                    <a:pos x="754" y="448"/>
                  </a:cxn>
                  <a:cxn ang="0">
                    <a:pos x="815" y="432"/>
                  </a:cxn>
                  <a:cxn ang="0">
                    <a:pos x="784" y="369"/>
                  </a:cxn>
                  <a:cxn ang="0">
                    <a:pos x="535" y="400"/>
                  </a:cxn>
                  <a:cxn ang="0">
                    <a:pos x="367" y="339"/>
                  </a:cxn>
                  <a:cxn ang="0">
                    <a:pos x="124" y="256"/>
                  </a:cxn>
                  <a:cxn ang="0">
                    <a:pos x="0" y="214"/>
                  </a:cxn>
                  <a:cxn ang="0">
                    <a:pos x="754" y="270"/>
                  </a:cxn>
                  <a:cxn ang="0">
                    <a:pos x="517" y="315"/>
                  </a:cxn>
                  <a:cxn ang="0">
                    <a:pos x="320" y="260"/>
                  </a:cxn>
                  <a:cxn ang="0">
                    <a:pos x="91" y="188"/>
                  </a:cxn>
                  <a:cxn ang="0">
                    <a:pos x="6" y="161"/>
                  </a:cxn>
                  <a:cxn ang="0">
                    <a:pos x="533" y="295"/>
                  </a:cxn>
                  <a:cxn ang="0">
                    <a:pos x="781" y="199"/>
                  </a:cxn>
                  <a:cxn ang="0">
                    <a:pos x="835" y="181"/>
                  </a:cxn>
                  <a:cxn ang="0">
                    <a:pos x="812" y="210"/>
                  </a:cxn>
                  <a:cxn ang="0">
                    <a:pos x="788" y="266"/>
                  </a:cxn>
                  <a:cxn ang="0">
                    <a:pos x="829" y="353"/>
                  </a:cxn>
                  <a:cxn ang="0">
                    <a:pos x="905" y="460"/>
                  </a:cxn>
                  <a:cxn ang="0">
                    <a:pos x="988" y="528"/>
                  </a:cxn>
                  <a:cxn ang="0">
                    <a:pos x="1059" y="539"/>
                  </a:cxn>
                  <a:cxn ang="0">
                    <a:pos x="1151" y="482"/>
                  </a:cxn>
                  <a:cxn ang="0">
                    <a:pos x="1332" y="32"/>
                  </a:cxn>
                  <a:cxn ang="0">
                    <a:pos x="1370" y="2"/>
                  </a:cxn>
                </a:cxnLst>
                <a:rect l="0" t="0" r="r" b="b"/>
                <a:pathLst>
                  <a:path w="1629" h="787">
                    <a:moveTo>
                      <a:pt x="1399" y="6"/>
                    </a:moveTo>
                    <a:lnTo>
                      <a:pt x="1399" y="11"/>
                    </a:lnTo>
                    <a:lnTo>
                      <a:pt x="1397" y="18"/>
                    </a:lnTo>
                    <a:lnTo>
                      <a:pt x="1391" y="26"/>
                    </a:lnTo>
                    <a:lnTo>
                      <a:pt x="1386" y="35"/>
                    </a:lnTo>
                    <a:lnTo>
                      <a:pt x="1379" y="43"/>
                    </a:lnTo>
                    <a:lnTo>
                      <a:pt x="1374" y="49"/>
                    </a:lnTo>
                    <a:lnTo>
                      <a:pt x="1370" y="53"/>
                    </a:lnTo>
                    <a:lnTo>
                      <a:pt x="1369" y="56"/>
                    </a:lnTo>
                    <a:lnTo>
                      <a:pt x="1277" y="358"/>
                    </a:lnTo>
                    <a:lnTo>
                      <a:pt x="1270" y="371"/>
                    </a:lnTo>
                    <a:lnTo>
                      <a:pt x="1269" y="383"/>
                    </a:lnTo>
                    <a:lnTo>
                      <a:pt x="1271" y="395"/>
                    </a:lnTo>
                    <a:lnTo>
                      <a:pt x="1276" y="408"/>
                    </a:lnTo>
                    <a:lnTo>
                      <a:pt x="1282" y="421"/>
                    </a:lnTo>
                    <a:lnTo>
                      <a:pt x="1288" y="434"/>
                    </a:lnTo>
                    <a:lnTo>
                      <a:pt x="1293" y="447"/>
                    </a:lnTo>
                    <a:lnTo>
                      <a:pt x="1296" y="461"/>
                    </a:lnTo>
                    <a:lnTo>
                      <a:pt x="1298" y="481"/>
                    </a:lnTo>
                    <a:lnTo>
                      <a:pt x="1297" y="500"/>
                    </a:lnTo>
                    <a:lnTo>
                      <a:pt x="1290" y="517"/>
                    </a:lnTo>
                    <a:lnTo>
                      <a:pt x="1275" y="528"/>
                    </a:lnTo>
                    <a:lnTo>
                      <a:pt x="1267" y="526"/>
                    </a:lnTo>
                    <a:lnTo>
                      <a:pt x="1265" y="517"/>
                    </a:lnTo>
                    <a:lnTo>
                      <a:pt x="1265" y="510"/>
                    </a:lnTo>
                    <a:lnTo>
                      <a:pt x="1265" y="505"/>
                    </a:lnTo>
                    <a:lnTo>
                      <a:pt x="1271" y="496"/>
                    </a:lnTo>
                    <a:lnTo>
                      <a:pt x="1273" y="485"/>
                    </a:lnTo>
                    <a:lnTo>
                      <a:pt x="1271" y="474"/>
                    </a:lnTo>
                    <a:lnTo>
                      <a:pt x="1267" y="463"/>
                    </a:lnTo>
                    <a:lnTo>
                      <a:pt x="1263" y="455"/>
                    </a:lnTo>
                    <a:lnTo>
                      <a:pt x="1257" y="446"/>
                    </a:lnTo>
                    <a:lnTo>
                      <a:pt x="1251" y="440"/>
                    </a:lnTo>
                    <a:lnTo>
                      <a:pt x="1243" y="434"/>
                    </a:lnTo>
                    <a:lnTo>
                      <a:pt x="1237" y="448"/>
                    </a:lnTo>
                    <a:lnTo>
                      <a:pt x="1229" y="462"/>
                    </a:lnTo>
                    <a:lnTo>
                      <a:pt x="1221" y="475"/>
                    </a:lnTo>
                    <a:lnTo>
                      <a:pt x="1212" y="488"/>
                    </a:lnTo>
                    <a:lnTo>
                      <a:pt x="1204" y="501"/>
                    </a:lnTo>
                    <a:lnTo>
                      <a:pt x="1193" y="514"/>
                    </a:lnTo>
                    <a:lnTo>
                      <a:pt x="1183" y="526"/>
                    </a:lnTo>
                    <a:lnTo>
                      <a:pt x="1171" y="537"/>
                    </a:lnTo>
                    <a:lnTo>
                      <a:pt x="1186" y="559"/>
                    </a:lnTo>
                    <a:lnTo>
                      <a:pt x="1202" y="581"/>
                    </a:lnTo>
                    <a:lnTo>
                      <a:pt x="1220" y="601"/>
                    </a:lnTo>
                    <a:lnTo>
                      <a:pt x="1238" y="621"/>
                    </a:lnTo>
                    <a:lnTo>
                      <a:pt x="1256" y="639"/>
                    </a:lnTo>
                    <a:lnTo>
                      <a:pt x="1276" y="657"/>
                    </a:lnTo>
                    <a:lnTo>
                      <a:pt x="1296" y="674"/>
                    </a:lnTo>
                    <a:lnTo>
                      <a:pt x="1318" y="690"/>
                    </a:lnTo>
                    <a:lnTo>
                      <a:pt x="1339" y="704"/>
                    </a:lnTo>
                    <a:lnTo>
                      <a:pt x="1362" y="717"/>
                    </a:lnTo>
                    <a:lnTo>
                      <a:pt x="1386" y="728"/>
                    </a:lnTo>
                    <a:lnTo>
                      <a:pt x="1410" y="738"/>
                    </a:lnTo>
                    <a:lnTo>
                      <a:pt x="1433" y="746"/>
                    </a:lnTo>
                    <a:lnTo>
                      <a:pt x="1458" y="753"/>
                    </a:lnTo>
                    <a:lnTo>
                      <a:pt x="1484" y="759"/>
                    </a:lnTo>
                    <a:lnTo>
                      <a:pt x="1510" y="762"/>
                    </a:lnTo>
                    <a:lnTo>
                      <a:pt x="1525" y="763"/>
                    </a:lnTo>
                    <a:lnTo>
                      <a:pt x="1540" y="764"/>
                    </a:lnTo>
                    <a:lnTo>
                      <a:pt x="1555" y="764"/>
                    </a:lnTo>
                    <a:lnTo>
                      <a:pt x="1570" y="763"/>
                    </a:lnTo>
                    <a:lnTo>
                      <a:pt x="1585" y="762"/>
                    </a:lnTo>
                    <a:lnTo>
                      <a:pt x="1600" y="761"/>
                    </a:lnTo>
                    <a:lnTo>
                      <a:pt x="1615" y="760"/>
                    </a:lnTo>
                    <a:lnTo>
                      <a:pt x="1629" y="760"/>
                    </a:lnTo>
                    <a:lnTo>
                      <a:pt x="1627" y="764"/>
                    </a:lnTo>
                    <a:lnTo>
                      <a:pt x="1624" y="768"/>
                    </a:lnTo>
                    <a:lnTo>
                      <a:pt x="1620" y="770"/>
                    </a:lnTo>
                    <a:lnTo>
                      <a:pt x="1614" y="772"/>
                    </a:lnTo>
                    <a:lnTo>
                      <a:pt x="1609" y="773"/>
                    </a:lnTo>
                    <a:lnTo>
                      <a:pt x="1605" y="775"/>
                    </a:lnTo>
                    <a:lnTo>
                      <a:pt x="1599" y="777"/>
                    </a:lnTo>
                    <a:lnTo>
                      <a:pt x="1595" y="779"/>
                    </a:lnTo>
                    <a:lnTo>
                      <a:pt x="1551" y="785"/>
                    </a:lnTo>
                    <a:lnTo>
                      <a:pt x="1509" y="787"/>
                    </a:lnTo>
                    <a:lnTo>
                      <a:pt x="1469" y="786"/>
                    </a:lnTo>
                    <a:lnTo>
                      <a:pt x="1431" y="782"/>
                    </a:lnTo>
                    <a:lnTo>
                      <a:pt x="1397" y="775"/>
                    </a:lnTo>
                    <a:lnTo>
                      <a:pt x="1364" y="765"/>
                    </a:lnTo>
                    <a:lnTo>
                      <a:pt x="1334" y="755"/>
                    </a:lnTo>
                    <a:lnTo>
                      <a:pt x="1305" y="741"/>
                    </a:lnTo>
                    <a:lnTo>
                      <a:pt x="1279" y="724"/>
                    </a:lnTo>
                    <a:lnTo>
                      <a:pt x="1254" y="706"/>
                    </a:lnTo>
                    <a:lnTo>
                      <a:pt x="1232" y="687"/>
                    </a:lnTo>
                    <a:lnTo>
                      <a:pt x="1211" y="665"/>
                    </a:lnTo>
                    <a:lnTo>
                      <a:pt x="1192" y="643"/>
                    </a:lnTo>
                    <a:lnTo>
                      <a:pt x="1174" y="620"/>
                    </a:lnTo>
                    <a:lnTo>
                      <a:pt x="1158" y="595"/>
                    </a:lnTo>
                    <a:lnTo>
                      <a:pt x="1143" y="569"/>
                    </a:lnTo>
                    <a:lnTo>
                      <a:pt x="1138" y="564"/>
                    </a:lnTo>
                    <a:lnTo>
                      <a:pt x="1132" y="561"/>
                    </a:lnTo>
                    <a:lnTo>
                      <a:pt x="1125" y="561"/>
                    </a:lnTo>
                    <a:lnTo>
                      <a:pt x="1117" y="565"/>
                    </a:lnTo>
                    <a:lnTo>
                      <a:pt x="1110" y="568"/>
                    </a:lnTo>
                    <a:lnTo>
                      <a:pt x="1101" y="572"/>
                    </a:lnTo>
                    <a:lnTo>
                      <a:pt x="1094" y="575"/>
                    </a:lnTo>
                    <a:lnTo>
                      <a:pt x="1086" y="578"/>
                    </a:lnTo>
                    <a:lnTo>
                      <a:pt x="1065" y="581"/>
                    </a:lnTo>
                    <a:lnTo>
                      <a:pt x="1047" y="588"/>
                    </a:lnTo>
                    <a:lnTo>
                      <a:pt x="1029" y="598"/>
                    </a:lnTo>
                    <a:lnTo>
                      <a:pt x="1013" y="611"/>
                    </a:lnTo>
                    <a:lnTo>
                      <a:pt x="998" y="625"/>
                    </a:lnTo>
                    <a:lnTo>
                      <a:pt x="985" y="641"/>
                    </a:lnTo>
                    <a:lnTo>
                      <a:pt x="973" y="657"/>
                    </a:lnTo>
                    <a:lnTo>
                      <a:pt x="963" y="674"/>
                    </a:lnTo>
                    <a:lnTo>
                      <a:pt x="963" y="665"/>
                    </a:lnTo>
                    <a:lnTo>
                      <a:pt x="967" y="637"/>
                    </a:lnTo>
                    <a:lnTo>
                      <a:pt x="976" y="605"/>
                    </a:lnTo>
                    <a:lnTo>
                      <a:pt x="990" y="578"/>
                    </a:lnTo>
                    <a:lnTo>
                      <a:pt x="968" y="569"/>
                    </a:lnTo>
                    <a:lnTo>
                      <a:pt x="948" y="557"/>
                    </a:lnTo>
                    <a:lnTo>
                      <a:pt x="927" y="544"/>
                    </a:lnTo>
                    <a:lnTo>
                      <a:pt x="908" y="529"/>
                    </a:lnTo>
                    <a:lnTo>
                      <a:pt x="889" y="513"/>
                    </a:lnTo>
                    <a:lnTo>
                      <a:pt x="869" y="496"/>
                    </a:lnTo>
                    <a:lnTo>
                      <a:pt x="852" y="478"/>
                    </a:lnTo>
                    <a:lnTo>
                      <a:pt x="835" y="461"/>
                    </a:lnTo>
                    <a:lnTo>
                      <a:pt x="815" y="464"/>
                    </a:lnTo>
                    <a:lnTo>
                      <a:pt x="795" y="470"/>
                    </a:lnTo>
                    <a:lnTo>
                      <a:pt x="776" y="475"/>
                    </a:lnTo>
                    <a:lnTo>
                      <a:pt x="757" y="482"/>
                    </a:lnTo>
                    <a:lnTo>
                      <a:pt x="739" y="489"/>
                    </a:lnTo>
                    <a:lnTo>
                      <a:pt x="720" y="497"/>
                    </a:lnTo>
                    <a:lnTo>
                      <a:pt x="703" y="506"/>
                    </a:lnTo>
                    <a:lnTo>
                      <a:pt x="686" y="517"/>
                    </a:lnTo>
                    <a:lnTo>
                      <a:pt x="669" y="528"/>
                    </a:lnTo>
                    <a:lnTo>
                      <a:pt x="652" y="540"/>
                    </a:lnTo>
                    <a:lnTo>
                      <a:pt x="636" y="553"/>
                    </a:lnTo>
                    <a:lnTo>
                      <a:pt x="621" y="566"/>
                    </a:lnTo>
                    <a:lnTo>
                      <a:pt x="606" y="581"/>
                    </a:lnTo>
                    <a:lnTo>
                      <a:pt x="592" y="596"/>
                    </a:lnTo>
                    <a:lnTo>
                      <a:pt x="578" y="612"/>
                    </a:lnTo>
                    <a:lnTo>
                      <a:pt x="565" y="628"/>
                    </a:lnTo>
                    <a:lnTo>
                      <a:pt x="558" y="640"/>
                    </a:lnTo>
                    <a:lnTo>
                      <a:pt x="550" y="653"/>
                    </a:lnTo>
                    <a:lnTo>
                      <a:pt x="544" y="666"/>
                    </a:lnTo>
                    <a:lnTo>
                      <a:pt x="538" y="678"/>
                    </a:lnTo>
                    <a:lnTo>
                      <a:pt x="533" y="691"/>
                    </a:lnTo>
                    <a:lnTo>
                      <a:pt x="527" y="704"/>
                    </a:lnTo>
                    <a:lnTo>
                      <a:pt x="523" y="718"/>
                    </a:lnTo>
                    <a:lnTo>
                      <a:pt x="519" y="731"/>
                    </a:lnTo>
                    <a:lnTo>
                      <a:pt x="511" y="725"/>
                    </a:lnTo>
                    <a:lnTo>
                      <a:pt x="507" y="717"/>
                    </a:lnTo>
                    <a:lnTo>
                      <a:pt x="505" y="707"/>
                    </a:lnTo>
                    <a:lnTo>
                      <a:pt x="501" y="697"/>
                    </a:lnTo>
                    <a:lnTo>
                      <a:pt x="501" y="665"/>
                    </a:lnTo>
                    <a:lnTo>
                      <a:pt x="507" y="636"/>
                    </a:lnTo>
                    <a:lnTo>
                      <a:pt x="518" y="608"/>
                    </a:lnTo>
                    <a:lnTo>
                      <a:pt x="534" y="582"/>
                    </a:lnTo>
                    <a:lnTo>
                      <a:pt x="552" y="558"/>
                    </a:lnTo>
                    <a:lnTo>
                      <a:pt x="575" y="537"/>
                    </a:lnTo>
                    <a:lnTo>
                      <a:pt x="599" y="517"/>
                    </a:lnTo>
                    <a:lnTo>
                      <a:pt x="624" y="499"/>
                    </a:lnTo>
                    <a:lnTo>
                      <a:pt x="635" y="492"/>
                    </a:lnTo>
                    <a:lnTo>
                      <a:pt x="647" y="487"/>
                    </a:lnTo>
                    <a:lnTo>
                      <a:pt x="658" y="482"/>
                    </a:lnTo>
                    <a:lnTo>
                      <a:pt x="670" y="476"/>
                    </a:lnTo>
                    <a:lnTo>
                      <a:pt x="682" y="472"/>
                    </a:lnTo>
                    <a:lnTo>
                      <a:pt x="693" y="468"/>
                    </a:lnTo>
                    <a:lnTo>
                      <a:pt x="705" y="463"/>
                    </a:lnTo>
                    <a:lnTo>
                      <a:pt x="717" y="459"/>
                    </a:lnTo>
                    <a:lnTo>
                      <a:pt x="729" y="456"/>
                    </a:lnTo>
                    <a:lnTo>
                      <a:pt x="741" y="453"/>
                    </a:lnTo>
                    <a:lnTo>
                      <a:pt x="754" y="448"/>
                    </a:lnTo>
                    <a:lnTo>
                      <a:pt x="766" y="445"/>
                    </a:lnTo>
                    <a:lnTo>
                      <a:pt x="779" y="442"/>
                    </a:lnTo>
                    <a:lnTo>
                      <a:pt x="790" y="438"/>
                    </a:lnTo>
                    <a:lnTo>
                      <a:pt x="803" y="435"/>
                    </a:lnTo>
                    <a:lnTo>
                      <a:pt x="815" y="432"/>
                    </a:lnTo>
                    <a:lnTo>
                      <a:pt x="810" y="420"/>
                    </a:lnTo>
                    <a:lnTo>
                      <a:pt x="803" y="407"/>
                    </a:lnTo>
                    <a:lnTo>
                      <a:pt x="797" y="394"/>
                    </a:lnTo>
                    <a:lnTo>
                      <a:pt x="790" y="382"/>
                    </a:lnTo>
                    <a:lnTo>
                      <a:pt x="784" y="369"/>
                    </a:lnTo>
                    <a:lnTo>
                      <a:pt x="779" y="356"/>
                    </a:lnTo>
                    <a:lnTo>
                      <a:pt x="772" y="342"/>
                    </a:lnTo>
                    <a:lnTo>
                      <a:pt x="768" y="330"/>
                    </a:lnTo>
                    <a:lnTo>
                      <a:pt x="542" y="403"/>
                    </a:lnTo>
                    <a:lnTo>
                      <a:pt x="535" y="400"/>
                    </a:lnTo>
                    <a:lnTo>
                      <a:pt x="517" y="392"/>
                    </a:lnTo>
                    <a:lnTo>
                      <a:pt x="490" y="382"/>
                    </a:lnTo>
                    <a:lnTo>
                      <a:pt x="454" y="369"/>
                    </a:lnTo>
                    <a:lnTo>
                      <a:pt x="413" y="354"/>
                    </a:lnTo>
                    <a:lnTo>
                      <a:pt x="367" y="339"/>
                    </a:lnTo>
                    <a:lnTo>
                      <a:pt x="318" y="322"/>
                    </a:lnTo>
                    <a:lnTo>
                      <a:pt x="269" y="305"/>
                    </a:lnTo>
                    <a:lnTo>
                      <a:pt x="218" y="287"/>
                    </a:lnTo>
                    <a:lnTo>
                      <a:pt x="169" y="271"/>
                    </a:lnTo>
                    <a:lnTo>
                      <a:pt x="124" y="256"/>
                    </a:lnTo>
                    <a:lnTo>
                      <a:pt x="83" y="242"/>
                    </a:lnTo>
                    <a:lnTo>
                      <a:pt x="50" y="230"/>
                    </a:lnTo>
                    <a:lnTo>
                      <a:pt x="23" y="222"/>
                    </a:lnTo>
                    <a:lnTo>
                      <a:pt x="6" y="216"/>
                    </a:lnTo>
                    <a:lnTo>
                      <a:pt x="0" y="214"/>
                    </a:lnTo>
                    <a:lnTo>
                      <a:pt x="0" y="189"/>
                    </a:lnTo>
                    <a:lnTo>
                      <a:pt x="533" y="377"/>
                    </a:lnTo>
                    <a:lnTo>
                      <a:pt x="760" y="300"/>
                    </a:lnTo>
                    <a:lnTo>
                      <a:pt x="756" y="286"/>
                    </a:lnTo>
                    <a:lnTo>
                      <a:pt x="754" y="270"/>
                    </a:lnTo>
                    <a:lnTo>
                      <a:pt x="748" y="257"/>
                    </a:lnTo>
                    <a:lnTo>
                      <a:pt x="737" y="254"/>
                    </a:lnTo>
                    <a:lnTo>
                      <a:pt x="545" y="319"/>
                    </a:lnTo>
                    <a:lnTo>
                      <a:pt x="536" y="320"/>
                    </a:lnTo>
                    <a:lnTo>
                      <a:pt x="517" y="315"/>
                    </a:lnTo>
                    <a:lnTo>
                      <a:pt x="490" y="309"/>
                    </a:lnTo>
                    <a:lnTo>
                      <a:pt x="454" y="300"/>
                    </a:lnTo>
                    <a:lnTo>
                      <a:pt x="413" y="289"/>
                    </a:lnTo>
                    <a:lnTo>
                      <a:pt x="368" y="276"/>
                    </a:lnTo>
                    <a:lnTo>
                      <a:pt x="320" y="260"/>
                    </a:lnTo>
                    <a:lnTo>
                      <a:pt x="271" y="245"/>
                    </a:lnTo>
                    <a:lnTo>
                      <a:pt x="222" y="230"/>
                    </a:lnTo>
                    <a:lnTo>
                      <a:pt x="175" y="215"/>
                    </a:lnTo>
                    <a:lnTo>
                      <a:pt x="131" y="200"/>
                    </a:lnTo>
                    <a:lnTo>
                      <a:pt x="91" y="188"/>
                    </a:lnTo>
                    <a:lnTo>
                      <a:pt x="57" y="177"/>
                    </a:lnTo>
                    <a:lnTo>
                      <a:pt x="32" y="169"/>
                    </a:lnTo>
                    <a:lnTo>
                      <a:pt x="15" y="163"/>
                    </a:lnTo>
                    <a:lnTo>
                      <a:pt x="10" y="161"/>
                    </a:lnTo>
                    <a:lnTo>
                      <a:pt x="6" y="161"/>
                    </a:lnTo>
                    <a:lnTo>
                      <a:pt x="4" y="155"/>
                    </a:lnTo>
                    <a:lnTo>
                      <a:pt x="4" y="148"/>
                    </a:lnTo>
                    <a:lnTo>
                      <a:pt x="4" y="142"/>
                    </a:lnTo>
                    <a:lnTo>
                      <a:pt x="4" y="134"/>
                    </a:lnTo>
                    <a:lnTo>
                      <a:pt x="533" y="295"/>
                    </a:lnTo>
                    <a:lnTo>
                      <a:pt x="735" y="228"/>
                    </a:lnTo>
                    <a:lnTo>
                      <a:pt x="743" y="222"/>
                    </a:lnTo>
                    <a:lnTo>
                      <a:pt x="754" y="214"/>
                    </a:lnTo>
                    <a:lnTo>
                      <a:pt x="767" y="207"/>
                    </a:lnTo>
                    <a:lnTo>
                      <a:pt x="781" y="199"/>
                    </a:lnTo>
                    <a:lnTo>
                      <a:pt x="795" y="191"/>
                    </a:lnTo>
                    <a:lnTo>
                      <a:pt x="809" y="184"/>
                    </a:lnTo>
                    <a:lnTo>
                      <a:pt x="821" y="178"/>
                    </a:lnTo>
                    <a:lnTo>
                      <a:pt x="831" y="174"/>
                    </a:lnTo>
                    <a:lnTo>
                      <a:pt x="835" y="181"/>
                    </a:lnTo>
                    <a:lnTo>
                      <a:pt x="834" y="187"/>
                    </a:lnTo>
                    <a:lnTo>
                      <a:pt x="829" y="193"/>
                    </a:lnTo>
                    <a:lnTo>
                      <a:pt x="824" y="199"/>
                    </a:lnTo>
                    <a:lnTo>
                      <a:pt x="819" y="204"/>
                    </a:lnTo>
                    <a:lnTo>
                      <a:pt x="812" y="210"/>
                    </a:lnTo>
                    <a:lnTo>
                      <a:pt x="807" y="215"/>
                    </a:lnTo>
                    <a:lnTo>
                      <a:pt x="803" y="222"/>
                    </a:lnTo>
                    <a:lnTo>
                      <a:pt x="794" y="238"/>
                    </a:lnTo>
                    <a:lnTo>
                      <a:pt x="788" y="252"/>
                    </a:lnTo>
                    <a:lnTo>
                      <a:pt x="788" y="266"/>
                    </a:lnTo>
                    <a:lnTo>
                      <a:pt x="792" y="281"/>
                    </a:lnTo>
                    <a:lnTo>
                      <a:pt x="798" y="296"/>
                    </a:lnTo>
                    <a:lnTo>
                      <a:pt x="807" y="312"/>
                    </a:lnTo>
                    <a:lnTo>
                      <a:pt x="817" y="332"/>
                    </a:lnTo>
                    <a:lnTo>
                      <a:pt x="829" y="353"/>
                    </a:lnTo>
                    <a:lnTo>
                      <a:pt x="843" y="376"/>
                    </a:lnTo>
                    <a:lnTo>
                      <a:pt x="857" y="397"/>
                    </a:lnTo>
                    <a:lnTo>
                      <a:pt x="872" y="419"/>
                    </a:lnTo>
                    <a:lnTo>
                      <a:pt x="889" y="440"/>
                    </a:lnTo>
                    <a:lnTo>
                      <a:pt x="905" y="460"/>
                    </a:lnTo>
                    <a:lnTo>
                      <a:pt x="922" y="481"/>
                    </a:lnTo>
                    <a:lnTo>
                      <a:pt x="941" y="499"/>
                    </a:lnTo>
                    <a:lnTo>
                      <a:pt x="961" y="517"/>
                    </a:lnTo>
                    <a:lnTo>
                      <a:pt x="974" y="523"/>
                    </a:lnTo>
                    <a:lnTo>
                      <a:pt x="988" y="528"/>
                    </a:lnTo>
                    <a:lnTo>
                      <a:pt x="1001" y="532"/>
                    </a:lnTo>
                    <a:lnTo>
                      <a:pt x="1015" y="537"/>
                    </a:lnTo>
                    <a:lnTo>
                      <a:pt x="1030" y="539"/>
                    </a:lnTo>
                    <a:lnTo>
                      <a:pt x="1044" y="540"/>
                    </a:lnTo>
                    <a:lnTo>
                      <a:pt x="1059" y="539"/>
                    </a:lnTo>
                    <a:lnTo>
                      <a:pt x="1074" y="537"/>
                    </a:lnTo>
                    <a:lnTo>
                      <a:pt x="1095" y="526"/>
                    </a:lnTo>
                    <a:lnTo>
                      <a:pt x="1114" y="513"/>
                    </a:lnTo>
                    <a:lnTo>
                      <a:pt x="1132" y="499"/>
                    </a:lnTo>
                    <a:lnTo>
                      <a:pt x="1151" y="482"/>
                    </a:lnTo>
                    <a:lnTo>
                      <a:pt x="1167" y="464"/>
                    </a:lnTo>
                    <a:lnTo>
                      <a:pt x="1182" y="446"/>
                    </a:lnTo>
                    <a:lnTo>
                      <a:pt x="1195" y="426"/>
                    </a:lnTo>
                    <a:lnTo>
                      <a:pt x="1206" y="405"/>
                    </a:lnTo>
                    <a:lnTo>
                      <a:pt x="1332" y="32"/>
                    </a:lnTo>
                    <a:lnTo>
                      <a:pt x="1338" y="25"/>
                    </a:lnTo>
                    <a:lnTo>
                      <a:pt x="1346" y="18"/>
                    </a:lnTo>
                    <a:lnTo>
                      <a:pt x="1353" y="11"/>
                    </a:lnTo>
                    <a:lnTo>
                      <a:pt x="1361" y="6"/>
                    </a:lnTo>
                    <a:lnTo>
                      <a:pt x="1370" y="2"/>
                    </a:lnTo>
                    <a:lnTo>
                      <a:pt x="1379" y="0"/>
                    </a:lnTo>
                    <a:lnTo>
                      <a:pt x="1389" y="2"/>
                    </a:lnTo>
                    <a:lnTo>
                      <a:pt x="1399" y="6"/>
                    </a:lnTo>
                    <a:close/>
                  </a:path>
                </a:pathLst>
              </a:custGeom>
              <a:solidFill>
                <a:srgbClr val="000000"/>
              </a:solidFill>
              <a:ln w="9525">
                <a:noFill/>
                <a:round/>
                <a:headEnd/>
                <a:tailEnd/>
              </a:ln>
            </p:spPr>
            <p:txBody>
              <a:bodyPr/>
              <a:lstStyle/>
              <a:p>
                <a:endParaRPr lang="he-IL"/>
              </a:p>
            </p:txBody>
          </p:sp>
          <p:sp>
            <p:nvSpPr>
              <p:cNvPr id="91" name="Freeform 48"/>
              <p:cNvSpPr>
                <a:spLocks/>
              </p:cNvSpPr>
              <p:nvPr/>
            </p:nvSpPr>
            <p:spPr bwMode="auto">
              <a:xfrm>
                <a:off x="4561" y="1879"/>
                <a:ext cx="225" cy="282"/>
              </a:xfrm>
              <a:custGeom>
                <a:avLst/>
                <a:gdLst/>
                <a:ahLst/>
                <a:cxnLst>
                  <a:cxn ang="0">
                    <a:pos x="319" y="757"/>
                  </a:cxn>
                  <a:cxn ang="0">
                    <a:pos x="383" y="339"/>
                  </a:cxn>
                  <a:cxn ang="0">
                    <a:pos x="454" y="186"/>
                  </a:cxn>
                  <a:cxn ang="0">
                    <a:pos x="537" y="177"/>
                  </a:cxn>
                  <a:cxn ang="0">
                    <a:pos x="538" y="520"/>
                  </a:cxn>
                  <a:cxn ang="0">
                    <a:pos x="603" y="480"/>
                  </a:cxn>
                  <a:cxn ang="0">
                    <a:pos x="636" y="403"/>
                  </a:cxn>
                  <a:cxn ang="0">
                    <a:pos x="653" y="168"/>
                  </a:cxn>
                  <a:cxn ang="0">
                    <a:pos x="634" y="91"/>
                  </a:cxn>
                  <a:cxn ang="0">
                    <a:pos x="570" y="35"/>
                  </a:cxn>
                  <a:cxn ang="0">
                    <a:pos x="466" y="28"/>
                  </a:cxn>
                  <a:cxn ang="0">
                    <a:pos x="362" y="41"/>
                  </a:cxn>
                  <a:cxn ang="0">
                    <a:pos x="263" y="70"/>
                  </a:cxn>
                  <a:cxn ang="0">
                    <a:pos x="159" y="117"/>
                  </a:cxn>
                  <a:cxn ang="0">
                    <a:pos x="93" y="197"/>
                  </a:cxn>
                  <a:cxn ang="0">
                    <a:pos x="42" y="436"/>
                  </a:cxn>
                  <a:cxn ang="0">
                    <a:pos x="53" y="529"/>
                  </a:cxn>
                  <a:cxn ang="0">
                    <a:pos x="103" y="600"/>
                  </a:cxn>
                  <a:cxn ang="0">
                    <a:pos x="163" y="619"/>
                  </a:cxn>
                  <a:cxn ang="0">
                    <a:pos x="212" y="626"/>
                  </a:cxn>
                  <a:cxn ang="0">
                    <a:pos x="257" y="622"/>
                  </a:cxn>
                  <a:cxn ang="0">
                    <a:pos x="308" y="610"/>
                  </a:cxn>
                  <a:cxn ang="0">
                    <a:pos x="308" y="634"/>
                  </a:cxn>
                  <a:cxn ang="0">
                    <a:pos x="259" y="648"/>
                  </a:cxn>
                  <a:cxn ang="0">
                    <a:pos x="211" y="655"/>
                  </a:cxn>
                  <a:cxn ang="0">
                    <a:pos x="165" y="654"/>
                  </a:cxn>
                  <a:cxn ang="0">
                    <a:pos x="115" y="643"/>
                  </a:cxn>
                  <a:cxn ang="0">
                    <a:pos x="52" y="608"/>
                  </a:cxn>
                  <a:cxn ang="0">
                    <a:pos x="9" y="549"/>
                  </a:cxn>
                  <a:cxn ang="0">
                    <a:pos x="6" y="342"/>
                  </a:cxn>
                  <a:cxn ang="0">
                    <a:pos x="58" y="147"/>
                  </a:cxn>
                  <a:cxn ang="0">
                    <a:pos x="93" y="100"/>
                  </a:cxn>
                  <a:cxn ang="0">
                    <a:pos x="133" y="73"/>
                  </a:cxn>
                  <a:cxn ang="0">
                    <a:pos x="186" y="55"/>
                  </a:cxn>
                  <a:cxn ang="0">
                    <a:pos x="255" y="36"/>
                  </a:cxn>
                  <a:cxn ang="0">
                    <a:pos x="283" y="31"/>
                  </a:cxn>
                  <a:cxn ang="0">
                    <a:pos x="351" y="18"/>
                  </a:cxn>
                  <a:cxn ang="0">
                    <a:pos x="431" y="5"/>
                  </a:cxn>
                  <a:cxn ang="0">
                    <a:pos x="497" y="0"/>
                  </a:cxn>
                  <a:cxn ang="0">
                    <a:pos x="589" y="12"/>
                  </a:cxn>
                  <a:cxn ang="0">
                    <a:pos x="654" y="65"/>
                  </a:cxn>
                  <a:cxn ang="0">
                    <a:pos x="676" y="195"/>
                  </a:cxn>
                  <a:cxn ang="0">
                    <a:pos x="673" y="339"/>
                  </a:cxn>
                  <a:cxn ang="0">
                    <a:pos x="663" y="440"/>
                  </a:cxn>
                  <a:cxn ang="0">
                    <a:pos x="608" y="520"/>
                  </a:cxn>
                  <a:cxn ang="0">
                    <a:pos x="564" y="547"/>
                  </a:cxn>
                  <a:cxn ang="0">
                    <a:pos x="517" y="570"/>
                  </a:cxn>
                  <a:cxn ang="0">
                    <a:pos x="540" y="199"/>
                  </a:cxn>
                  <a:cxn ang="0">
                    <a:pos x="468" y="210"/>
                  </a:cxn>
                  <a:cxn ang="0">
                    <a:pos x="333" y="846"/>
                  </a:cxn>
                </a:cxnLst>
                <a:rect l="0" t="0" r="r" b="b"/>
                <a:pathLst>
                  <a:path w="676" h="846">
                    <a:moveTo>
                      <a:pt x="333" y="846"/>
                    </a:moveTo>
                    <a:lnTo>
                      <a:pt x="307" y="846"/>
                    </a:lnTo>
                    <a:lnTo>
                      <a:pt x="310" y="822"/>
                    </a:lnTo>
                    <a:lnTo>
                      <a:pt x="319" y="757"/>
                    </a:lnTo>
                    <a:lnTo>
                      <a:pt x="331" y="664"/>
                    </a:lnTo>
                    <a:lnTo>
                      <a:pt x="347" y="555"/>
                    </a:lnTo>
                    <a:lnTo>
                      <a:pt x="364" y="443"/>
                    </a:lnTo>
                    <a:lnTo>
                      <a:pt x="383" y="339"/>
                    </a:lnTo>
                    <a:lnTo>
                      <a:pt x="401" y="254"/>
                    </a:lnTo>
                    <a:lnTo>
                      <a:pt x="417" y="202"/>
                    </a:lnTo>
                    <a:lnTo>
                      <a:pt x="434" y="194"/>
                    </a:lnTo>
                    <a:lnTo>
                      <a:pt x="454" y="186"/>
                    </a:lnTo>
                    <a:lnTo>
                      <a:pt x="474" y="181"/>
                    </a:lnTo>
                    <a:lnTo>
                      <a:pt x="495" y="177"/>
                    </a:lnTo>
                    <a:lnTo>
                      <a:pt x="515" y="176"/>
                    </a:lnTo>
                    <a:lnTo>
                      <a:pt x="537" y="177"/>
                    </a:lnTo>
                    <a:lnTo>
                      <a:pt x="556" y="181"/>
                    </a:lnTo>
                    <a:lnTo>
                      <a:pt x="576" y="190"/>
                    </a:lnTo>
                    <a:lnTo>
                      <a:pt x="523" y="525"/>
                    </a:lnTo>
                    <a:lnTo>
                      <a:pt x="538" y="520"/>
                    </a:lnTo>
                    <a:lnTo>
                      <a:pt x="554" y="512"/>
                    </a:lnTo>
                    <a:lnTo>
                      <a:pt x="570" y="504"/>
                    </a:lnTo>
                    <a:lnTo>
                      <a:pt x="587" y="493"/>
                    </a:lnTo>
                    <a:lnTo>
                      <a:pt x="603" y="480"/>
                    </a:lnTo>
                    <a:lnTo>
                      <a:pt x="616" y="467"/>
                    </a:lnTo>
                    <a:lnTo>
                      <a:pt x="626" y="452"/>
                    </a:lnTo>
                    <a:lnTo>
                      <a:pt x="633" y="437"/>
                    </a:lnTo>
                    <a:lnTo>
                      <a:pt x="636" y="403"/>
                    </a:lnTo>
                    <a:lnTo>
                      <a:pt x="644" y="326"/>
                    </a:lnTo>
                    <a:lnTo>
                      <a:pt x="651" y="241"/>
                    </a:lnTo>
                    <a:lnTo>
                      <a:pt x="654" y="184"/>
                    </a:lnTo>
                    <a:lnTo>
                      <a:pt x="653" y="168"/>
                    </a:lnTo>
                    <a:lnTo>
                      <a:pt x="651" y="150"/>
                    </a:lnTo>
                    <a:lnTo>
                      <a:pt x="647" y="130"/>
                    </a:lnTo>
                    <a:lnTo>
                      <a:pt x="641" y="111"/>
                    </a:lnTo>
                    <a:lnTo>
                      <a:pt x="634" y="91"/>
                    </a:lnTo>
                    <a:lnTo>
                      <a:pt x="624" y="72"/>
                    </a:lnTo>
                    <a:lnTo>
                      <a:pt x="611" y="56"/>
                    </a:lnTo>
                    <a:lnTo>
                      <a:pt x="596" y="41"/>
                    </a:lnTo>
                    <a:lnTo>
                      <a:pt x="570" y="35"/>
                    </a:lnTo>
                    <a:lnTo>
                      <a:pt x="543" y="31"/>
                    </a:lnTo>
                    <a:lnTo>
                      <a:pt x="517" y="29"/>
                    </a:lnTo>
                    <a:lnTo>
                      <a:pt x="492" y="28"/>
                    </a:lnTo>
                    <a:lnTo>
                      <a:pt x="466" y="28"/>
                    </a:lnTo>
                    <a:lnTo>
                      <a:pt x="440" y="29"/>
                    </a:lnTo>
                    <a:lnTo>
                      <a:pt x="413" y="32"/>
                    </a:lnTo>
                    <a:lnTo>
                      <a:pt x="388" y="35"/>
                    </a:lnTo>
                    <a:lnTo>
                      <a:pt x="362" y="41"/>
                    </a:lnTo>
                    <a:lnTo>
                      <a:pt x="337" y="46"/>
                    </a:lnTo>
                    <a:lnTo>
                      <a:pt x="311" y="54"/>
                    </a:lnTo>
                    <a:lnTo>
                      <a:pt x="288" y="61"/>
                    </a:lnTo>
                    <a:lnTo>
                      <a:pt x="263" y="70"/>
                    </a:lnTo>
                    <a:lnTo>
                      <a:pt x="239" y="79"/>
                    </a:lnTo>
                    <a:lnTo>
                      <a:pt x="215" y="88"/>
                    </a:lnTo>
                    <a:lnTo>
                      <a:pt x="193" y="99"/>
                    </a:lnTo>
                    <a:lnTo>
                      <a:pt x="159" y="117"/>
                    </a:lnTo>
                    <a:lnTo>
                      <a:pt x="133" y="137"/>
                    </a:lnTo>
                    <a:lnTo>
                      <a:pt x="115" y="156"/>
                    </a:lnTo>
                    <a:lnTo>
                      <a:pt x="102" y="177"/>
                    </a:lnTo>
                    <a:lnTo>
                      <a:pt x="93" y="197"/>
                    </a:lnTo>
                    <a:lnTo>
                      <a:pt x="85" y="220"/>
                    </a:lnTo>
                    <a:lnTo>
                      <a:pt x="77" y="243"/>
                    </a:lnTo>
                    <a:lnTo>
                      <a:pt x="68" y="266"/>
                    </a:lnTo>
                    <a:lnTo>
                      <a:pt x="42" y="436"/>
                    </a:lnTo>
                    <a:lnTo>
                      <a:pt x="43" y="459"/>
                    </a:lnTo>
                    <a:lnTo>
                      <a:pt x="45" y="483"/>
                    </a:lnTo>
                    <a:lnTo>
                      <a:pt x="48" y="507"/>
                    </a:lnTo>
                    <a:lnTo>
                      <a:pt x="53" y="529"/>
                    </a:lnTo>
                    <a:lnTo>
                      <a:pt x="60" y="550"/>
                    </a:lnTo>
                    <a:lnTo>
                      <a:pt x="71" y="569"/>
                    </a:lnTo>
                    <a:lnTo>
                      <a:pt x="85" y="587"/>
                    </a:lnTo>
                    <a:lnTo>
                      <a:pt x="103" y="600"/>
                    </a:lnTo>
                    <a:lnTo>
                      <a:pt x="119" y="606"/>
                    </a:lnTo>
                    <a:lnTo>
                      <a:pt x="135" y="611"/>
                    </a:lnTo>
                    <a:lnTo>
                      <a:pt x="150" y="616"/>
                    </a:lnTo>
                    <a:lnTo>
                      <a:pt x="163" y="619"/>
                    </a:lnTo>
                    <a:lnTo>
                      <a:pt x="176" y="622"/>
                    </a:lnTo>
                    <a:lnTo>
                      <a:pt x="188" y="624"/>
                    </a:lnTo>
                    <a:lnTo>
                      <a:pt x="200" y="626"/>
                    </a:lnTo>
                    <a:lnTo>
                      <a:pt x="212" y="626"/>
                    </a:lnTo>
                    <a:lnTo>
                      <a:pt x="223" y="626"/>
                    </a:lnTo>
                    <a:lnTo>
                      <a:pt x="235" y="626"/>
                    </a:lnTo>
                    <a:lnTo>
                      <a:pt x="246" y="624"/>
                    </a:lnTo>
                    <a:lnTo>
                      <a:pt x="257" y="622"/>
                    </a:lnTo>
                    <a:lnTo>
                      <a:pt x="269" y="620"/>
                    </a:lnTo>
                    <a:lnTo>
                      <a:pt x="281" y="617"/>
                    </a:lnTo>
                    <a:lnTo>
                      <a:pt x="294" y="614"/>
                    </a:lnTo>
                    <a:lnTo>
                      <a:pt x="308" y="610"/>
                    </a:lnTo>
                    <a:lnTo>
                      <a:pt x="311" y="615"/>
                    </a:lnTo>
                    <a:lnTo>
                      <a:pt x="311" y="621"/>
                    </a:lnTo>
                    <a:lnTo>
                      <a:pt x="309" y="629"/>
                    </a:lnTo>
                    <a:lnTo>
                      <a:pt x="308" y="634"/>
                    </a:lnTo>
                    <a:lnTo>
                      <a:pt x="295" y="638"/>
                    </a:lnTo>
                    <a:lnTo>
                      <a:pt x="282" y="642"/>
                    </a:lnTo>
                    <a:lnTo>
                      <a:pt x="270" y="646"/>
                    </a:lnTo>
                    <a:lnTo>
                      <a:pt x="259" y="648"/>
                    </a:lnTo>
                    <a:lnTo>
                      <a:pt x="247" y="650"/>
                    </a:lnTo>
                    <a:lnTo>
                      <a:pt x="235" y="652"/>
                    </a:lnTo>
                    <a:lnTo>
                      <a:pt x="223" y="655"/>
                    </a:lnTo>
                    <a:lnTo>
                      <a:pt x="211" y="655"/>
                    </a:lnTo>
                    <a:lnTo>
                      <a:pt x="199" y="656"/>
                    </a:lnTo>
                    <a:lnTo>
                      <a:pt x="188" y="656"/>
                    </a:lnTo>
                    <a:lnTo>
                      <a:pt x="177" y="655"/>
                    </a:lnTo>
                    <a:lnTo>
                      <a:pt x="165" y="654"/>
                    </a:lnTo>
                    <a:lnTo>
                      <a:pt x="153" y="651"/>
                    </a:lnTo>
                    <a:lnTo>
                      <a:pt x="140" y="649"/>
                    </a:lnTo>
                    <a:lnTo>
                      <a:pt x="128" y="646"/>
                    </a:lnTo>
                    <a:lnTo>
                      <a:pt x="115" y="643"/>
                    </a:lnTo>
                    <a:lnTo>
                      <a:pt x="99" y="636"/>
                    </a:lnTo>
                    <a:lnTo>
                      <a:pt x="82" y="629"/>
                    </a:lnTo>
                    <a:lnTo>
                      <a:pt x="67" y="619"/>
                    </a:lnTo>
                    <a:lnTo>
                      <a:pt x="52" y="608"/>
                    </a:lnTo>
                    <a:lnTo>
                      <a:pt x="38" y="595"/>
                    </a:lnTo>
                    <a:lnTo>
                      <a:pt x="26" y="581"/>
                    </a:lnTo>
                    <a:lnTo>
                      <a:pt x="17" y="566"/>
                    </a:lnTo>
                    <a:lnTo>
                      <a:pt x="9" y="549"/>
                    </a:lnTo>
                    <a:lnTo>
                      <a:pt x="2" y="497"/>
                    </a:lnTo>
                    <a:lnTo>
                      <a:pt x="0" y="445"/>
                    </a:lnTo>
                    <a:lnTo>
                      <a:pt x="1" y="394"/>
                    </a:lnTo>
                    <a:lnTo>
                      <a:pt x="6" y="342"/>
                    </a:lnTo>
                    <a:lnTo>
                      <a:pt x="15" y="291"/>
                    </a:lnTo>
                    <a:lnTo>
                      <a:pt x="27" y="241"/>
                    </a:lnTo>
                    <a:lnTo>
                      <a:pt x="41" y="193"/>
                    </a:lnTo>
                    <a:lnTo>
                      <a:pt x="58" y="147"/>
                    </a:lnTo>
                    <a:lnTo>
                      <a:pt x="67" y="132"/>
                    </a:lnTo>
                    <a:lnTo>
                      <a:pt x="75" y="121"/>
                    </a:lnTo>
                    <a:lnTo>
                      <a:pt x="84" y="110"/>
                    </a:lnTo>
                    <a:lnTo>
                      <a:pt x="93" y="100"/>
                    </a:lnTo>
                    <a:lnTo>
                      <a:pt x="102" y="93"/>
                    </a:lnTo>
                    <a:lnTo>
                      <a:pt x="112" y="85"/>
                    </a:lnTo>
                    <a:lnTo>
                      <a:pt x="123" y="79"/>
                    </a:lnTo>
                    <a:lnTo>
                      <a:pt x="133" y="73"/>
                    </a:lnTo>
                    <a:lnTo>
                      <a:pt x="145" y="68"/>
                    </a:lnTo>
                    <a:lnTo>
                      <a:pt x="158" y="63"/>
                    </a:lnTo>
                    <a:lnTo>
                      <a:pt x="171" y="59"/>
                    </a:lnTo>
                    <a:lnTo>
                      <a:pt x="186" y="55"/>
                    </a:lnTo>
                    <a:lnTo>
                      <a:pt x="201" y="51"/>
                    </a:lnTo>
                    <a:lnTo>
                      <a:pt x="218" y="46"/>
                    </a:lnTo>
                    <a:lnTo>
                      <a:pt x="236" y="42"/>
                    </a:lnTo>
                    <a:lnTo>
                      <a:pt x="255" y="36"/>
                    </a:lnTo>
                    <a:lnTo>
                      <a:pt x="257" y="36"/>
                    </a:lnTo>
                    <a:lnTo>
                      <a:pt x="263" y="35"/>
                    </a:lnTo>
                    <a:lnTo>
                      <a:pt x="272" y="33"/>
                    </a:lnTo>
                    <a:lnTo>
                      <a:pt x="283" y="31"/>
                    </a:lnTo>
                    <a:lnTo>
                      <a:pt x="298" y="28"/>
                    </a:lnTo>
                    <a:lnTo>
                      <a:pt x="315" y="25"/>
                    </a:lnTo>
                    <a:lnTo>
                      <a:pt x="332" y="21"/>
                    </a:lnTo>
                    <a:lnTo>
                      <a:pt x="351" y="18"/>
                    </a:lnTo>
                    <a:lnTo>
                      <a:pt x="372" y="15"/>
                    </a:lnTo>
                    <a:lnTo>
                      <a:pt x="391" y="12"/>
                    </a:lnTo>
                    <a:lnTo>
                      <a:pt x="412" y="8"/>
                    </a:lnTo>
                    <a:lnTo>
                      <a:pt x="431" y="5"/>
                    </a:lnTo>
                    <a:lnTo>
                      <a:pt x="451" y="3"/>
                    </a:lnTo>
                    <a:lnTo>
                      <a:pt x="468" y="1"/>
                    </a:lnTo>
                    <a:lnTo>
                      <a:pt x="483" y="0"/>
                    </a:lnTo>
                    <a:lnTo>
                      <a:pt x="497" y="0"/>
                    </a:lnTo>
                    <a:lnTo>
                      <a:pt x="521" y="0"/>
                    </a:lnTo>
                    <a:lnTo>
                      <a:pt x="544" y="2"/>
                    </a:lnTo>
                    <a:lnTo>
                      <a:pt x="567" y="6"/>
                    </a:lnTo>
                    <a:lnTo>
                      <a:pt x="589" y="12"/>
                    </a:lnTo>
                    <a:lnTo>
                      <a:pt x="608" y="20"/>
                    </a:lnTo>
                    <a:lnTo>
                      <a:pt x="625" y="31"/>
                    </a:lnTo>
                    <a:lnTo>
                      <a:pt x="641" y="46"/>
                    </a:lnTo>
                    <a:lnTo>
                      <a:pt x="654" y="65"/>
                    </a:lnTo>
                    <a:lnTo>
                      <a:pt x="665" y="91"/>
                    </a:lnTo>
                    <a:lnTo>
                      <a:pt x="672" y="123"/>
                    </a:lnTo>
                    <a:lnTo>
                      <a:pt x="675" y="158"/>
                    </a:lnTo>
                    <a:lnTo>
                      <a:pt x="676" y="195"/>
                    </a:lnTo>
                    <a:lnTo>
                      <a:pt x="676" y="233"/>
                    </a:lnTo>
                    <a:lnTo>
                      <a:pt x="674" y="271"/>
                    </a:lnTo>
                    <a:lnTo>
                      <a:pt x="673" y="306"/>
                    </a:lnTo>
                    <a:lnTo>
                      <a:pt x="673" y="339"/>
                    </a:lnTo>
                    <a:lnTo>
                      <a:pt x="671" y="366"/>
                    </a:lnTo>
                    <a:lnTo>
                      <a:pt x="669" y="390"/>
                    </a:lnTo>
                    <a:lnTo>
                      <a:pt x="667" y="416"/>
                    </a:lnTo>
                    <a:lnTo>
                      <a:pt x="663" y="440"/>
                    </a:lnTo>
                    <a:lnTo>
                      <a:pt x="655" y="463"/>
                    </a:lnTo>
                    <a:lnTo>
                      <a:pt x="645" y="483"/>
                    </a:lnTo>
                    <a:lnTo>
                      <a:pt x="630" y="503"/>
                    </a:lnTo>
                    <a:lnTo>
                      <a:pt x="608" y="520"/>
                    </a:lnTo>
                    <a:lnTo>
                      <a:pt x="597" y="526"/>
                    </a:lnTo>
                    <a:lnTo>
                      <a:pt x="585" y="534"/>
                    </a:lnTo>
                    <a:lnTo>
                      <a:pt x="575" y="540"/>
                    </a:lnTo>
                    <a:lnTo>
                      <a:pt x="564" y="547"/>
                    </a:lnTo>
                    <a:lnTo>
                      <a:pt x="552" y="554"/>
                    </a:lnTo>
                    <a:lnTo>
                      <a:pt x="541" y="560"/>
                    </a:lnTo>
                    <a:lnTo>
                      <a:pt x="529" y="565"/>
                    </a:lnTo>
                    <a:lnTo>
                      <a:pt x="517" y="570"/>
                    </a:lnTo>
                    <a:lnTo>
                      <a:pt x="471" y="846"/>
                    </a:lnTo>
                    <a:lnTo>
                      <a:pt x="447" y="846"/>
                    </a:lnTo>
                    <a:lnTo>
                      <a:pt x="551" y="202"/>
                    </a:lnTo>
                    <a:lnTo>
                      <a:pt x="540" y="199"/>
                    </a:lnTo>
                    <a:lnTo>
                      <a:pt x="525" y="199"/>
                    </a:lnTo>
                    <a:lnTo>
                      <a:pt x="508" y="202"/>
                    </a:lnTo>
                    <a:lnTo>
                      <a:pt x="488" y="205"/>
                    </a:lnTo>
                    <a:lnTo>
                      <a:pt x="468" y="210"/>
                    </a:lnTo>
                    <a:lnTo>
                      <a:pt x="451" y="216"/>
                    </a:lnTo>
                    <a:lnTo>
                      <a:pt x="435" y="220"/>
                    </a:lnTo>
                    <a:lnTo>
                      <a:pt x="425" y="225"/>
                    </a:lnTo>
                    <a:lnTo>
                      <a:pt x="333" y="846"/>
                    </a:lnTo>
                    <a:close/>
                  </a:path>
                </a:pathLst>
              </a:custGeom>
              <a:solidFill>
                <a:srgbClr val="000000"/>
              </a:solidFill>
              <a:ln w="9525">
                <a:noFill/>
                <a:round/>
                <a:headEnd/>
                <a:tailEnd/>
              </a:ln>
            </p:spPr>
            <p:txBody>
              <a:bodyPr/>
              <a:lstStyle/>
              <a:p>
                <a:endParaRPr lang="he-IL"/>
              </a:p>
            </p:txBody>
          </p:sp>
          <p:sp>
            <p:nvSpPr>
              <p:cNvPr id="92" name="Freeform 49"/>
              <p:cNvSpPr>
                <a:spLocks/>
              </p:cNvSpPr>
              <p:nvPr/>
            </p:nvSpPr>
            <p:spPr bwMode="auto">
              <a:xfrm>
                <a:off x="4596" y="1899"/>
                <a:ext cx="134" cy="164"/>
              </a:xfrm>
              <a:custGeom>
                <a:avLst/>
                <a:gdLst/>
                <a:ahLst/>
                <a:cxnLst>
                  <a:cxn ang="0">
                    <a:pos x="382" y="6"/>
                  </a:cxn>
                  <a:cxn ang="0">
                    <a:pos x="345" y="16"/>
                  </a:cxn>
                  <a:cxn ang="0">
                    <a:pos x="310" y="27"/>
                  </a:cxn>
                  <a:cxn ang="0">
                    <a:pos x="276" y="39"/>
                  </a:cxn>
                  <a:cxn ang="0">
                    <a:pos x="243" y="50"/>
                  </a:cxn>
                  <a:cxn ang="0">
                    <a:pos x="212" y="62"/>
                  </a:cxn>
                  <a:cxn ang="0">
                    <a:pos x="179" y="74"/>
                  </a:cxn>
                  <a:cxn ang="0">
                    <a:pos x="148" y="86"/>
                  </a:cxn>
                  <a:cxn ang="0">
                    <a:pos x="108" y="109"/>
                  </a:cxn>
                  <a:cxn ang="0">
                    <a:pos x="74" y="157"/>
                  </a:cxn>
                  <a:cxn ang="0">
                    <a:pos x="54" y="214"/>
                  </a:cxn>
                  <a:cxn ang="0">
                    <a:pos x="42" y="274"/>
                  </a:cxn>
                  <a:cxn ang="0">
                    <a:pos x="34" y="492"/>
                  </a:cxn>
                  <a:cxn ang="0">
                    <a:pos x="26" y="493"/>
                  </a:cxn>
                  <a:cxn ang="0">
                    <a:pos x="15" y="491"/>
                  </a:cxn>
                  <a:cxn ang="0">
                    <a:pos x="6" y="488"/>
                  </a:cxn>
                  <a:cxn ang="0">
                    <a:pos x="1" y="486"/>
                  </a:cxn>
                  <a:cxn ang="0">
                    <a:pos x="0" y="387"/>
                  </a:cxn>
                  <a:cxn ang="0">
                    <a:pos x="7" y="287"/>
                  </a:cxn>
                  <a:cxn ang="0">
                    <a:pos x="28" y="192"/>
                  </a:cxn>
                  <a:cxn ang="0">
                    <a:pos x="72" y="108"/>
                  </a:cxn>
                  <a:cxn ang="0">
                    <a:pos x="103" y="89"/>
                  </a:cxn>
                  <a:cxn ang="0">
                    <a:pos x="135" y="73"/>
                  </a:cxn>
                  <a:cxn ang="0">
                    <a:pos x="169" y="57"/>
                  </a:cxn>
                  <a:cxn ang="0">
                    <a:pos x="203" y="46"/>
                  </a:cxn>
                  <a:cxn ang="0">
                    <a:pos x="238" y="35"/>
                  </a:cxn>
                  <a:cxn ang="0">
                    <a:pos x="273" y="24"/>
                  </a:cxn>
                  <a:cxn ang="0">
                    <a:pos x="309" y="15"/>
                  </a:cxn>
                  <a:cxn ang="0">
                    <a:pos x="344" y="7"/>
                  </a:cxn>
                  <a:cxn ang="0">
                    <a:pos x="358" y="5"/>
                  </a:cxn>
                  <a:cxn ang="0">
                    <a:pos x="373" y="4"/>
                  </a:cxn>
                  <a:cxn ang="0">
                    <a:pos x="388" y="1"/>
                  </a:cxn>
                  <a:cxn ang="0">
                    <a:pos x="402" y="0"/>
                  </a:cxn>
                </a:cxnLst>
                <a:rect l="0" t="0" r="r" b="b"/>
                <a:pathLst>
                  <a:path w="402" h="493">
                    <a:moveTo>
                      <a:pt x="402" y="0"/>
                    </a:moveTo>
                    <a:lnTo>
                      <a:pt x="382" y="6"/>
                    </a:lnTo>
                    <a:lnTo>
                      <a:pt x="364" y="11"/>
                    </a:lnTo>
                    <a:lnTo>
                      <a:pt x="345" y="16"/>
                    </a:lnTo>
                    <a:lnTo>
                      <a:pt x="327" y="22"/>
                    </a:lnTo>
                    <a:lnTo>
                      <a:pt x="310" y="27"/>
                    </a:lnTo>
                    <a:lnTo>
                      <a:pt x="293" y="33"/>
                    </a:lnTo>
                    <a:lnTo>
                      <a:pt x="276" y="39"/>
                    </a:lnTo>
                    <a:lnTo>
                      <a:pt x="259" y="45"/>
                    </a:lnTo>
                    <a:lnTo>
                      <a:pt x="243" y="50"/>
                    </a:lnTo>
                    <a:lnTo>
                      <a:pt x="227" y="56"/>
                    </a:lnTo>
                    <a:lnTo>
                      <a:pt x="212" y="62"/>
                    </a:lnTo>
                    <a:lnTo>
                      <a:pt x="196" y="67"/>
                    </a:lnTo>
                    <a:lnTo>
                      <a:pt x="179" y="74"/>
                    </a:lnTo>
                    <a:lnTo>
                      <a:pt x="164" y="79"/>
                    </a:lnTo>
                    <a:lnTo>
                      <a:pt x="148" y="86"/>
                    </a:lnTo>
                    <a:lnTo>
                      <a:pt x="133" y="91"/>
                    </a:lnTo>
                    <a:lnTo>
                      <a:pt x="108" y="109"/>
                    </a:lnTo>
                    <a:lnTo>
                      <a:pt x="89" y="132"/>
                    </a:lnTo>
                    <a:lnTo>
                      <a:pt x="74" y="157"/>
                    </a:lnTo>
                    <a:lnTo>
                      <a:pt x="63" y="185"/>
                    </a:lnTo>
                    <a:lnTo>
                      <a:pt x="54" y="214"/>
                    </a:lnTo>
                    <a:lnTo>
                      <a:pt x="48" y="244"/>
                    </a:lnTo>
                    <a:lnTo>
                      <a:pt x="42" y="274"/>
                    </a:lnTo>
                    <a:lnTo>
                      <a:pt x="37" y="303"/>
                    </a:lnTo>
                    <a:lnTo>
                      <a:pt x="34" y="492"/>
                    </a:lnTo>
                    <a:lnTo>
                      <a:pt x="31" y="493"/>
                    </a:lnTo>
                    <a:lnTo>
                      <a:pt x="26" y="493"/>
                    </a:lnTo>
                    <a:lnTo>
                      <a:pt x="21" y="492"/>
                    </a:lnTo>
                    <a:lnTo>
                      <a:pt x="15" y="491"/>
                    </a:lnTo>
                    <a:lnTo>
                      <a:pt x="10" y="489"/>
                    </a:lnTo>
                    <a:lnTo>
                      <a:pt x="6" y="488"/>
                    </a:lnTo>
                    <a:lnTo>
                      <a:pt x="3" y="486"/>
                    </a:lnTo>
                    <a:lnTo>
                      <a:pt x="1" y="486"/>
                    </a:lnTo>
                    <a:lnTo>
                      <a:pt x="0" y="436"/>
                    </a:lnTo>
                    <a:lnTo>
                      <a:pt x="0" y="387"/>
                    </a:lnTo>
                    <a:lnTo>
                      <a:pt x="3" y="336"/>
                    </a:lnTo>
                    <a:lnTo>
                      <a:pt x="7" y="287"/>
                    </a:lnTo>
                    <a:lnTo>
                      <a:pt x="15" y="239"/>
                    </a:lnTo>
                    <a:lnTo>
                      <a:pt x="28" y="192"/>
                    </a:lnTo>
                    <a:lnTo>
                      <a:pt x="47" y="149"/>
                    </a:lnTo>
                    <a:lnTo>
                      <a:pt x="72" y="108"/>
                    </a:lnTo>
                    <a:lnTo>
                      <a:pt x="87" y="98"/>
                    </a:lnTo>
                    <a:lnTo>
                      <a:pt x="103" y="89"/>
                    </a:lnTo>
                    <a:lnTo>
                      <a:pt x="119" y="80"/>
                    </a:lnTo>
                    <a:lnTo>
                      <a:pt x="135" y="73"/>
                    </a:lnTo>
                    <a:lnTo>
                      <a:pt x="151" y="65"/>
                    </a:lnTo>
                    <a:lnTo>
                      <a:pt x="169" y="57"/>
                    </a:lnTo>
                    <a:lnTo>
                      <a:pt x="186" y="51"/>
                    </a:lnTo>
                    <a:lnTo>
                      <a:pt x="203" y="46"/>
                    </a:lnTo>
                    <a:lnTo>
                      <a:pt x="220" y="39"/>
                    </a:lnTo>
                    <a:lnTo>
                      <a:pt x="238" y="35"/>
                    </a:lnTo>
                    <a:lnTo>
                      <a:pt x="255" y="29"/>
                    </a:lnTo>
                    <a:lnTo>
                      <a:pt x="273" y="24"/>
                    </a:lnTo>
                    <a:lnTo>
                      <a:pt x="290" y="20"/>
                    </a:lnTo>
                    <a:lnTo>
                      <a:pt x="309" y="15"/>
                    </a:lnTo>
                    <a:lnTo>
                      <a:pt x="326" y="11"/>
                    </a:lnTo>
                    <a:lnTo>
                      <a:pt x="344" y="7"/>
                    </a:lnTo>
                    <a:lnTo>
                      <a:pt x="352" y="6"/>
                    </a:lnTo>
                    <a:lnTo>
                      <a:pt x="358" y="5"/>
                    </a:lnTo>
                    <a:lnTo>
                      <a:pt x="366" y="4"/>
                    </a:lnTo>
                    <a:lnTo>
                      <a:pt x="373" y="4"/>
                    </a:lnTo>
                    <a:lnTo>
                      <a:pt x="380" y="2"/>
                    </a:lnTo>
                    <a:lnTo>
                      <a:pt x="388" y="1"/>
                    </a:lnTo>
                    <a:lnTo>
                      <a:pt x="394" y="1"/>
                    </a:lnTo>
                    <a:lnTo>
                      <a:pt x="402" y="0"/>
                    </a:lnTo>
                    <a:close/>
                  </a:path>
                </a:pathLst>
              </a:custGeom>
              <a:solidFill>
                <a:srgbClr val="000000"/>
              </a:solidFill>
              <a:ln w="9525">
                <a:noFill/>
                <a:round/>
                <a:headEnd/>
                <a:tailEnd/>
              </a:ln>
            </p:spPr>
            <p:txBody>
              <a:bodyPr/>
              <a:lstStyle/>
              <a:p>
                <a:endParaRPr lang="he-IL"/>
              </a:p>
            </p:txBody>
          </p:sp>
          <p:sp>
            <p:nvSpPr>
              <p:cNvPr id="93" name="Freeform 50"/>
              <p:cNvSpPr>
                <a:spLocks/>
              </p:cNvSpPr>
              <p:nvPr/>
            </p:nvSpPr>
            <p:spPr bwMode="auto">
              <a:xfrm>
                <a:off x="4678" y="1954"/>
                <a:ext cx="40" cy="206"/>
              </a:xfrm>
              <a:custGeom>
                <a:avLst/>
                <a:gdLst/>
                <a:ahLst/>
                <a:cxnLst>
                  <a:cxn ang="0">
                    <a:pos x="0" y="620"/>
                  </a:cxn>
                  <a:cxn ang="0">
                    <a:pos x="69" y="202"/>
                  </a:cxn>
                  <a:cxn ang="0">
                    <a:pos x="106" y="6"/>
                  </a:cxn>
                  <a:cxn ang="0">
                    <a:pos x="107" y="1"/>
                  </a:cxn>
                  <a:cxn ang="0">
                    <a:pos x="110" y="0"/>
                  </a:cxn>
                  <a:cxn ang="0">
                    <a:pos x="116" y="0"/>
                  </a:cxn>
                  <a:cxn ang="0">
                    <a:pos x="120" y="0"/>
                  </a:cxn>
                  <a:cxn ang="0">
                    <a:pos x="87" y="208"/>
                  </a:cxn>
                  <a:cxn ang="0">
                    <a:pos x="19" y="620"/>
                  </a:cxn>
                  <a:cxn ang="0">
                    <a:pos x="0" y="620"/>
                  </a:cxn>
                </a:cxnLst>
                <a:rect l="0" t="0" r="r" b="b"/>
                <a:pathLst>
                  <a:path w="120" h="620">
                    <a:moveTo>
                      <a:pt x="0" y="620"/>
                    </a:moveTo>
                    <a:lnTo>
                      <a:pt x="69" y="202"/>
                    </a:lnTo>
                    <a:lnTo>
                      <a:pt x="106" y="6"/>
                    </a:lnTo>
                    <a:lnTo>
                      <a:pt x="107" y="1"/>
                    </a:lnTo>
                    <a:lnTo>
                      <a:pt x="110" y="0"/>
                    </a:lnTo>
                    <a:lnTo>
                      <a:pt x="116" y="0"/>
                    </a:lnTo>
                    <a:lnTo>
                      <a:pt x="120" y="0"/>
                    </a:lnTo>
                    <a:lnTo>
                      <a:pt x="87" y="208"/>
                    </a:lnTo>
                    <a:lnTo>
                      <a:pt x="19" y="620"/>
                    </a:lnTo>
                    <a:lnTo>
                      <a:pt x="0" y="620"/>
                    </a:lnTo>
                    <a:close/>
                  </a:path>
                </a:pathLst>
              </a:custGeom>
              <a:solidFill>
                <a:srgbClr val="000000"/>
              </a:solidFill>
              <a:ln w="9525">
                <a:noFill/>
                <a:round/>
                <a:headEnd/>
                <a:tailEnd/>
              </a:ln>
            </p:spPr>
            <p:txBody>
              <a:bodyPr/>
              <a:lstStyle/>
              <a:p>
                <a:endParaRPr lang="he-IL"/>
              </a:p>
            </p:txBody>
          </p:sp>
          <p:sp>
            <p:nvSpPr>
              <p:cNvPr id="94" name="Freeform 51"/>
              <p:cNvSpPr>
                <a:spLocks/>
              </p:cNvSpPr>
              <p:nvPr/>
            </p:nvSpPr>
            <p:spPr bwMode="auto">
              <a:xfrm>
                <a:off x="4276" y="1597"/>
                <a:ext cx="27" cy="123"/>
              </a:xfrm>
              <a:custGeom>
                <a:avLst/>
                <a:gdLst/>
                <a:ahLst/>
                <a:cxnLst>
                  <a:cxn ang="0">
                    <a:pos x="83" y="369"/>
                  </a:cxn>
                  <a:cxn ang="0">
                    <a:pos x="74" y="0"/>
                  </a:cxn>
                  <a:cxn ang="0">
                    <a:pos x="0" y="1"/>
                  </a:cxn>
                  <a:cxn ang="0">
                    <a:pos x="8" y="370"/>
                  </a:cxn>
                  <a:cxn ang="0">
                    <a:pos x="83" y="369"/>
                  </a:cxn>
                </a:cxnLst>
                <a:rect l="0" t="0" r="r" b="b"/>
                <a:pathLst>
                  <a:path w="83" h="370">
                    <a:moveTo>
                      <a:pt x="83" y="369"/>
                    </a:moveTo>
                    <a:lnTo>
                      <a:pt x="74" y="0"/>
                    </a:lnTo>
                    <a:lnTo>
                      <a:pt x="0" y="1"/>
                    </a:lnTo>
                    <a:lnTo>
                      <a:pt x="8" y="370"/>
                    </a:lnTo>
                    <a:lnTo>
                      <a:pt x="83" y="369"/>
                    </a:lnTo>
                    <a:close/>
                  </a:path>
                </a:pathLst>
              </a:custGeom>
              <a:solidFill>
                <a:srgbClr val="9EE8FF"/>
              </a:solidFill>
              <a:ln w="9525">
                <a:noFill/>
                <a:round/>
                <a:headEnd/>
                <a:tailEnd/>
              </a:ln>
            </p:spPr>
            <p:txBody>
              <a:bodyPr/>
              <a:lstStyle/>
              <a:p>
                <a:endParaRPr lang="he-IL"/>
              </a:p>
            </p:txBody>
          </p:sp>
          <p:sp>
            <p:nvSpPr>
              <p:cNvPr id="95" name="Freeform 52"/>
              <p:cNvSpPr>
                <a:spLocks/>
              </p:cNvSpPr>
              <p:nvPr/>
            </p:nvSpPr>
            <p:spPr bwMode="auto">
              <a:xfrm>
                <a:off x="4310" y="1548"/>
                <a:ext cx="28" cy="171"/>
              </a:xfrm>
              <a:custGeom>
                <a:avLst/>
                <a:gdLst/>
                <a:ahLst/>
                <a:cxnLst>
                  <a:cxn ang="0">
                    <a:pos x="84" y="509"/>
                  </a:cxn>
                  <a:cxn ang="0">
                    <a:pos x="75" y="0"/>
                  </a:cxn>
                  <a:cxn ang="0">
                    <a:pos x="0" y="2"/>
                  </a:cxn>
                  <a:cxn ang="0">
                    <a:pos x="9" y="511"/>
                  </a:cxn>
                  <a:cxn ang="0">
                    <a:pos x="84" y="509"/>
                  </a:cxn>
                </a:cxnLst>
                <a:rect l="0" t="0" r="r" b="b"/>
                <a:pathLst>
                  <a:path w="84" h="511">
                    <a:moveTo>
                      <a:pt x="84" y="509"/>
                    </a:moveTo>
                    <a:lnTo>
                      <a:pt x="75" y="0"/>
                    </a:lnTo>
                    <a:lnTo>
                      <a:pt x="0" y="2"/>
                    </a:lnTo>
                    <a:lnTo>
                      <a:pt x="9" y="511"/>
                    </a:lnTo>
                    <a:lnTo>
                      <a:pt x="84" y="509"/>
                    </a:lnTo>
                    <a:close/>
                  </a:path>
                </a:pathLst>
              </a:custGeom>
              <a:solidFill>
                <a:srgbClr val="9EE8FF"/>
              </a:solidFill>
              <a:ln w="9525">
                <a:noFill/>
                <a:round/>
                <a:headEnd/>
                <a:tailEnd/>
              </a:ln>
            </p:spPr>
            <p:txBody>
              <a:bodyPr/>
              <a:lstStyle/>
              <a:p>
                <a:endParaRPr lang="he-IL"/>
              </a:p>
            </p:txBody>
          </p:sp>
          <p:sp>
            <p:nvSpPr>
              <p:cNvPr id="96" name="Freeform 53"/>
              <p:cNvSpPr>
                <a:spLocks/>
              </p:cNvSpPr>
              <p:nvPr/>
            </p:nvSpPr>
            <p:spPr bwMode="auto">
              <a:xfrm>
                <a:off x="4345" y="1577"/>
                <a:ext cx="28" cy="140"/>
              </a:xfrm>
              <a:custGeom>
                <a:avLst/>
                <a:gdLst/>
                <a:ahLst/>
                <a:cxnLst>
                  <a:cxn ang="0">
                    <a:pos x="84" y="419"/>
                  </a:cxn>
                  <a:cxn ang="0">
                    <a:pos x="74" y="0"/>
                  </a:cxn>
                  <a:cxn ang="0">
                    <a:pos x="0" y="2"/>
                  </a:cxn>
                  <a:cxn ang="0">
                    <a:pos x="8" y="420"/>
                  </a:cxn>
                  <a:cxn ang="0">
                    <a:pos x="84" y="419"/>
                  </a:cxn>
                </a:cxnLst>
                <a:rect l="0" t="0" r="r" b="b"/>
                <a:pathLst>
                  <a:path w="84" h="420">
                    <a:moveTo>
                      <a:pt x="84" y="419"/>
                    </a:moveTo>
                    <a:lnTo>
                      <a:pt x="74" y="0"/>
                    </a:lnTo>
                    <a:lnTo>
                      <a:pt x="0" y="2"/>
                    </a:lnTo>
                    <a:lnTo>
                      <a:pt x="8" y="420"/>
                    </a:lnTo>
                    <a:lnTo>
                      <a:pt x="84" y="419"/>
                    </a:lnTo>
                    <a:close/>
                  </a:path>
                </a:pathLst>
              </a:custGeom>
              <a:solidFill>
                <a:srgbClr val="9EE8FF"/>
              </a:solidFill>
              <a:ln w="9525">
                <a:noFill/>
                <a:round/>
                <a:headEnd/>
                <a:tailEnd/>
              </a:ln>
            </p:spPr>
            <p:txBody>
              <a:bodyPr/>
              <a:lstStyle/>
              <a:p>
                <a:endParaRPr lang="he-IL"/>
              </a:p>
            </p:txBody>
          </p:sp>
        </p:grpSp>
        <p:sp>
          <p:nvSpPr>
            <p:cNvPr id="213" name="Line 99"/>
            <p:cNvSpPr>
              <a:spLocks noChangeShapeType="1"/>
            </p:cNvSpPr>
            <p:nvPr/>
          </p:nvSpPr>
          <p:spPr bwMode="auto">
            <a:xfrm>
              <a:off x="1752600" y="2729389"/>
              <a:ext cx="304800" cy="394811"/>
            </a:xfrm>
            <a:prstGeom prst="line">
              <a:avLst/>
            </a:prstGeom>
            <a:noFill/>
            <a:ln w="25400">
              <a:solidFill>
                <a:schemeClr val="tx1"/>
              </a:solidFill>
              <a:round/>
              <a:headEnd type="none" w="lg" len="lg"/>
              <a:tailEnd type="triangle" w="med" len="lg"/>
            </a:ln>
            <a:effectLst/>
          </p:spPr>
          <p:txBody>
            <a:bodyPr/>
            <a:lstStyle/>
            <a:p>
              <a:endParaRPr lang="he-IL"/>
            </a:p>
          </p:txBody>
        </p:sp>
        <p:sp>
          <p:nvSpPr>
            <p:cNvPr id="272" name="Rectangle 271"/>
            <p:cNvSpPr/>
            <p:nvPr/>
          </p:nvSpPr>
          <p:spPr>
            <a:xfrm>
              <a:off x="457200" y="1219200"/>
              <a:ext cx="2514600" cy="2590800"/>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75" name="Group 274"/>
          <p:cNvGrpSpPr/>
          <p:nvPr/>
        </p:nvGrpSpPr>
        <p:grpSpPr>
          <a:xfrm>
            <a:off x="3314700" y="1524000"/>
            <a:ext cx="2819400" cy="2590800"/>
            <a:chOff x="5334000" y="1447800"/>
            <a:chExt cx="2819400" cy="2590800"/>
          </a:xfrm>
        </p:grpSpPr>
        <p:grpSp>
          <p:nvGrpSpPr>
            <p:cNvPr id="276" name="Group 200"/>
            <p:cNvGrpSpPr/>
            <p:nvPr/>
          </p:nvGrpSpPr>
          <p:grpSpPr>
            <a:xfrm>
              <a:off x="6629405" y="2209800"/>
              <a:ext cx="975360" cy="1371599"/>
              <a:chOff x="6781800" y="2266951"/>
              <a:chExt cx="1219199" cy="1714499"/>
            </a:xfrm>
          </p:grpSpPr>
          <p:sp>
            <p:nvSpPr>
              <p:cNvPr id="322" name="Line 99"/>
              <p:cNvSpPr>
                <a:spLocks noChangeShapeType="1"/>
              </p:cNvSpPr>
              <p:nvPr/>
            </p:nvSpPr>
            <p:spPr bwMode="auto">
              <a:xfrm>
                <a:off x="7162799" y="2362200"/>
                <a:ext cx="457201" cy="381000"/>
              </a:xfrm>
              <a:prstGeom prst="line">
                <a:avLst/>
              </a:prstGeom>
              <a:noFill/>
              <a:ln w="25400">
                <a:solidFill>
                  <a:schemeClr val="tx1"/>
                </a:solidFill>
                <a:round/>
                <a:headEnd type="stealth" w="med" len="lg"/>
                <a:tailEnd type="stealth" w="med" len="lg"/>
              </a:ln>
              <a:effectLst/>
            </p:spPr>
            <p:txBody>
              <a:bodyPr/>
              <a:lstStyle/>
              <a:p>
                <a:endParaRPr lang="he-IL"/>
              </a:p>
            </p:txBody>
          </p:sp>
          <p:sp>
            <p:nvSpPr>
              <p:cNvPr id="323" name="Line 99"/>
              <p:cNvSpPr>
                <a:spLocks noChangeShapeType="1"/>
              </p:cNvSpPr>
              <p:nvPr/>
            </p:nvSpPr>
            <p:spPr bwMode="auto">
              <a:xfrm flipV="1">
                <a:off x="6972300" y="3581399"/>
                <a:ext cx="647701" cy="400051"/>
              </a:xfrm>
              <a:prstGeom prst="line">
                <a:avLst/>
              </a:prstGeom>
              <a:noFill/>
              <a:ln w="25400">
                <a:solidFill>
                  <a:schemeClr val="tx1"/>
                </a:solidFill>
                <a:round/>
                <a:headEnd type="stealth" w="med" len="lg"/>
                <a:tailEnd type="stealth" w="med" len="lg"/>
              </a:ln>
              <a:effectLst/>
            </p:spPr>
            <p:txBody>
              <a:bodyPr/>
              <a:lstStyle/>
              <a:p>
                <a:endParaRPr lang="he-IL"/>
              </a:p>
            </p:txBody>
          </p:sp>
          <p:sp>
            <p:nvSpPr>
              <p:cNvPr id="324" name="Line 99"/>
              <p:cNvSpPr>
                <a:spLocks noChangeShapeType="1"/>
              </p:cNvSpPr>
              <p:nvPr/>
            </p:nvSpPr>
            <p:spPr bwMode="auto">
              <a:xfrm flipH="1">
                <a:off x="7877168" y="2266951"/>
                <a:ext cx="123831" cy="476251"/>
              </a:xfrm>
              <a:prstGeom prst="line">
                <a:avLst/>
              </a:prstGeom>
              <a:noFill/>
              <a:ln w="25400">
                <a:solidFill>
                  <a:schemeClr val="tx1"/>
                </a:solidFill>
                <a:round/>
                <a:headEnd type="stealth" w="med" len="lg"/>
                <a:tailEnd type="stealth" w="med" len="lg"/>
              </a:ln>
              <a:effectLst/>
            </p:spPr>
            <p:txBody>
              <a:bodyPr/>
              <a:lstStyle/>
              <a:p>
                <a:endParaRPr lang="he-IL"/>
              </a:p>
            </p:txBody>
          </p:sp>
          <p:sp>
            <p:nvSpPr>
              <p:cNvPr id="325" name="Line 99"/>
              <p:cNvSpPr>
                <a:spLocks noChangeShapeType="1"/>
              </p:cNvSpPr>
              <p:nvPr/>
            </p:nvSpPr>
            <p:spPr bwMode="auto">
              <a:xfrm flipV="1">
                <a:off x="6781800" y="3276600"/>
                <a:ext cx="762000" cy="76200"/>
              </a:xfrm>
              <a:prstGeom prst="line">
                <a:avLst/>
              </a:prstGeom>
              <a:noFill/>
              <a:ln w="25400">
                <a:solidFill>
                  <a:schemeClr val="tx1"/>
                </a:solidFill>
                <a:round/>
                <a:headEnd type="stealth" w="med" len="lg"/>
                <a:tailEnd type="stealth" w="med" len="lg"/>
              </a:ln>
              <a:effectLst/>
            </p:spPr>
            <p:txBody>
              <a:bodyPr/>
              <a:lstStyle/>
              <a:p>
                <a:endParaRPr lang="he-IL"/>
              </a:p>
            </p:txBody>
          </p:sp>
          <p:sp>
            <p:nvSpPr>
              <p:cNvPr id="326" name="Line 99"/>
              <p:cNvSpPr>
                <a:spLocks noChangeShapeType="1"/>
              </p:cNvSpPr>
              <p:nvPr/>
            </p:nvSpPr>
            <p:spPr bwMode="auto">
              <a:xfrm>
                <a:off x="6781800" y="2743200"/>
                <a:ext cx="762000" cy="228599"/>
              </a:xfrm>
              <a:prstGeom prst="line">
                <a:avLst/>
              </a:prstGeom>
              <a:noFill/>
              <a:ln w="25400">
                <a:solidFill>
                  <a:schemeClr val="tx1"/>
                </a:solidFill>
                <a:round/>
                <a:headEnd type="stealth" w="med" len="lg"/>
                <a:tailEnd type="stealth" w="med" len="lg"/>
              </a:ln>
              <a:effectLst/>
            </p:spPr>
            <p:txBody>
              <a:bodyPr/>
              <a:lstStyle/>
              <a:p>
                <a:endParaRPr lang="he-IL"/>
              </a:p>
            </p:txBody>
          </p:sp>
        </p:grpSp>
        <p:sp>
          <p:nvSpPr>
            <p:cNvPr id="277" name="Rectangle 95"/>
            <p:cNvSpPr>
              <a:spLocks noChangeArrowheads="1"/>
            </p:cNvSpPr>
            <p:nvPr/>
          </p:nvSpPr>
          <p:spPr bwMode="auto">
            <a:xfrm>
              <a:off x="7424968" y="1905000"/>
              <a:ext cx="347432" cy="257409"/>
            </a:xfrm>
            <a:prstGeom prst="rect">
              <a:avLst/>
            </a:prstGeom>
            <a:solidFill>
              <a:srgbClr val="FFFF99"/>
            </a:solidFill>
            <a:ln w="9525">
              <a:solidFill>
                <a:schemeClr val="tx1"/>
              </a:solidFill>
              <a:miter lim="800000"/>
              <a:headEnd/>
              <a:tailEnd/>
            </a:ln>
            <a:effectLst/>
          </p:spPr>
          <p:txBody>
            <a:bodyPr wrap="none" anchor="ctr"/>
            <a:lstStyle/>
            <a:p>
              <a:pPr algn="ctr" rtl="0" eaLnBrk="0" hangingPunct="0"/>
              <a:r>
                <a:rPr lang="en-US" sz="2000" dirty="0" smtClean="0">
                  <a:latin typeface="Arial Narrow" pitchFamily="34" charset="0"/>
                </a:rPr>
                <a:t>R</a:t>
              </a:r>
              <a:r>
                <a:rPr lang="en-US" sz="2000" baseline="-25000" dirty="0" smtClean="0">
                  <a:latin typeface="Arial Narrow" pitchFamily="34" charset="0"/>
                </a:rPr>
                <a:t>1</a:t>
              </a:r>
              <a:endParaRPr lang="en-US" sz="2000" dirty="0">
                <a:latin typeface="Arial Narrow" pitchFamily="34" charset="0"/>
              </a:endParaRPr>
            </a:p>
          </p:txBody>
        </p:sp>
        <p:sp>
          <p:nvSpPr>
            <p:cNvPr id="278" name="Rectangle 96"/>
            <p:cNvSpPr>
              <a:spLocks noChangeArrowheads="1"/>
            </p:cNvSpPr>
            <p:nvPr/>
          </p:nvSpPr>
          <p:spPr bwMode="auto">
            <a:xfrm>
              <a:off x="6599367" y="1981199"/>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smtClean="0">
                  <a:latin typeface="Arial Narrow" pitchFamily="34" charset="0"/>
                </a:rPr>
                <a:t>R</a:t>
              </a:r>
              <a:r>
                <a:rPr lang="en-US" sz="2000" baseline="-25000" dirty="0" smtClean="0">
                  <a:latin typeface="Arial Narrow" pitchFamily="34" charset="0"/>
                </a:rPr>
                <a:t>2</a:t>
              </a:r>
              <a:endParaRPr lang="en-US" sz="2000" dirty="0">
                <a:latin typeface="Arial Narrow" pitchFamily="34" charset="0"/>
              </a:endParaRPr>
            </a:p>
          </p:txBody>
        </p:sp>
        <p:sp>
          <p:nvSpPr>
            <p:cNvPr id="279" name="Oval 5"/>
            <p:cNvSpPr>
              <a:spLocks noChangeArrowheads="1"/>
            </p:cNvSpPr>
            <p:nvPr/>
          </p:nvSpPr>
          <p:spPr bwMode="auto">
            <a:xfrm>
              <a:off x="5718048" y="368808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err="1">
                  <a:latin typeface="Comic Sans MS" pitchFamily="66" charset="0"/>
                </a:rPr>
                <a:t>x</a:t>
              </a:r>
              <a:r>
                <a:rPr lang="en-US" sz="2400" baseline="-25000" dirty="0" err="1">
                  <a:latin typeface="Comic Sans MS" pitchFamily="66" charset="0"/>
                </a:rPr>
                <a:t>n</a:t>
              </a:r>
              <a:endParaRPr lang="en-US" sz="2400" baseline="-25000" dirty="0">
                <a:latin typeface="Comic Sans MS" pitchFamily="66" charset="0"/>
              </a:endParaRPr>
            </a:p>
          </p:txBody>
        </p:sp>
        <p:sp>
          <p:nvSpPr>
            <p:cNvPr id="280" name="Oval 6"/>
            <p:cNvSpPr>
              <a:spLocks noChangeArrowheads="1"/>
            </p:cNvSpPr>
            <p:nvPr/>
          </p:nvSpPr>
          <p:spPr bwMode="auto">
            <a:xfrm>
              <a:off x="5413248" y="297180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n-1</a:t>
              </a:r>
            </a:p>
          </p:txBody>
        </p:sp>
        <p:sp>
          <p:nvSpPr>
            <p:cNvPr id="281" name="Oval 8"/>
            <p:cNvSpPr>
              <a:spLocks noChangeArrowheads="1"/>
            </p:cNvSpPr>
            <p:nvPr/>
          </p:nvSpPr>
          <p:spPr bwMode="auto">
            <a:xfrm>
              <a:off x="5413248" y="234356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3</a:t>
              </a:r>
            </a:p>
          </p:txBody>
        </p:sp>
        <p:sp>
          <p:nvSpPr>
            <p:cNvPr id="282" name="Oval 9"/>
            <p:cNvSpPr>
              <a:spLocks noChangeArrowheads="1"/>
            </p:cNvSpPr>
            <p:nvPr/>
          </p:nvSpPr>
          <p:spPr bwMode="auto">
            <a:xfrm>
              <a:off x="5937775" y="1676399"/>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2</a:t>
              </a:r>
            </a:p>
          </p:txBody>
        </p:sp>
        <p:sp>
          <p:nvSpPr>
            <p:cNvPr id="283" name="Oval 10"/>
            <p:cNvSpPr>
              <a:spLocks noChangeArrowheads="1"/>
            </p:cNvSpPr>
            <p:nvPr/>
          </p:nvSpPr>
          <p:spPr bwMode="auto">
            <a:xfrm>
              <a:off x="7162800" y="152400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1</a:t>
              </a:r>
            </a:p>
          </p:txBody>
        </p:sp>
        <p:sp>
          <p:nvSpPr>
            <p:cNvPr id="284" name="Rectangle 96"/>
            <p:cNvSpPr>
              <a:spLocks noChangeArrowheads="1"/>
            </p:cNvSpPr>
            <p:nvPr/>
          </p:nvSpPr>
          <p:spPr bwMode="auto">
            <a:xfrm>
              <a:off x="6218367" y="2362199"/>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smtClean="0">
                  <a:latin typeface="Arial Narrow" pitchFamily="34" charset="0"/>
                </a:rPr>
                <a:t>R</a:t>
              </a:r>
              <a:r>
                <a:rPr lang="en-US" sz="2000" baseline="-25000" dirty="0" smtClean="0">
                  <a:latin typeface="Arial Narrow" pitchFamily="34" charset="0"/>
                </a:rPr>
                <a:t>3</a:t>
              </a:r>
              <a:endParaRPr lang="en-US" sz="2000" dirty="0">
                <a:latin typeface="Arial Narrow" pitchFamily="34" charset="0"/>
              </a:endParaRPr>
            </a:p>
          </p:txBody>
        </p:sp>
        <p:sp>
          <p:nvSpPr>
            <p:cNvPr id="285" name="Rectangle 96"/>
            <p:cNvSpPr>
              <a:spLocks noChangeArrowheads="1"/>
            </p:cNvSpPr>
            <p:nvPr/>
          </p:nvSpPr>
          <p:spPr bwMode="auto">
            <a:xfrm>
              <a:off x="6218367" y="2971800"/>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smtClean="0">
                  <a:latin typeface="Arial Narrow" pitchFamily="34" charset="0"/>
                </a:rPr>
                <a:t>R</a:t>
              </a:r>
              <a:r>
                <a:rPr lang="en-US" sz="2000" baseline="-25000" dirty="0" smtClean="0">
                  <a:latin typeface="Arial Narrow" pitchFamily="34" charset="0"/>
                </a:rPr>
                <a:t>n-1</a:t>
              </a:r>
              <a:endParaRPr lang="en-US" sz="2000" dirty="0">
                <a:latin typeface="Arial Narrow" pitchFamily="34" charset="0"/>
              </a:endParaRPr>
            </a:p>
          </p:txBody>
        </p:sp>
        <p:sp>
          <p:nvSpPr>
            <p:cNvPr id="286" name="Rectangle 96"/>
            <p:cNvSpPr>
              <a:spLocks noChangeArrowheads="1"/>
            </p:cNvSpPr>
            <p:nvPr/>
          </p:nvSpPr>
          <p:spPr bwMode="auto">
            <a:xfrm>
              <a:off x="6553200" y="3652192"/>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err="1" smtClean="0">
                  <a:latin typeface="Arial Narrow" pitchFamily="34" charset="0"/>
                </a:rPr>
                <a:t>R</a:t>
              </a:r>
              <a:r>
                <a:rPr lang="en-US" sz="2000" baseline="-25000" dirty="0" err="1" smtClean="0">
                  <a:latin typeface="Arial Narrow" pitchFamily="34" charset="0"/>
                </a:rPr>
                <a:t>n</a:t>
              </a:r>
              <a:endParaRPr lang="en-US" sz="2000" dirty="0">
                <a:latin typeface="Arial Narrow" pitchFamily="34" charset="0"/>
              </a:endParaRPr>
            </a:p>
          </p:txBody>
        </p:sp>
        <p:grpSp>
          <p:nvGrpSpPr>
            <p:cNvPr id="287" name="Group 20"/>
            <p:cNvGrpSpPr>
              <a:grpSpLocks noChangeAspect="1"/>
            </p:cNvGrpSpPr>
            <p:nvPr/>
          </p:nvGrpSpPr>
          <p:grpSpPr bwMode="auto">
            <a:xfrm>
              <a:off x="7239000" y="2590800"/>
              <a:ext cx="806958" cy="824103"/>
              <a:chOff x="4099" y="1446"/>
              <a:chExt cx="706" cy="721"/>
            </a:xfrm>
          </p:grpSpPr>
          <p:sp>
            <p:nvSpPr>
              <p:cNvPr id="289" name="AutoShape 21"/>
              <p:cNvSpPr>
                <a:spLocks noChangeAspect="1" noChangeArrowheads="1" noTextEdit="1"/>
              </p:cNvSpPr>
              <p:nvPr/>
            </p:nvSpPr>
            <p:spPr bwMode="auto">
              <a:xfrm>
                <a:off x="4099" y="1446"/>
                <a:ext cx="706" cy="721"/>
              </a:xfrm>
              <a:prstGeom prst="rect">
                <a:avLst/>
              </a:prstGeom>
              <a:noFill/>
              <a:ln w="9525">
                <a:noFill/>
                <a:miter lim="800000"/>
                <a:headEnd/>
                <a:tailEnd/>
              </a:ln>
            </p:spPr>
            <p:txBody>
              <a:bodyPr/>
              <a:lstStyle/>
              <a:p>
                <a:endParaRPr lang="he-IL"/>
              </a:p>
            </p:txBody>
          </p:sp>
          <p:sp>
            <p:nvSpPr>
              <p:cNvPr id="290" name="Freeform 22"/>
              <p:cNvSpPr>
                <a:spLocks/>
              </p:cNvSpPr>
              <p:nvPr/>
            </p:nvSpPr>
            <p:spPr bwMode="auto">
              <a:xfrm>
                <a:off x="4099" y="1733"/>
                <a:ext cx="502" cy="292"/>
              </a:xfrm>
              <a:custGeom>
                <a:avLst/>
                <a:gdLst/>
                <a:ahLst/>
                <a:cxnLst>
                  <a:cxn ang="0">
                    <a:pos x="0" y="203"/>
                  </a:cxn>
                  <a:cxn ang="0">
                    <a:pos x="0" y="683"/>
                  </a:cxn>
                  <a:cxn ang="0">
                    <a:pos x="564" y="875"/>
                  </a:cxn>
                  <a:cxn ang="0">
                    <a:pos x="1296" y="598"/>
                  </a:cxn>
                  <a:cxn ang="0">
                    <a:pos x="1505" y="0"/>
                  </a:cxn>
                  <a:cxn ang="0">
                    <a:pos x="0" y="203"/>
                  </a:cxn>
                </a:cxnLst>
                <a:rect l="0" t="0" r="r" b="b"/>
                <a:pathLst>
                  <a:path w="1505" h="875">
                    <a:moveTo>
                      <a:pt x="0" y="203"/>
                    </a:moveTo>
                    <a:lnTo>
                      <a:pt x="0" y="683"/>
                    </a:lnTo>
                    <a:lnTo>
                      <a:pt x="564" y="875"/>
                    </a:lnTo>
                    <a:lnTo>
                      <a:pt x="1296" y="598"/>
                    </a:lnTo>
                    <a:lnTo>
                      <a:pt x="1505" y="0"/>
                    </a:lnTo>
                    <a:lnTo>
                      <a:pt x="0" y="203"/>
                    </a:lnTo>
                    <a:close/>
                  </a:path>
                </a:pathLst>
              </a:custGeom>
              <a:solidFill>
                <a:srgbClr val="A5CEA5"/>
              </a:solidFill>
              <a:ln w="9525">
                <a:noFill/>
                <a:round/>
                <a:headEnd/>
                <a:tailEnd/>
              </a:ln>
            </p:spPr>
            <p:txBody>
              <a:bodyPr/>
              <a:lstStyle/>
              <a:p>
                <a:endParaRPr lang="he-IL"/>
              </a:p>
            </p:txBody>
          </p:sp>
          <p:sp>
            <p:nvSpPr>
              <p:cNvPr id="291" name="Freeform 23"/>
              <p:cNvSpPr>
                <a:spLocks/>
              </p:cNvSpPr>
              <p:nvPr/>
            </p:nvSpPr>
            <p:spPr bwMode="auto">
              <a:xfrm>
                <a:off x="4496" y="1506"/>
                <a:ext cx="211" cy="274"/>
              </a:xfrm>
              <a:custGeom>
                <a:avLst/>
                <a:gdLst/>
                <a:ahLst/>
                <a:cxnLst>
                  <a:cxn ang="0">
                    <a:pos x="497" y="406"/>
                  </a:cxn>
                  <a:cxn ang="0">
                    <a:pos x="506" y="345"/>
                  </a:cxn>
                  <a:cxn ang="0">
                    <a:pos x="506" y="282"/>
                  </a:cxn>
                  <a:cxn ang="0">
                    <a:pos x="496" y="220"/>
                  </a:cxn>
                  <a:cxn ang="0">
                    <a:pos x="477" y="164"/>
                  </a:cxn>
                  <a:cxn ang="0">
                    <a:pos x="449" y="115"/>
                  </a:cxn>
                  <a:cxn ang="0">
                    <a:pos x="416" y="71"/>
                  </a:cxn>
                  <a:cxn ang="0">
                    <a:pos x="375" y="38"/>
                  </a:cxn>
                  <a:cxn ang="0">
                    <a:pos x="330" y="14"/>
                  </a:cxn>
                  <a:cxn ang="0">
                    <a:pos x="280" y="1"/>
                  </a:cxn>
                  <a:cxn ang="0">
                    <a:pos x="228" y="1"/>
                  </a:cxn>
                  <a:cxn ang="0">
                    <a:pos x="179" y="14"/>
                  </a:cxn>
                  <a:cxn ang="0">
                    <a:pos x="133" y="38"/>
                  </a:cxn>
                  <a:cxn ang="0">
                    <a:pos x="92" y="71"/>
                  </a:cxn>
                  <a:cxn ang="0">
                    <a:pos x="58" y="115"/>
                  </a:cxn>
                  <a:cxn ang="0">
                    <a:pos x="31" y="164"/>
                  </a:cxn>
                  <a:cxn ang="0">
                    <a:pos x="12" y="220"/>
                  </a:cxn>
                  <a:cxn ang="0">
                    <a:pos x="1" y="282"/>
                  </a:cxn>
                  <a:cxn ang="0">
                    <a:pos x="1" y="347"/>
                  </a:cxn>
                  <a:cxn ang="0">
                    <a:pos x="10" y="407"/>
                  </a:cxn>
                  <a:cxn ang="0">
                    <a:pos x="28" y="463"/>
                  </a:cxn>
                  <a:cxn ang="0">
                    <a:pos x="54" y="514"/>
                  </a:cxn>
                  <a:cxn ang="0">
                    <a:pos x="85" y="556"/>
                  </a:cxn>
                  <a:cxn ang="0">
                    <a:pos x="124" y="590"/>
                  </a:cxn>
                  <a:cxn ang="0">
                    <a:pos x="168" y="614"/>
                  </a:cxn>
                  <a:cxn ang="0">
                    <a:pos x="216" y="626"/>
                  </a:cxn>
                  <a:cxn ang="0">
                    <a:pos x="248" y="628"/>
                  </a:cxn>
                  <a:cxn ang="0">
                    <a:pos x="260" y="627"/>
                  </a:cxn>
                  <a:cxn ang="0">
                    <a:pos x="271" y="625"/>
                  </a:cxn>
                  <a:cxn ang="0">
                    <a:pos x="282" y="623"/>
                  </a:cxn>
                  <a:cxn ang="0">
                    <a:pos x="258" y="730"/>
                  </a:cxn>
                  <a:cxn ang="0">
                    <a:pos x="267" y="737"/>
                  </a:cxn>
                  <a:cxn ang="0">
                    <a:pos x="293" y="758"/>
                  </a:cxn>
                  <a:cxn ang="0">
                    <a:pos x="333" y="785"/>
                  </a:cxn>
                  <a:cxn ang="0">
                    <a:pos x="384" y="811"/>
                  </a:cxn>
                  <a:cxn ang="0">
                    <a:pos x="412" y="820"/>
                  </a:cxn>
                  <a:cxn ang="0">
                    <a:pos x="441" y="820"/>
                  </a:cxn>
                  <a:cxn ang="0">
                    <a:pos x="470" y="815"/>
                  </a:cxn>
                  <a:cxn ang="0">
                    <a:pos x="497" y="805"/>
                  </a:cxn>
                  <a:cxn ang="0">
                    <a:pos x="523" y="793"/>
                  </a:cxn>
                  <a:cxn ang="0">
                    <a:pos x="545" y="781"/>
                  </a:cxn>
                  <a:cxn ang="0">
                    <a:pos x="564" y="772"/>
                  </a:cxn>
                  <a:cxn ang="0">
                    <a:pos x="578" y="765"/>
                  </a:cxn>
                  <a:cxn ang="0">
                    <a:pos x="599" y="749"/>
                  </a:cxn>
                  <a:cxn ang="0">
                    <a:pos x="616" y="722"/>
                  </a:cxn>
                  <a:cxn ang="0">
                    <a:pos x="628" y="696"/>
                  </a:cxn>
                  <a:cxn ang="0">
                    <a:pos x="633" y="685"/>
                  </a:cxn>
                </a:cxnLst>
                <a:rect l="0" t="0" r="r" b="b"/>
                <a:pathLst>
                  <a:path w="633" h="821">
                    <a:moveTo>
                      <a:pt x="488" y="435"/>
                    </a:moveTo>
                    <a:lnTo>
                      <a:pt x="497" y="406"/>
                    </a:lnTo>
                    <a:lnTo>
                      <a:pt x="503" y="377"/>
                    </a:lnTo>
                    <a:lnTo>
                      <a:pt x="506" y="345"/>
                    </a:lnTo>
                    <a:lnTo>
                      <a:pt x="508" y="314"/>
                    </a:lnTo>
                    <a:lnTo>
                      <a:pt x="506" y="282"/>
                    </a:lnTo>
                    <a:lnTo>
                      <a:pt x="502" y="251"/>
                    </a:lnTo>
                    <a:lnTo>
                      <a:pt x="496" y="220"/>
                    </a:lnTo>
                    <a:lnTo>
                      <a:pt x="488" y="192"/>
                    </a:lnTo>
                    <a:lnTo>
                      <a:pt x="477" y="164"/>
                    </a:lnTo>
                    <a:lnTo>
                      <a:pt x="464" y="138"/>
                    </a:lnTo>
                    <a:lnTo>
                      <a:pt x="449" y="115"/>
                    </a:lnTo>
                    <a:lnTo>
                      <a:pt x="433" y="92"/>
                    </a:lnTo>
                    <a:lnTo>
                      <a:pt x="416" y="71"/>
                    </a:lnTo>
                    <a:lnTo>
                      <a:pt x="395" y="54"/>
                    </a:lnTo>
                    <a:lnTo>
                      <a:pt x="375" y="38"/>
                    </a:lnTo>
                    <a:lnTo>
                      <a:pt x="353" y="25"/>
                    </a:lnTo>
                    <a:lnTo>
                      <a:pt x="330" y="14"/>
                    </a:lnTo>
                    <a:lnTo>
                      <a:pt x="305" y="7"/>
                    </a:lnTo>
                    <a:lnTo>
                      <a:pt x="280" y="1"/>
                    </a:lnTo>
                    <a:lnTo>
                      <a:pt x="254" y="0"/>
                    </a:lnTo>
                    <a:lnTo>
                      <a:pt x="228" y="1"/>
                    </a:lnTo>
                    <a:lnTo>
                      <a:pt x="203" y="7"/>
                    </a:lnTo>
                    <a:lnTo>
                      <a:pt x="179" y="14"/>
                    </a:lnTo>
                    <a:lnTo>
                      <a:pt x="155" y="25"/>
                    </a:lnTo>
                    <a:lnTo>
                      <a:pt x="133" y="38"/>
                    </a:lnTo>
                    <a:lnTo>
                      <a:pt x="112" y="54"/>
                    </a:lnTo>
                    <a:lnTo>
                      <a:pt x="92" y="71"/>
                    </a:lnTo>
                    <a:lnTo>
                      <a:pt x="74" y="92"/>
                    </a:lnTo>
                    <a:lnTo>
                      <a:pt x="58" y="115"/>
                    </a:lnTo>
                    <a:lnTo>
                      <a:pt x="43" y="138"/>
                    </a:lnTo>
                    <a:lnTo>
                      <a:pt x="31" y="164"/>
                    </a:lnTo>
                    <a:lnTo>
                      <a:pt x="20" y="192"/>
                    </a:lnTo>
                    <a:lnTo>
                      <a:pt x="12" y="220"/>
                    </a:lnTo>
                    <a:lnTo>
                      <a:pt x="5" y="251"/>
                    </a:lnTo>
                    <a:lnTo>
                      <a:pt x="1" y="282"/>
                    </a:lnTo>
                    <a:lnTo>
                      <a:pt x="0" y="314"/>
                    </a:lnTo>
                    <a:lnTo>
                      <a:pt x="1" y="347"/>
                    </a:lnTo>
                    <a:lnTo>
                      <a:pt x="4" y="377"/>
                    </a:lnTo>
                    <a:lnTo>
                      <a:pt x="10" y="407"/>
                    </a:lnTo>
                    <a:lnTo>
                      <a:pt x="18" y="436"/>
                    </a:lnTo>
                    <a:lnTo>
                      <a:pt x="28" y="463"/>
                    </a:lnTo>
                    <a:lnTo>
                      <a:pt x="40" y="489"/>
                    </a:lnTo>
                    <a:lnTo>
                      <a:pt x="54" y="514"/>
                    </a:lnTo>
                    <a:lnTo>
                      <a:pt x="69" y="535"/>
                    </a:lnTo>
                    <a:lnTo>
                      <a:pt x="85" y="556"/>
                    </a:lnTo>
                    <a:lnTo>
                      <a:pt x="104" y="574"/>
                    </a:lnTo>
                    <a:lnTo>
                      <a:pt x="124" y="590"/>
                    </a:lnTo>
                    <a:lnTo>
                      <a:pt x="145" y="603"/>
                    </a:lnTo>
                    <a:lnTo>
                      <a:pt x="168" y="614"/>
                    </a:lnTo>
                    <a:lnTo>
                      <a:pt x="192" y="622"/>
                    </a:lnTo>
                    <a:lnTo>
                      <a:pt x="216" y="626"/>
                    </a:lnTo>
                    <a:lnTo>
                      <a:pt x="242" y="628"/>
                    </a:lnTo>
                    <a:lnTo>
                      <a:pt x="248" y="628"/>
                    </a:lnTo>
                    <a:lnTo>
                      <a:pt x="253" y="627"/>
                    </a:lnTo>
                    <a:lnTo>
                      <a:pt x="260" y="627"/>
                    </a:lnTo>
                    <a:lnTo>
                      <a:pt x="265" y="626"/>
                    </a:lnTo>
                    <a:lnTo>
                      <a:pt x="271" y="625"/>
                    </a:lnTo>
                    <a:lnTo>
                      <a:pt x="277" y="624"/>
                    </a:lnTo>
                    <a:lnTo>
                      <a:pt x="282" y="623"/>
                    </a:lnTo>
                    <a:lnTo>
                      <a:pt x="288" y="622"/>
                    </a:lnTo>
                    <a:lnTo>
                      <a:pt x="258" y="730"/>
                    </a:lnTo>
                    <a:lnTo>
                      <a:pt x="261" y="732"/>
                    </a:lnTo>
                    <a:lnTo>
                      <a:pt x="267" y="737"/>
                    </a:lnTo>
                    <a:lnTo>
                      <a:pt x="279" y="747"/>
                    </a:lnTo>
                    <a:lnTo>
                      <a:pt x="293" y="758"/>
                    </a:lnTo>
                    <a:lnTo>
                      <a:pt x="311" y="771"/>
                    </a:lnTo>
                    <a:lnTo>
                      <a:pt x="333" y="785"/>
                    </a:lnTo>
                    <a:lnTo>
                      <a:pt x="357" y="799"/>
                    </a:lnTo>
                    <a:lnTo>
                      <a:pt x="384" y="811"/>
                    </a:lnTo>
                    <a:lnTo>
                      <a:pt x="398" y="817"/>
                    </a:lnTo>
                    <a:lnTo>
                      <a:pt x="412" y="820"/>
                    </a:lnTo>
                    <a:lnTo>
                      <a:pt x="427" y="821"/>
                    </a:lnTo>
                    <a:lnTo>
                      <a:pt x="441" y="820"/>
                    </a:lnTo>
                    <a:lnTo>
                      <a:pt x="456" y="818"/>
                    </a:lnTo>
                    <a:lnTo>
                      <a:pt x="470" y="815"/>
                    </a:lnTo>
                    <a:lnTo>
                      <a:pt x="484" y="810"/>
                    </a:lnTo>
                    <a:lnTo>
                      <a:pt x="497" y="805"/>
                    </a:lnTo>
                    <a:lnTo>
                      <a:pt x="510" y="800"/>
                    </a:lnTo>
                    <a:lnTo>
                      <a:pt x="523" y="793"/>
                    </a:lnTo>
                    <a:lnTo>
                      <a:pt x="535" y="787"/>
                    </a:lnTo>
                    <a:lnTo>
                      <a:pt x="545" y="781"/>
                    </a:lnTo>
                    <a:lnTo>
                      <a:pt x="555" y="776"/>
                    </a:lnTo>
                    <a:lnTo>
                      <a:pt x="564" y="772"/>
                    </a:lnTo>
                    <a:lnTo>
                      <a:pt x="571" y="767"/>
                    </a:lnTo>
                    <a:lnTo>
                      <a:pt x="578" y="765"/>
                    </a:lnTo>
                    <a:lnTo>
                      <a:pt x="588" y="759"/>
                    </a:lnTo>
                    <a:lnTo>
                      <a:pt x="599" y="749"/>
                    </a:lnTo>
                    <a:lnTo>
                      <a:pt x="608" y="736"/>
                    </a:lnTo>
                    <a:lnTo>
                      <a:pt x="616" y="722"/>
                    </a:lnTo>
                    <a:lnTo>
                      <a:pt x="623" y="708"/>
                    </a:lnTo>
                    <a:lnTo>
                      <a:pt x="628" y="696"/>
                    </a:lnTo>
                    <a:lnTo>
                      <a:pt x="632" y="689"/>
                    </a:lnTo>
                    <a:lnTo>
                      <a:pt x="633" y="685"/>
                    </a:lnTo>
                    <a:lnTo>
                      <a:pt x="488" y="435"/>
                    </a:lnTo>
                    <a:close/>
                  </a:path>
                </a:pathLst>
              </a:custGeom>
              <a:solidFill>
                <a:srgbClr val="F2CCB2"/>
              </a:solidFill>
              <a:ln w="9525">
                <a:noFill/>
                <a:round/>
                <a:headEnd/>
                <a:tailEnd/>
              </a:ln>
            </p:spPr>
            <p:txBody>
              <a:bodyPr/>
              <a:lstStyle/>
              <a:p>
                <a:endParaRPr lang="he-IL"/>
              </a:p>
            </p:txBody>
          </p:sp>
          <p:sp>
            <p:nvSpPr>
              <p:cNvPr id="292" name="Freeform 24"/>
              <p:cNvSpPr>
                <a:spLocks/>
              </p:cNvSpPr>
              <p:nvPr/>
            </p:nvSpPr>
            <p:spPr bwMode="auto">
              <a:xfrm>
                <a:off x="4498" y="1447"/>
                <a:ext cx="307" cy="249"/>
              </a:xfrm>
              <a:custGeom>
                <a:avLst/>
                <a:gdLst/>
                <a:ahLst/>
                <a:cxnLst>
                  <a:cxn ang="0">
                    <a:pos x="915" y="338"/>
                  </a:cxn>
                  <a:cxn ang="0">
                    <a:pos x="901" y="284"/>
                  </a:cxn>
                  <a:cxn ang="0">
                    <a:pos x="880" y="242"/>
                  </a:cxn>
                  <a:cxn ang="0">
                    <a:pos x="842" y="187"/>
                  </a:cxn>
                  <a:cxn ang="0">
                    <a:pos x="796" y="149"/>
                  </a:cxn>
                  <a:cxn ang="0">
                    <a:pos x="732" y="134"/>
                  </a:cxn>
                  <a:cxn ang="0">
                    <a:pos x="674" y="140"/>
                  </a:cxn>
                  <a:cxn ang="0">
                    <a:pos x="622" y="151"/>
                  </a:cxn>
                  <a:cxn ang="0">
                    <a:pos x="582" y="117"/>
                  </a:cxn>
                  <a:cxn ang="0">
                    <a:pos x="527" y="65"/>
                  </a:cxn>
                  <a:cxn ang="0">
                    <a:pos x="455" y="24"/>
                  </a:cxn>
                  <a:cxn ang="0">
                    <a:pos x="404" y="8"/>
                  </a:cxn>
                  <a:cxn ang="0">
                    <a:pos x="352" y="0"/>
                  </a:cxn>
                  <a:cxn ang="0">
                    <a:pos x="297" y="2"/>
                  </a:cxn>
                  <a:cxn ang="0">
                    <a:pos x="248" y="9"/>
                  </a:cxn>
                  <a:cxn ang="0">
                    <a:pos x="204" y="15"/>
                  </a:cxn>
                  <a:cxn ang="0">
                    <a:pos x="164" y="25"/>
                  </a:cxn>
                  <a:cxn ang="0">
                    <a:pos x="129" y="35"/>
                  </a:cxn>
                  <a:cxn ang="0">
                    <a:pos x="99" y="48"/>
                  </a:cxn>
                  <a:cxn ang="0">
                    <a:pos x="38" y="91"/>
                  </a:cxn>
                  <a:cxn ang="0">
                    <a:pos x="5" y="149"/>
                  </a:cxn>
                  <a:cxn ang="0">
                    <a:pos x="1" y="216"/>
                  </a:cxn>
                  <a:cxn ang="0">
                    <a:pos x="22" y="270"/>
                  </a:cxn>
                  <a:cxn ang="0">
                    <a:pos x="64" y="311"/>
                  </a:cxn>
                  <a:cxn ang="0">
                    <a:pos x="125" y="341"/>
                  </a:cxn>
                  <a:cxn ang="0">
                    <a:pos x="205" y="364"/>
                  </a:cxn>
                  <a:cxn ang="0">
                    <a:pos x="299" y="380"/>
                  </a:cxn>
                  <a:cxn ang="0">
                    <a:pos x="335" y="392"/>
                  </a:cxn>
                  <a:cxn ang="0">
                    <a:pos x="372" y="417"/>
                  </a:cxn>
                  <a:cxn ang="0">
                    <a:pos x="394" y="564"/>
                  </a:cxn>
                  <a:cxn ang="0">
                    <a:pos x="406" y="594"/>
                  </a:cxn>
                  <a:cxn ang="0">
                    <a:pos x="443" y="657"/>
                  </a:cxn>
                  <a:cxn ang="0">
                    <a:pos x="505" y="717"/>
                  </a:cxn>
                  <a:cxn ang="0">
                    <a:pos x="559" y="746"/>
                  </a:cxn>
                  <a:cxn ang="0">
                    <a:pos x="606" y="737"/>
                  </a:cxn>
                  <a:cxn ang="0">
                    <a:pos x="645" y="691"/>
                  </a:cxn>
                  <a:cxn ang="0">
                    <a:pos x="650" y="640"/>
                  </a:cxn>
                  <a:cxn ang="0">
                    <a:pos x="646" y="616"/>
                  </a:cxn>
                  <a:cxn ang="0">
                    <a:pos x="664" y="630"/>
                  </a:cxn>
                  <a:cxn ang="0">
                    <a:pos x="707" y="652"/>
                  </a:cxn>
                  <a:cxn ang="0">
                    <a:pos x="758" y="654"/>
                  </a:cxn>
                  <a:cxn ang="0">
                    <a:pos x="829" y="618"/>
                  </a:cxn>
                  <a:cxn ang="0">
                    <a:pos x="893" y="546"/>
                  </a:cxn>
                  <a:cxn ang="0">
                    <a:pos x="918" y="444"/>
                  </a:cxn>
                </a:cxnLst>
                <a:rect l="0" t="0" r="r" b="b"/>
                <a:pathLst>
                  <a:path w="920" h="747">
                    <a:moveTo>
                      <a:pt x="919" y="380"/>
                    </a:moveTo>
                    <a:lnTo>
                      <a:pt x="917" y="358"/>
                    </a:lnTo>
                    <a:lnTo>
                      <a:pt x="915" y="338"/>
                    </a:lnTo>
                    <a:lnTo>
                      <a:pt x="910" y="320"/>
                    </a:lnTo>
                    <a:lnTo>
                      <a:pt x="906" y="301"/>
                    </a:lnTo>
                    <a:lnTo>
                      <a:pt x="901" y="284"/>
                    </a:lnTo>
                    <a:lnTo>
                      <a:pt x="894" y="269"/>
                    </a:lnTo>
                    <a:lnTo>
                      <a:pt x="888" y="255"/>
                    </a:lnTo>
                    <a:lnTo>
                      <a:pt x="880" y="242"/>
                    </a:lnTo>
                    <a:lnTo>
                      <a:pt x="867" y="222"/>
                    </a:lnTo>
                    <a:lnTo>
                      <a:pt x="855" y="204"/>
                    </a:lnTo>
                    <a:lnTo>
                      <a:pt x="842" y="187"/>
                    </a:lnTo>
                    <a:lnTo>
                      <a:pt x="829" y="172"/>
                    </a:lnTo>
                    <a:lnTo>
                      <a:pt x="814" y="160"/>
                    </a:lnTo>
                    <a:lnTo>
                      <a:pt x="796" y="149"/>
                    </a:lnTo>
                    <a:lnTo>
                      <a:pt x="775" y="140"/>
                    </a:lnTo>
                    <a:lnTo>
                      <a:pt x="752" y="135"/>
                    </a:lnTo>
                    <a:lnTo>
                      <a:pt x="732" y="134"/>
                    </a:lnTo>
                    <a:lnTo>
                      <a:pt x="713" y="135"/>
                    </a:lnTo>
                    <a:lnTo>
                      <a:pt x="693" y="137"/>
                    </a:lnTo>
                    <a:lnTo>
                      <a:pt x="674" y="140"/>
                    </a:lnTo>
                    <a:lnTo>
                      <a:pt x="656" y="145"/>
                    </a:lnTo>
                    <a:lnTo>
                      <a:pt x="638" y="148"/>
                    </a:lnTo>
                    <a:lnTo>
                      <a:pt x="622" y="151"/>
                    </a:lnTo>
                    <a:lnTo>
                      <a:pt x="609" y="153"/>
                    </a:lnTo>
                    <a:lnTo>
                      <a:pt x="597" y="135"/>
                    </a:lnTo>
                    <a:lnTo>
                      <a:pt x="582" y="117"/>
                    </a:lnTo>
                    <a:lnTo>
                      <a:pt x="566" y="98"/>
                    </a:lnTo>
                    <a:lnTo>
                      <a:pt x="548" y="81"/>
                    </a:lnTo>
                    <a:lnTo>
                      <a:pt x="527" y="65"/>
                    </a:lnTo>
                    <a:lnTo>
                      <a:pt x="505" y="50"/>
                    </a:lnTo>
                    <a:lnTo>
                      <a:pt x="481" y="36"/>
                    </a:lnTo>
                    <a:lnTo>
                      <a:pt x="455" y="24"/>
                    </a:lnTo>
                    <a:lnTo>
                      <a:pt x="439" y="17"/>
                    </a:lnTo>
                    <a:lnTo>
                      <a:pt x="422" y="12"/>
                    </a:lnTo>
                    <a:lnTo>
                      <a:pt x="404" y="8"/>
                    </a:lnTo>
                    <a:lnTo>
                      <a:pt x="387" y="5"/>
                    </a:lnTo>
                    <a:lnTo>
                      <a:pt x="370" y="1"/>
                    </a:lnTo>
                    <a:lnTo>
                      <a:pt x="352" y="0"/>
                    </a:lnTo>
                    <a:lnTo>
                      <a:pt x="332" y="0"/>
                    </a:lnTo>
                    <a:lnTo>
                      <a:pt x="314" y="1"/>
                    </a:lnTo>
                    <a:lnTo>
                      <a:pt x="297" y="2"/>
                    </a:lnTo>
                    <a:lnTo>
                      <a:pt x="279" y="5"/>
                    </a:lnTo>
                    <a:lnTo>
                      <a:pt x="263" y="7"/>
                    </a:lnTo>
                    <a:lnTo>
                      <a:pt x="248" y="9"/>
                    </a:lnTo>
                    <a:lnTo>
                      <a:pt x="233" y="11"/>
                    </a:lnTo>
                    <a:lnTo>
                      <a:pt x="218" y="13"/>
                    </a:lnTo>
                    <a:lnTo>
                      <a:pt x="204" y="15"/>
                    </a:lnTo>
                    <a:lnTo>
                      <a:pt x="190" y="19"/>
                    </a:lnTo>
                    <a:lnTo>
                      <a:pt x="177" y="22"/>
                    </a:lnTo>
                    <a:lnTo>
                      <a:pt x="164" y="25"/>
                    </a:lnTo>
                    <a:lnTo>
                      <a:pt x="152" y="28"/>
                    </a:lnTo>
                    <a:lnTo>
                      <a:pt x="140" y="32"/>
                    </a:lnTo>
                    <a:lnTo>
                      <a:pt x="129" y="35"/>
                    </a:lnTo>
                    <a:lnTo>
                      <a:pt x="119" y="39"/>
                    </a:lnTo>
                    <a:lnTo>
                      <a:pt x="109" y="43"/>
                    </a:lnTo>
                    <a:lnTo>
                      <a:pt x="99" y="48"/>
                    </a:lnTo>
                    <a:lnTo>
                      <a:pt x="76" y="61"/>
                    </a:lnTo>
                    <a:lnTo>
                      <a:pt x="55" y="75"/>
                    </a:lnTo>
                    <a:lnTo>
                      <a:pt x="38" y="91"/>
                    </a:lnTo>
                    <a:lnTo>
                      <a:pt x="24" y="108"/>
                    </a:lnTo>
                    <a:lnTo>
                      <a:pt x="13" y="128"/>
                    </a:lnTo>
                    <a:lnTo>
                      <a:pt x="5" y="149"/>
                    </a:lnTo>
                    <a:lnTo>
                      <a:pt x="1" y="172"/>
                    </a:lnTo>
                    <a:lnTo>
                      <a:pt x="0" y="195"/>
                    </a:lnTo>
                    <a:lnTo>
                      <a:pt x="1" y="216"/>
                    </a:lnTo>
                    <a:lnTo>
                      <a:pt x="5" y="235"/>
                    </a:lnTo>
                    <a:lnTo>
                      <a:pt x="12" y="254"/>
                    </a:lnTo>
                    <a:lnTo>
                      <a:pt x="22" y="270"/>
                    </a:lnTo>
                    <a:lnTo>
                      <a:pt x="33" y="285"/>
                    </a:lnTo>
                    <a:lnTo>
                      <a:pt x="47" y="299"/>
                    </a:lnTo>
                    <a:lnTo>
                      <a:pt x="64" y="311"/>
                    </a:lnTo>
                    <a:lnTo>
                      <a:pt x="82" y="322"/>
                    </a:lnTo>
                    <a:lnTo>
                      <a:pt x="102" y="333"/>
                    </a:lnTo>
                    <a:lnTo>
                      <a:pt x="125" y="341"/>
                    </a:lnTo>
                    <a:lnTo>
                      <a:pt x="150" y="350"/>
                    </a:lnTo>
                    <a:lnTo>
                      <a:pt x="177" y="357"/>
                    </a:lnTo>
                    <a:lnTo>
                      <a:pt x="205" y="364"/>
                    </a:lnTo>
                    <a:lnTo>
                      <a:pt x="234" y="369"/>
                    </a:lnTo>
                    <a:lnTo>
                      <a:pt x="266" y="375"/>
                    </a:lnTo>
                    <a:lnTo>
                      <a:pt x="299" y="380"/>
                    </a:lnTo>
                    <a:lnTo>
                      <a:pt x="308" y="382"/>
                    </a:lnTo>
                    <a:lnTo>
                      <a:pt x="321" y="386"/>
                    </a:lnTo>
                    <a:lnTo>
                      <a:pt x="335" y="392"/>
                    </a:lnTo>
                    <a:lnTo>
                      <a:pt x="349" y="399"/>
                    </a:lnTo>
                    <a:lnTo>
                      <a:pt x="361" y="408"/>
                    </a:lnTo>
                    <a:lnTo>
                      <a:pt x="372" y="417"/>
                    </a:lnTo>
                    <a:lnTo>
                      <a:pt x="379" y="426"/>
                    </a:lnTo>
                    <a:lnTo>
                      <a:pt x="381" y="437"/>
                    </a:lnTo>
                    <a:lnTo>
                      <a:pt x="394" y="564"/>
                    </a:lnTo>
                    <a:lnTo>
                      <a:pt x="395" y="568"/>
                    </a:lnTo>
                    <a:lnTo>
                      <a:pt x="399" y="578"/>
                    </a:lnTo>
                    <a:lnTo>
                      <a:pt x="406" y="594"/>
                    </a:lnTo>
                    <a:lnTo>
                      <a:pt x="416" y="613"/>
                    </a:lnTo>
                    <a:lnTo>
                      <a:pt x="428" y="635"/>
                    </a:lnTo>
                    <a:lnTo>
                      <a:pt x="443" y="657"/>
                    </a:lnTo>
                    <a:lnTo>
                      <a:pt x="462" y="679"/>
                    </a:lnTo>
                    <a:lnTo>
                      <a:pt x="483" y="699"/>
                    </a:lnTo>
                    <a:lnTo>
                      <a:pt x="505" y="717"/>
                    </a:lnTo>
                    <a:lnTo>
                      <a:pt x="524" y="730"/>
                    </a:lnTo>
                    <a:lnTo>
                      <a:pt x="541" y="739"/>
                    </a:lnTo>
                    <a:lnTo>
                      <a:pt x="559" y="746"/>
                    </a:lnTo>
                    <a:lnTo>
                      <a:pt x="575" y="747"/>
                    </a:lnTo>
                    <a:lnTo>
                      <a:pt x="590" y="744"/>
                    </a:lnTo>
                    <a:lnTo>
                      <a:pt x="606" y="737"/>
                    </a:lnTo>
                    <a:lnTo>
                      <a:pt x="622" y="724"/>
                    </a:lnTo>
                    <a:lnTo>
                      <a:pt x="636" y="708"/>
                    </a:lnTo>
                    <a:lnTo>
                      <a:pt x="645" y="691"/>
                    </a:lnTo>
                    <a:lnTo>
                      <a:pt x="649" y="672"/>
                    </a:lnTo>
                    <a:lnTo>
                      <a:pt x="651" y="655"/>
                    </a:lnTo>
                    <a:lnTo>
                      <a:pt x="650" y="640"/>
                    </a:lnTo>
                    <a:lnTo>
                      <a:pt x="648" y="627"/>
                    </a:lnTo>
                    <a:lnTo>
                      <a:pt x="647" y="619"/>
                    </a:lnTo>
                    <a:lnTo>
                      <a:pt x="646" y="616"/>
                    </a:lnTo>
                    <a:lnTo>
                      <a:pt x="648" y="618"/>
                    </a:lnTo>
                    <a:lnTo>
                      <a:pt x="655" y="623"/>
                    </a:lnTo>
                    <a:lnTo>
                      <a:pt x="664" y="630"/>
                    </a:lnTo>
                    <a:lnTo>
                      <a:pt x="677" y="638"/>
                    </a:lnTo>
                    <a:lnTo>
                      <a:pt x="691" y="645"/>
                    </a:lnTo>
                    <a:lnTo>
                      <a:pt x="707" y="652"/>
                    </a:lnTo>
                    <a:lnTo>
                      <a:pt x="724" y="656"/>
                    </a:lnTo>
                    <a:lnTo>
                      <a:pt x="740" y="657"/>
                    </a:lnTo>
                    <a:lnTo>
                      <a:pt x="758" y="654"/>
                    </a:lnTo>
                    <a:lnTo>
                      <a:pt x="781" y="645"/>
                    </a:lnTo>
                    <a:lnTo>
                      <a:pt x="805" y="633"/>
                    </a:lnTo>
                    <a:lnTo>
                      <a:pt x="829" y="618"/>
                    </a:lnTo>
                    <a:lnTo>
                      <a:pt x="853" y="598"/>
                    </a:lnTo>
                    <a:lnTo>
                      <a:pt x="875" y="574"/>
                    </a:lnTo>
                    <a:lnTo>
                      <a:pt x="893" y="546"/>
                    </a:lnTo>
                    <a:lnTo>
                      <a:pt x="905" y="515"/>
                    </a:lnTo>
                    <a:lnTo>
                      <a:pt x="912" y="479"/>
                    </a:lnTo>
                    <a:lnTo>
                      <a:pt x="918" y="444"/>
                    </a:lnTo>
                    <a:lnTo>
                      <a:pt x="920" y="411"/>
                    </a:lnTo>
                    <a:lnTo>
                      <a:pt x="919" y="380"/>
                    </a:lnTo>
                    <a:close/>
                  </a:path>
                </a:pathLst>
              </a:custGeom>
              <a:solidFill>
                <a:srgbClr val="660000"/>
              </a:solidFill>
              <a:ln w="9525">
                <a:noFill/>
                <a:round/>
                <a:headEnd/>
                <a:tailEnd/>
              </a:ln>
            </p:spPr>
            <p:txBody>
              <a:bodyPr/>
              <a:lstStyle/>
              <a:p>
                <a:endParaRPr lang="he-IL"/>
              </a:p>
            </p:txBody>
          </p:sp>
          <p:sp>
            <p:nvSpPr>
              <p:cNvPr id="293" name="Freeform 25"/>
              <p:cNvSpPr>
                <a:spLocks/>
              </p:cNvSpPr>
              <p:nvPr/>
            </p:nvSpPr>
            <p:spPr bwMode="auto">
              <a:xfrm>
                <a:off x="4254" y="2016"/>
                <a:ext cx="422" cy="144"/>
              </a:xfrm>
              <a:custGeom>
                <a:avLst/>
                <a:gdLst/>
                <a:ahLst/>
                <a:cxnLst>
                  <a:cxn ang="0">
                    <a:pos x="18" y="432"/>
                  </a:cxn>
                  <a:cxn ang="0">
                    <a:pos x="1264" y="432"/>
                  </a:cxn>
                  <a:cxn ang="0">
                    <a:pos x="990" y="78"/>
                  </a:cxn>
                  <a:cxn ang="0">
                    <a:pos x="989" y="78"/>
                  </a:cxn>
                  <a:cxn ang="0">
                    <a:pos x="983" y="77"/>
                  </a:cxn>
                  <a:cxn ang="0">
                    <a:pos x="976" y="74"/>
                  </a:cxn>
                  <a:cxn ang="0">
                    <a:pos x="966" y="73"/>
                  </a:cxn>
                  <a:cxn ang="0">
                    <a:pos x="953" y="70"/>
                  </a:cxn>
                  <a:cxn ang="0">
                    <a:pos x="938" y="68"/>
                  </a:cxn>
                  <a:cxn ang="0">
                    <a:pos x="922" y="64"/>
                  </a:cxn>
                  <a:cxn ang="0">
                    <a:pos x="903" y="60"/>
                  </a:cxn>
                  <a:cxn ang="0">
                    <a:pos x="881" y="57"/>
                  </a:cxn>
                  <a:cxn ang="0">
                    <a:pos x="858" y="53"/>
                  </a:cxn>
                  <a:cxn ang="0">
                    <a:pos x="835" y="49"/>
                  </a:cxn>
                  <a:cxn ang="0">
                    <a:pos x="809" y="44"/>
                  </a:cxn>
                  <a:cxn ang="0">
                    <a:pos x="782" y="40"/>
                  </a:cxn>
                  <a:cxn ang="0">
                    <a:pos x="754" y="36"/>
                  </a:cxn>
                  <a:cxn ang="0">
                    <a:pos x="726" y="31"/>
                  </a:cxn>
                  <a:cxn ang="0">
                    <a:pos x="697" y="27"/>
                  </a:cxn>
                  <a:cxn ang="0">
                    <a:pos x="666" y="23"/>
                  </a:cxn>
                  <a:cxn ang="0">
                    <a:pos x="636" y="18"/>
                  </a:cxn>
                  <a:cxn ang="0">
                    <a:pos x="606" y="15"/>
                  </a:cxn>
                  <a:cxn ang="0">
                    <a:pos x="576" y="12"/>
                  </a:cxn>
                  <a:cxn ang="0">
                    <a:pos x="546" y="9"/>
                  </a:cxn>
                  <a:cxn ang="0">
                    <a:pos x="515" y="6"/>
                  </a:cxn>
                  <a:cxn ang="0">
                    <a:pos x="486" y="4"/>
                  </a:cxn>
                  <a:cxn ang="0">
                    <a:pos x="457" y="2"/>
                  </a:cxn>
                  <a:cxn ang="0">
                    <a:pos x="430" y="1"/>
                  </a:cxn>
                  <a:cxn ang="0">
                    <a:pos x="403" y="0"/>
                  </a:cxn>
                  <a:cxn ang="0">
                    <a:pos x="377" y="1"/>
                  </a:cxn>
                  <a:cxn ang="0">
                    <a:pos x="353" y="1"/>
                  </a:cxn>
                  <a:cxn ang="0">
                    <a:pos x="330" y="3"/>
                  </a:cxn>
                  <a:cxn ang="0">
                    <a:pos x="308" y="5"/>
                  </a:cxn>
                  <a:cxn ang="0">
                    <a:pos x="289" y="9"/>
                  </a:cxn>
                  <a:cxn ang="0">
                    <a:pos x="272" y="13"/>
                  </a:cxn>
                  <a:cxn ang="0">
                    <a:pos x="259" y="17"/>
                  </a:cxn>
                  <a:cxn ang="0">
                    <a:pos x="246" y="22"/>
                  </a:cxn>
                  <a:cxn ang="0">
                    <a:pos x="232" y="27"/>
                  </a:cxn>
                  <a:cxn ang="0">
                    <a:pos x="217" y="32"/>
                  </a:cxn>
                  <a:cxn ang="0">
                    <a:pos x="202" y="40"/>
                  </a:cxn>
                  <a:cxn ang="0">
                    <a:pos x="185" y="47"/>
                  </a:cxn>
                  <a:cxn ang="0">
                    <a:pos x="170" y="56"/>
                  </a:cxn>
                  <a:cxn ang="0">
                    <a:pos x="154" y="65"/>
                  </a:cxn>
                  <a:cxn ang="0">
                    <a:pos x="138" y="74"/>
                  </a:cxn>
                  <a:cxn ang="0">
                    <a:pos x="123" y="85"/>
                  </a:cxn>
                  <a:cxn ang="0">
                    <a:pos x="108" y="96"/>
                  </a:cxn>
                  <a:cxn ang="0">
                    <a:pos x="93" y="108"/>
                  </a:cxn>
                  <a:cxn ang="0">
                    <a:pos x="79" y="121"/>
                  </a:cxn>
                  <a:cxn ang="0">
                    <a:pos x="66" y="134"/>
                  </a:cxn>
                  <a:cxn ang="0">
                    <a:pos x="54" y="148"/>
                  </a:cxn>
                  <a:cxn ang="0">
                    <a:pos x="43" y="163"/>
                  </a:cxn>
                  <a:cxn ang="0">
                    <a:pos x="18" y="208"/>
                  </a:cxn>
                  <a:cxn ang="0">
                    <a:pos x="5" y="254"/>
                  </a:cxn>
                  <a:cxn ang="0">
                    <a:pos x="0" y="299"/>
                  </a:cxn>
                  <a:cxn ang="0">
                    <a:pos x="0" y="341"/>
                  </a:cxn>
                  <a:cxn ang="0">
                    <a:pos x="5" y="378"/>
                  </a:cxn>
                  <a:cxn ang="0">
                    <a:pos x="11" y="406"/>
                  </a:cxn>
                  <a:cxn ang="0">
                    <a:pos x="16" y="425"/>
                  </a:cxn>
                  <a:cxn ang="0">
                    <a:pos x="18" y="432"/>
                  </a:cxn>
                </a:cxnLst>
                <a:rect l="0" t="0" r="r" b="b"/>
                <a:pathLst>
                  <a:path w="1264" h="432">
                    <a:moveTo>
                      <a:pt x="18" y="432"/>
                    </a:moveTo>
                    <a:lnTo>
                      <a:pt x="1264" y="432"/>
                    </a:lnTo>
                    <a:lnTo>
                      <a:pt x="990" y="78"/>
                    </a:lnTo>
                    <a:lnTo>
                      <a:pt x="989" y="78"/>
                    </a:lnTo>
                    <a:lnTo>
                      <a:pt x="983" y="77"/>
                    </a:lnTo>
                    <a:lnTo>
                      <a:pt x="976" y="74"/>
                    </a:lnTo>
                    <a:lnTo>
                      <a:pt x="966" y="73"/>
                    </a:lnTo>
                    <a:lnTo>
                      <a:pt x="953" y="70"/>
                    </a:lnTo>
                    <a:lnTo>
                      <a:pt x="938" y="68"/>
                    </a:lnTo>
                    <a:lnTo>
                      <a:pt x="922" y="64"/>
                    </a:lnTo>
                    <a:lnTo>
                      <a:pt x="903" y="60"/>
                    </a:lnTo>
                    <a:lnTo>
                      <a:pt x="881" y="57"/>
                    </a:lnTo>
                    <a:lnTo>
                      <a:pt x="858" y="53"/>
                    </a:lnTo>
                    <a:lnTo>
                      <a:pt x="835" y="49"/>
                    </a:lnTo>
                    <a:lnTo>
                      <a:pt x="809" y="44"/>
                    </a:lnTo>
                    <a:lnTo>
                      <a:pt x="782" y="40"/>
                    </a:lnTo>
                    <a:lnTo>
                      <a:pt x="754" y="36"/>
                    </a:lnTo>
                    <a:lnTo>
                      <a:pt x="726" y="31"/>
                    </a:lnTo>
                    <a:lnTo>
                      <a:pt x="697" y="27"/>
                    </a:lnTo>
                    <a:lnTo>
                      <a:pt x="666" y="23"/>
                    </a:lnTo>
                    <a:lnTo>
                      <a:pt x="636" y="18"/>
                    </a:lnTo>
                    <a:lnTo>
                      <a:pt x="606" y="15"/>
                    </a:lnTo>
                    <a:lnTo>
                      <a:pt x="576" y="12"/>
                    </a:lnTo>
                    <a:lnTo>
                      <a:pt x="546" y="9"/>
                    </a:lnTo>
                    <a:lnTo>
                      <a:pt x="515" y="6"/>
                    </a:lnTo>
                    <a:lnTo>
                      <a:pt x="486" y="4"/>
                    </a:lnTo>
                    <a:lnTo>
                      <a:pt x="457" y="2"/>
                    </a:lnTo>
                    <a:lnTo>
                      <a:pt x="430" y="1"/>
                    </a:lnTo>
                    <a:lnTo>
                      <a:pt x="403" y="0"/>
                    </a:lnTo>
                    <a:lnTo>
                      <a:pt x="377" y="1"/>
                    </a:lnTo>
                    <a:lnTo>
                      <a:pt x="353" y="1"/>
                    </a:lnTo>
                    <a:lnTo>
                      <a:pt x="330" y="3"/>
                    </a:lnTo>
                    <a:lnTo>
                      <a:pt x="308" y="5"/>
                    </a:lnTo>
                    <a:lnTo>
                      <a:pt x="289" y="9"/>
                    </a:lnTo>
                    <a:lnTo>
                      <a:pt x="272" y="13"/>
                    </a:lnTo>
                    <a:lnTo>
                      <a:pt x="259" y="17"/>
                    </a:lnTo>
                    <a:lnTo>
                      <a:pt x="246" y="22"/>
                    </a:lnTo>
                    <a:lnTo>
                      <a:pt x="232" y="27"/>
                    </a:lnTo>
                    <a:lnTo>
                      <a:pt x="217" y="32"/>
                    </a:lnTo>
                    <a:lnTo>
                      <a:pt x="202" y="40"/>
                    </a:lnTo>
                    <a:lnTo>
                      <a:pt x="185" y="47"/>
                    </a:lnTo>
                    <a:lnTo>
                      <a:pt x="170" y="56"/>
                    </a:lnTo>
                    <a:lnTo>
                      <a:pt x="154" y="65"/>
                    </a:lnTo>
                    <a:lnTo>
                      <a:pt x="138" y="74"/>
                    </a:lnTo>
                    <a:lnTo>
                      <a:pt x="123" y="85"/>
                    </a:lnTo>
                    <a:lnTo>
                      <a:pt x="108" y="96"/>
                    </a:lnTo>
                    <a:lnTo>
                      <a:pt x="93" y="108"/>
                    </a:lnTo>
                    <a:lnTo>
                      <a:pt x="79" y="121"/>
                    </a:lnTo>
                    <a:lnTo>
                      <a:pt x="66" y="134"/>
                    </a:lnTo>
                    <a:lnTo>
                      <a:pt x="54" y="148"/>
                    </a:lnTo>
                    <a:lnTo>
                      <a:pt x="43" y="163"/>
                    </a:lnTo>
                    <a:lnTo>
                      <a:pt x="18" y="208"/>
                    </a:lnTo>
                    <a:lnTo>
                      <a:pt x="5" y="254"/>
                    </a:lnTo>
                    <a:lnTo>
                      <a:pt x="0" y="299"/>
                    </a:lnTo>
                    <a:lnTo>
                      <a:pt x="0" y="341"/>
                    </a:lnTo>
                    <a:lnTo>
                      <a:pt x="5" y="378"/>
                    </a:lnTo>
                    <a:lnTo>
                      <a:pt x="11" y="406"/>
                    </a:lnTo>
                    <a:lnTo>
                      <a:pt x="16" y="425"/>
                    </a:lnTo>
                    <a:lnTo>
                      <a:pt x="18" y="432"/>
                    </a:lnTo>
                    <a:close/>
                  </a:path>
                </a:pathLst>
              </a:custGeom>
              <a:solidFill>
                <a:srgbClr val="0035FF"/>
              </a:solidFill>
              <a:ln w="9525">
                <a:noFill/>
                <a:round/>
                <a:headEnd/>
                <a:tailEnd/>
              </a:ln>
            </p:spPr>
            <p:txBody>
              <a:bodyPr/>
              <a:lstStyle/>
              <a:p>
                <a:endParaRPr lang="he-IL"/>
              </a:p>
            </p:txBody>
          </p:sp>
          <p:sp>
            <p:nvSpPr>
              <p:cNvPr id="294" name="Freeform 26"/>
              <p:cNvSpPr>
                <a:spLocks/>
              </p:cNvSpPr>
              <p:nvPr/>
            </p:nvSpPr>
            <p:spPr bwMode="auto">
              <a:xfrm>
                <a:off x="4345" y="1726"/>
                <a:ext cx="429" cy="424"/>
              </a:xfrm>
              <a:custGeom>
                <a:avLst/>
                <a:gdLst/>
                <a:ahLst/>
                <a:cxnLst>
                  <a:cxn ang="0">
                    <a:pos x="713" y="42"/>
                  </a:cxn>
                  <a:cxn ang="0">
                    <a:pos x="676" y="52"/>
                  </a:cxn>
                  <a:cxn ang="0">
                    <a:pos x="617" y="72"/>
                  </a:cxn>
                  <a:cxn ang="0">
                    <a:pos x="552" y="104"/>
                  </a:cxn>
                  <a:cxn ang="0">
                    <a:pos x="491" y="151"/>
                  </a:cxn>
                  <a:cxn ang="0">
                    <a:pos x="442" y="225"/>
                  </a:cxn>
                  <a:cxn ang="0">
                    <a:pos x="405" y="316"/>
                  </a:cxn>
                  <a:cxn ang="0">
                    <a:pos x="382" y="431"/>
                  </a:cxn>
                  <a:cxn ang="0">
                    <a:pos x="364" y="586"/>
                  </a:cxn>
                  <a:cxn ang="0">
                    <a:pos x="346" y="711"/>
                  </a:cxn>
                  <a:cxn ang="0">
                    <a:pos x="295" y="771"/>
                  </a:cxn>
                  <a:cxn ang="0">
                    <a:pos x="217" y="727"/>
                  </a:cxn>
                  <a:cxn ang="0">
                    <a:pos x="170" y="641"/>
                  </a:cxn>
                  <a:cxn ang="0">
                    <a:pos x="0" y="699"/>
                  </a:cxn>
                  <a:cxn ang="0">
                    <a:pos x="6" y="726"/>
                  </a:cxn>
                  <a:cxn ang="0">
                    <a:pos x="29" y="798"/>
                  </a:cxn>
                  <a:cxn ang="0">
                    <a:pos x="59" y="877"/>
                  </a:cxn>
                  <a:cxn ang="0">
                    <a:pos x="91" y="929"/>
                  </a:cxn>
                  <a:cxn ang="0">
                    <a:pos x="133" y="979"/>
                  </a:cxn>
                  <a:cxn ang="0">
                    <a:pos x="181" y="1023"/>
                  </a:cxn>
                  <a:cxn ang="0">
                    <a:pos x="226" y="1054"/>
                  </a:cxn>
                  <a:cxn ang="0">
                    <a:pos x="265" y="1069"/>
                  </a:cxn>
                  <a:cxn ang="0">
                    <a:pos x="307" y="1075"/>
                  </a:cxn>
                  <a:cxn ang="0">
                    <a:pos x="337" y="1069"/>
                  </a:cxn>
                  <a:cxn ang="0">
                    <a:pos x="391" y="1059"/>
                  </a:cxn>
                  <a:cxn ang="0">
                    <a:pos x="410" y="1070"/>
                  </a:cxn>
                  <a:cxn ang="0">
                    <a:pos x="424" y="1100"/>
                  </a:cxn>
                  <a:cxn ang="0">
                    <a:pos x="446" y="1141"/>
                  </a:cxn>
                  <a:cxn ang="0">
                    <a:pos x="488" y="1185"/>
                  </a:cxn>
                  <a:cxn ang="0">
                    <a:pos x="565" y="1229"/>
                  </a:cxn>
                  <a:cxn ang="0">
                    <a:pos x="688" y="1265"/>
                  </a:cxn>
                  <a:cxn ang="0">
                    <a:pos x="800" y="1273"/>
                  </a:cxn>
                  <a:cxn ang="0">
                    <a:pos x="895" y="1264"/>
                  </a:cxn>
                  <a:cxn ang="0">
                    <a:pos x="964" y="1246"/>
                  </a:cxn>
                  <a:cxn ang="0">
                    <a:pos x="1002" y="1231"/>
                  </a:cxn>
                  <a:cxn ang="0">
                    <a:pos x="1024" y="1195"/>
                  </a:cxn>
                  <a:cxn ang="0">
                    <a:pos x="1078" y="1054"/>
                  </a:cxn>
                  <a:cxn ang="0">
                    <a:pos x="1151" y="853"/>
                  </a:cxn>
                  <a:cxn ang="0">
                    <a:pos x="1224" y="643"/>
                  </a:cxn>
                  <a:cxn ang="0">
                    <a:pos x="1274" y="477"/>
                  </a:cxn>
                  <a:cxn ang="0">
                    <a:pos x="1287" y="382"/>
                  </a:cxn>
                  <a:cxn ang="0">
                    <a:pos x="1277" y="273"/>
                  </a:cxn>
                  <a:cxn ang="0">
                    <a:pos x="1249" y="177"/>
                  </a:cxn>
                  <a:cxn ang="0">
                    <a:pos x="1205" y="110"/>
                  </a:cxn>
                  <a:cxn ang="0">
                    <a:pos x="1124" y="29"/>
                  </a:cxn>
                  <a:cxn ang="0">
                    <a:pos x="1070" y="2"/>
                  </a:cxn>
                  <a:cxn ang="0">
                    <a:pos x="986" y="91"/>
                  </a:cxn>
                  <a:cxn ang="0">
                    <a:pos x="899" y="116"/>
                  </a:cxn>
                  <a:cxn ang="0">
                    <a:pos x="818" y="100"/>
                  </a:cxn>
                  <a:cxn ang="0">
                    <a:pos x="757" y="67"/>
                  </a:cxn>
                  <a:cxn ang="0">
                    <a:pos x="724" y="43"/>
                  </a:cxn>
                </a:cxnLst>
                <a:rect l="0" t="0" r="r" b="b"/>
                <a:pathLst>
                  <a:path w="1287" h="1273">
                    <a:moveTo>
                      <a:pt x="722" y="41"/>
                    </a:moveTo>
                    <a:lnTo>
                      <a:pt x="720" y="41"/>
                    </a:lnTo>
                    <a:lnTo>
                      <a:pt x="713" y="42"/>
                    </a:lnTo>
                    <a:lnTo>
                      <a:pt x="704" y="45"/>
                    </a:lnTo>
                    <a:lnTo>
                      <a:pt x="691" y="48"/>
                    </a:lnTo>
                    <a:lnTo>
                      <a:pt x="676" y="52"/>
                    </a:lnTo>
                    <a:lnTo>
                      <a:pt x="657" y="57"/>
                    </a:lnTo>
                    <a:lnTo>
                      <a:pt x="638" y="64"/>
                    </a:lnTo>
                    <a:lnTo>
                      <a:pt x="617" y="72"/>
                    </a:lnTo>
                    <a:lnTo>
                      <a:pt x="595" y="81"/>
                    </a:lnTo>
                    <a:lnTo>
                      <a:pt x="573" y="92"/>
                    </a:lnTo>
                    <a:lnTo>
                      <a:pt x="552" y="104"/>
                    </a:lnTo>
                    <a:lnTo>
                      <a:pt x="530" y="118"/>
                    </a:lnTo>
                    <a:lnTo>
                      <a:pt x="510" y="134"/>
                    </a:lnTo>
                    <a:lnTo>
                      <a:pt x="491" y="151"/>
                    </a:lnTo>
                    <a:lnTo>
                      <a:pt x="474" y="171"/>
                    </a:lnTo>
                    <a:lnTo>
                      <a:pt x="460" y="192"/>
                    </a:lnTo>
                    <a:lnTo>
                      <a:pt x="442" y="225"/>
                    </a:lnTo>
                    <a:lnTo>
                      <a:pt x="427" y="255"/>
                    </a:lnTo>
                    <a:lnTo>
                      <a:pt x="415" y="285"/>
                    </a:lnTo>
                    <a:lnTo>
                      <a:pt x="405" y="316"/>
                    </a:lnTo>
                    <a:lnTo>
                      <a:pt x="396" y="350"/>
                    </a:lnTo>
                    <a:lnTo>
                      <a:pt x="389" y="388"/>
                    </a:lnTo>
                    <a:lnTo>
                      <a:pt x="382" y="431"/>
                    </a:lnTo>
                    <a:lnTo>
                      <a:pt x="375" y="481"/>
                    </a:lnTo>
                    <a:lnTo>
                      <a:pt x="368" y="534"/>
                    </a:lnTo>
                    <a:lnTo>
                      <a:pt x="364" y="586"/>
                    </a:lnTo>
                    <a:lnTo>
                      <a:pt x="360" y="634"/>
                    </a:lnTo>
                    <a:lnTo>
                      <a:pt x="354" y="676"/>
                    </a:lnTo>
                    <a:lnTo>
                      <a:pt x="346" y="711"/>
                    </a:lnTo>
                    <a:lnTo>
                      <a:pt x="334" y="740"/>
                    </a:lnTo>
                    <a:lnTo>
                      <a:pt x="318" y="761"/>
                    </a:lnTo>
                    <a:lnTo>
                      <a:pt x="295" y="771"/>
                    </a:lnTo>
                    <a:lnTo>
                      <a:pt x="267" y="768"/>
                    </a:lnTo>
                    <a:lnTo>
                      <a:pt x="241" y="752"/>
                    </a:lnTo>
                    <a:lnTo>
                      <a:pt x="217" y="727"/>
                    </a:lnTo>
                    <a:lnTo>
                      <a:pt x="198" y="698"/>
                    </a:lnTo>
                    <a:lnTo>
                      <a:pt x="182" y="668"/>
                    </a:lnTo>
                    <a:lnTo>
                      <a:pt x="170" y="641"/>
                    </a:lnTo>
                    <a:lnTo>
                      <a:pt x="162" y="623"/>
                    </a:lnTo>
                    <a:lnTo>
                      <a:pt x="160" y="615"/>
                    </a:lnTo>
                    <a:lnTo>
                      <a:pt x="0" y="699"/>
                    </a:lnTo>
                    <a:lnTo>
                      <a:pt x="1" y="703"/>
                    </a:lnTo>
                    <a:lnTo>
                      <a:pt x="3" y="712"/>
                    </a:lnTo>
                    <a:lnTo>
                      <a:pt x="6" y="726"/>
                    </a:lnTo>
                    <a:lnTo>
                      <a:pt x="12" y="746"/>
                    </a:lnTo>
                    <a:lnTo>
                      <a:pt x="19" y="769"/>
                    </a:lnTo>
                    <a:lnTo>
                      <a:pt x="29" y="798"/>
                    </a:lnTo>
                    <a:lnTo>
                      <a:pt x="38" y="828"/>
                    </a:lnTo>
                    <a:lnTo>
                      <a:pt x="51" y="860"/>
                    </a:lnTo>
                    <a:lnTo>
                      <a:pt x="59" y="877"/>
                    </a:lnTo>
                    <a:lnTo>
                      <a:pt x="67" y="895"/>
                    </a:lnTo>
                    <a:lnTo>
                      <a:pt x="78" y="912"/>
                    </a:lnTo>
                    <a:lnTo>
                      <a:pt x="91" y="929"/>
                    </a:lnTo>
                    <a:lnTo>
                      <a:pt x="104" y="946"/>
                    </a:lnTo>
                    <a:lnTo>
                      <a:pt x="118" y="963"/>
                    </a:lnTo>
                    <a:lnTo>
                      <a:pt x="133" y="979"/>
                    </a:lnTo>
                    <a:lnTo>
                      <a:pt x="148" y="995"/>
                    </a:lnTo>
                    <a:lnTo>
                      <a:pt x="165" y="1009"/>
                    </a:lnTo>
                    <a:lnTo>
                      <a:pt x="181" y="1023"/>
                    </a:lnTo>
                    <a:lnTo>
                      <a:pt x="196" y="1035"/>
                    </a:lnTo>
                    <a:lnTo>
                      <a:pt x="211" y="1046"/>
                    </a:lnTo>
                    <a:lnTo>
                      <a:pt x="226" y="1054"/>
                    </a:lnTo>
                    <a:lnTo>
                      <a:pt x="240" y="1061"/>
                    </a:lnTo>
                    <a:lnTo>
                      <a:pt x="253" y="1066"/>
                    </a:lnTo>
                    <a:lnTo>
                      <a:pt x="265" y="1069"/>
                    </a:lnTo>
                    <a:lnTo>
                      <a:pt x="284" y="1073"/>
                    </a:lnTo>
                    <a:lnTo>
                      <a:pt x="297" y="1074"/>
                    </a:lnTo>
                    <a:lnTo>
                      <a:pt x="307" y="1075"/>
                    </a:lnTo>
                    <a:lnTo>
                      <a:pt x="316" y="1074"/>
                    </a:lnTo>
                    <a:lnTo>
                      <a:pt x="324" y="1072"/>
                    </a:lnTo>
                    <a:lnTo>
                      <a:pt x="337" y="1069"/>
                    </a:lnTo>
                    <a:lnTo>
                      <a:pt x="354" y="1065"/>
                    </a:lnTo>
                    <a:lnTo>
                      <a:pt x="380" y="1060"/>
                    </a:lnTo>
                    <a:lnTo>
                      <a:pt x="391" y="1059"/>
                    </a:lnTo>
                    <a:lnTo>
                      <a:pt x="399" y="1061"/>
                    </a:lnTo>
                    <a:lnTo>
                      <a:pt x="405" y="1065"/>
                    </a:lnTo>
                    <a:lnTo>
                      <a:pt x="410" y="1070"/>
                    </a:lnTo>
                    <a:lnTo>
                      <a:pt x="415" y="1079"/>
                    </a:lnTo>
                    <a:lnTo>
                      <a:pt x="419" y="1089"/>
                    </a:lnTo>
                    <a:lnTo>
                      <a:pt x="424" y="1100"/>
                    </a:lnTo>
                    <a:lnTo>
                      <a:pt x="430" y="1113"/>
                    </a:lnTo>
                    <a:lnTo>
                      <a:pt x="437" y="1126"/>
                    </a:lnTo>
                    <a:lnTo>
                      <a:pt x="446" y="1141"/>
                    </a:lnTo>
                    <a:lnTo>
                      <a:pt x="457" y="1155"/>
                    </a:lnTo>
                    <a:lnTo>
                      <a:pt x="471" y="1170"/>
                    </a:lnTo>
                    <a:lnTo>
                      <a:pt x="488" y="1185"/>
                    </a:lnTo>
                    <a:lnTo>
                      <a:pt x="509" y="1200"/>
                    </a:lnTo>
                    <a:lnTo>
                      <a:pt x="534" y="1215"/>
                    </a:lnTo>
                    <a:lnTo>
                      <a:pt x="565" y="1229"/>
                    </a:lnTo>
                    <a:lnTo>
                      <a:pt x="607" y="1245"/>
                    </a:lnTo>
                    <a:lnTo>
                      <a:pt x="648" y="1257"/>
                    </a:lnTo>
                    <a:lnTo>
                      <a:pt x="688" y="1265"/>
                    </a:lnTo>
                    <a:lnTo>
                      <a:pt x="726" y="1270"/>
                    </a:lnTo>
                    <a:lnTo>
                      <a:pt x="764" y="1273"/>
                    </a:lnTo>
                    <a:lnTo>
                      <a:pt x="800" y="1273"/>
                    </a:lnTo>
                    <a:lnTo>
                      <a:pt x="833" y="1271"/>
                    </a:lnTo>
                    <a:lnTo>
                      <a:pt x="866" y="1268"/>
                    </a:lnTo>
                    <a:lnTo>
                      <a:pt x="895" y="1264"/>
                    </a:lnTo>
                    <a:lnTo>
                      <a:pt x="921" y="1258"/>
                    </a:lnTo>
                    <a:lnTo>
                      <a:pt x="944" y="1253"/>
                    </a:lnTo>
                    <a:lnTo>
                      <a:pt x="964" y="1246"/>
                    </a:lnTo>
                    <a:lnTo>
                      <a:pt x="981" y="1241"/>
                    </a:lnTo>
                    <a:lnTo>
                      <a:pt x="994" y="1236"/>
                    </a:lnTo>
                    <a:lnTo>
                      <a:pt x="1002" y="1231"/>
                    </a:lnTo>
                    <a:lnTo>
                      <a:pt x="1008" y="1229"/>
                    </a:lnTo>
                    <a:lnTo>
                      <a:pt x="1013" y="1219"/>
                    </a:lnTo>
                    <a:lnTo>
                      <a:pt x="1024" y="1195"/>
                    </a:lnTo>
                    <a:lnTo>
                      <a:pt x="1039" y="1158"/>
                    </a:lnTo>
                    <a:lnTo>
                      <a:pt x="1057" y="1110"/>
                    </a:lnTo>
                    <a:lnTo>
                      <a:pt x="1078" y="1054"/>
                    </a:lnTo>
                    <a:lnTo>
                      <a:pt x="1102" y="992"/>
                    </a:lnTo>
                    <a:lnTo>
                      <a:pt x="1126" y="924"/>
                    </a:lnTo>
                    <a:lnTo>
                      <a:pt x="1151" y="853"/>
                    </a:lnTo>
                    <a:lnTo>
                      <a:pt x="1176" y="781"/>
                    </a:lnTo>
                    <a:lnTo>
                      <a:pt x="1201" y="710"/>
                    </a:lnTo>
                    <a:lnTo>
                      <a:pt x="1224" y="643"/>
                    </a:lnTo>
                    <a:lnTo>
                      <a:pt x="1243" y="580"/>
                    </a:lnTo>
                    <a:lnTo>
                      <a:pt x="1260" y="525"/>
                    </a:lnTo>
                    <a:lnTo>
                      <a:pt x="1274" y="477"/>
                    </a:lnTo>
                    <a:lnTo>
                      <a:pt x="1283" y="440"/>
                    </a:lnTo>
                    <a:lnTo>
                      <a:pt x="1287" y="417"/>
                    </a:lnTo>
                    <a:lnTo>
                      <a:pt x="1287" y="382"/>
                    </a:lnTo>
                    <a:lnTo>
                      <a:pt x="1286" y="346"/>
                    </a:lnTo>
                    <a:lnTo>
                      <a:pt x="1283" y="309"/>
                    </a:lnTo>
                    <a:lnTo>
                      <a:pt x="1277" y="273"/>
                    </a:lnTo>
                    <a:lnTo>
                      <a:pt x="1270" y="239"/>
                    </a:lnTo>
                    <a:lnTo>
                      <a:pt x="1260" y="206"/>
                    </a:lnTo>
                    <a:lnTo>
                      <a:pt x="1249" y="177"/>
                    </a:lnTo>
                    <a:lnTo>
                      <a:pt x="1238" y="152"/>
                    </a:lnTo>
                    <a:lnTo>
                      <a:pt x="1225" y="135"/>
                    </a:lnTo>
                    <a:lnTo>
                      <a:pt x="1205" y="110"/>
                    </a:lnTo>
                    <a:lnTo>
                      <a:pt x="1179" y="82"/>
                    </a:lnTo>
                    <a:lnTo>
                      <a:pt x="1152" y="54"/>
                    </a:lnTo>
                    <a:lnTo>
                      <a:pt x="1124" y="29"/>
                    </a:lnTo>
                    <a:lnTo>
                      <a:pt x="1100" y="10"/>
                    </a:lnTo>
                    <a:lnTo>
                      <a:pt x="1081" y="0"/>
                    </a:lnTo>
                    <a:lnTo>
                      <a:pt x="1070" y="2"/>
                    </a:lnTo>
                    <a:lnTo>
                      <a:pt x="1043" y="40"/>
                    </a:lnTo>
                    <a:lnTo>
                      <a:pt x="1015" y="69"/>
                    </a:lnTo>
                    <a:lnTo>
                      <a:pt x="986" y="91"/>
                    </a:lnTo>
                    <a:lnTo>
                      <a:pt x="957" y="105"/>
                    </a:lnTo>
                    <a:lnTo>
                      <a:pt x="927" y="113"/>
                    </a:lnTo>
                    <a:lnTo>
                      <a:pt x="899" y="116"/>
                    </a:lnTo>
                    <a:lnTo>
                      <a:pt x="871" y="114"/>
                    </a:lnTo>
                    <a:lnTo>
                      <a:pt x="844" y="107"/>
                    </a:lnTo>
                    <a:lnTo>
                      <a:pt x="818" y="100"/>
                    </a:lnTo>
                    <a:lnTo>
                      <a:pt x="795" y="90"/>
                    </a:lnTo>
                    <a:lnTo>
                      <a:pt x="775" y="78"/>
                    </a:lnTo>
                    <a:lnTo>
                      <a:pt x="757" y="67"/>
                    </a:lnTo>
                    <a:lnTo>
                      <a:pt x="743" y="57"/>
                    </a:lnTo>
                    <a:lnTo>
                      <a:pt x="732" y="49"/>
                    </a:lnTo>
                    <a:lnTo>
                      <a:pt x="724" y="43"/>
                    </a:lnTo>
                    <a:lnTo>
                      <a:pt x="722" y="41"/>
                    </a:lnTo>
                    <a:close/>
                  </a:path>
                </a:pathLst>
              </a:custGeom>
              <a:solidFill>
                <a:srgbClr val="D87CFF"/>
              </a:solidFill>
              <a:ln w="9525">
                <a:noFill/>
                <a:round/>
                <a:headEnd/>
                <a:tailEnd/>
              </a:ln>
            </p:spPr>
            <p:txBody>
              <a:bodyPr/>
              <a:lstStyle/>
              <a:p>
                <a:endParaRPr lang="he-IL"/>
              </a:p>
            </p:txBody>
          </p:sp>
          <p:sp>
            <p:nvSpPr>
              <p:cNvPr id="295" name="Freeform 27"/>
              <p:cNvSpPr>
                <a:spLocks/>
              </p:cNvSpPr>
              <p:nvPr/>
            </p:nvSpPr>
            <p:spPr bwMode="auto">
              <a:xfrm>
                <a:off x="4139" y="1472"/>
                <a:ext cx="337" cy="414"/>
              </a:xfrm>
              <a:custGeom>
                <a:avLst/>
                <a:gdLst/>
                <a:ahLst/>
                <a:cxnLst>
                  <a:cxn ang="0">
                    <a:pos x="20" y="175"/>
                  </a:cxn>
                  <a:cxn ang="0">
                    <a:pos x="64" y="992"/>
                  </a:cxn>
                  <a:cxn ang="0">
                    <a:pos x="309" y="997"/>
                  </a:cxn>
                  <a:cxn ang="0">
                    <a:pos x="309" y="1021"/>
                  </a:cxn>
                  <a:cxn ang="0">
                    <a:pos x="0" y="1052"/>
                  </a:cxn>
                  <a:cxn ang="0">
                    <a:pos x="0" y="1141"/>
                  </a:cxn>
                  <a:cxn ang="0">
                    <a:pos x="254" y="1241"/>
                  </a:cxn>
                  <a:cxn ang="0">
                    <a:pos x="952" y="1092"/>
                  </a:cxn>
                  <a:cxn ang="0">
                    <a:pos x="952" y="1036"/>
                  </a:cxn>
                  <a:cxn ang="0">
                    <a:pos x="733" y="997"/>
                  </a:cxn>
                  <a:cxn ang="0">
                    <a:pos x="733" y="952"/>
                  </a:cxn>
                  <a:cxn ang="0">
                    <a:pos x="986" y="862"/>
                  </a:cxn>
                  <a:cxn ang="0">
                    <a:pos x="1012" y="19"/>
                  </a:cxn>
                  <a:cxn ang="0">
                    <a:pos x="180" y="0"/>
                  </a:cxn>
                  <a:cxn ang="0">
                    <a:pos x="20" y="175"/>
                  </a:cxn>
                </a:cxnLst>
                <a:rect l="0" t="0" r="r" b="b"/>
                <a:pathLst>
                  <a:path w="1012" h="1241">
                    <a:moveTo>
                      <a:pt x="20" y="175"/>
                    </a:moveTo>
                    <a:lnTo>
                      <a:pt x="64" y="992"/>
                    </a:lnTo>
                    <a:lnTo>
                      <a:pt x="309" y="997"/>
                    </a:lnTo>
                    <a:lnTo>
                      <a:pt x="309" y="1021"/>
                    </a:lnTo>
                    <a:lnTo>
                      <a:pt x="0" y="1052"/>
                    </a:lnTo>
                    <a:lnTo>
                      <a:pt x="0" y="1141"/>
                    </a:lnTo>
                    <a:lnTo>
                      <a:pt x="254" y="1241"/>
                    </a:lnTo>
                    <a:lnTo>
                      <a:pt x="952" y="1092"/>
                    </a:lnTo>
                    <a:lnTo>
                      <a:pt x="952" y="1036"/>
                    </a:lnTo>
                    <a:lnTo>
                      <a:pt x="733" y="997"/>
                    </a:lnTo>
                    <a:lnTo>
                      <a:pt x="733" y="952"/>
                    </a:lnTo>
                    <a:lnTo>
                      <a:pt x="986" y="862"/>
                    </a:lnTo>
                    <a:lnTo>
                      <a:pt x="1012" y="19"/>
                    </a:lnTo>
                    <a:lnTo>
                      <a:pt x="180" y="0"/>
                    </a:lnTo>
                    <a:lnTo>
                      <a:pt x="20" y="175"/>
                    </a:lnTo>
                    <a:close/>
                  </a:path>
                </a:pathLst>
              </a:custGeom>
              <a:solidFill>
                <a:srgbClr val="D8D8D8"/>
              </a:solidFill>
              <a:ln w="9525">
                <a:noFill/>
                <a:round/>
                <a:headEnd/>
                <a:tailEnd/>
              </a:ln>
            </p:spPr>
            <p:txBody>
              <a:bodyPr/>
              <a:lstStyle/>
              <a:p>
                <a:endParaRPr lang="he-IL"/>
              </a:p>
            </p:txBody>
          </p:sp>
          <p:sp>
            <p:nvSpPr>
              <p:cNvPr id="296" name="Freeform 28"/>
              <p:cNvSpPr>
                <a:spLocks/>
              </p:cNvSpPr>
              <p:nvPr/>
            </p:nvSpPr>
            <p:spPr bwMode="auto">
              <a:xfrm>
                <a:off x="4191" y="1830"/>
                <a:ext cx="297" cy="118"/>
              </a:xfrm>
              <a:custGeom>
                <a:avLst/>
                <a:gdLst/>
                <a:ahLst/>
                <a:cxnLst>
                  <a:cxn ang="0">
                    <a:pos x="4" y="139"/>
                  </a:cxn>
                  <a:cxn ang="0">
                    <a:pos x="0" y="209"/>
                  </a:cxn>
                  <a:cxn ang="0">
                    <a:pos x="344" y="354"/>
                  </a:cxn>
                  <a:cxn ang="0">
                    <a:pos x="871" y="199"/>
                  </a:cxn>
                  <a:cxn ang="0">
                    <a:pos x="892" y="40"/>
                  </a:cxn>
                  <a:cxn ang="0">
                    <a:pos x="772" y="0"/>
                  </a:cxn>
                  <a:cxn ang="0">
                    <a:pos x="4" y="139"/>
                  </a:cxn>
                </a:cxnLst>
                <a:rect l="0" t="0" r="r" b="b"/>
                <a:pathLst>
                  <a:path w="892" h="354">
                    <a:moveTo>
                      <a:pt x="4" y="139"/>
                    </a:moveTo>
                    <a:lnTo>
                      <a:pt x="0" y="209"/>
                    </a:lnTo>
                    <a:lnTo>
                      <a:pt x="344" y="354"/>
                    </a:lnTo>
                    <a:lnTo>
                      <a:pt x="871" y="199"/>
                    </a:lnTo>
                    <a:lnTo>
                      <a:pt x="892" y="40"/>
                    </a:lnTo>
                    <a:lnTo>
                      <a:pt x="772" y="0"/>
                    </a:lnTo>
                    <a:lnTo>
                      <a:pt x="4" y="139"/>
                    </a:lnTo>
                    <a:close/>
                  </a:path>
                </a:pathLst>
              </a:custGeom>
              <a:solidFill>
                <a:srgbClr val="BFBFBF"/>
              </a:solidFill>
              <a:ln w="9525">
                <a:noFill/>
                <a:round/>
                <a:headEnd/>
                <a:tailEnd/>
              </a:ln>
            </p:spPr>
            <p:txBody>
              <a:bodyPr/>
              <a:lstStyle/>
              <a:p>
                <a:endParaRPr lang="he-IL"/>
              </a:p>
            </p:txBody>
          </p:sp>
          <p:sp>
            <p:nvSpPr>
              <p:cNvPr id="297" name="Freeform 29"/>
              <p:cNvSpPr>
                <a:spLocks/>
              </p:cNvSpPr>
              <p:nvPr/>
            </p:nvSpPr>
            <p:spPr bwMode="auto">
              <a:xfrm>
                <a:off x="4430" y="1838"/>
                <a:ext cx="58" cy="78"/>
              </a:xfrm>
              <a:custGeom>
                <a:avLst/>
                <a:gdLst/>
                <a:ahLst/>
                <a:cxnLst>
                  <a:cxn ang="0">
                    <a:pos x="6" y="66"/>
                  </a:cxn>
                  <a:cxn ang="0">
                    <a:pos x="7" y="71"/>
                  </a:cxn>
                  <a:cxn ang="0">
                    <a:pos x="5" y="79"/>
                  </a:cxn>
                  <a:cxn ang="0">
                    <a:pos x="4" y="87"/>
                  </a:cxn>
                  <a:cxn ang="0">
                    <a:pos x="7" y="96"/>
                  </a:cxn>
                  <a:cxn ang="0">
                    <a:pos x="18" y="108"/>
                  </a:cxn>
                  <a:cxn ang="0">
                    <a:pos x="29" y="119"/>
                  </a:cxn>
                  <a:cxn ang="0">
                    <a:pos x="41" y="129"/>
                  </a:cxn>
                  <a:cxn ang="0">
                    <a:pos x="54" y="139"/>
                  </a:cxn>
                  <a:cxn ang="0">
                    <a:pos x="65" y="148"/>
                  </a:cxn>
                  <a:cxn ang="0">
                    <a:pos x="74" y="154"/>
                  </a:cxn>
                  <a:cxn ang="0">
                    <a:pos x="80" y="158"/>
                  </a:cxn>
                  <a:cxn ang="0">
                    <a:pos x="82" y="160"/>
                  </a:cxn>
                  <a:cxn ang="0">
                    <a:pos x="133" y="234"/>
                  </a:cxn>
                  <a:cxn ang="0">
                    <a:pos x="173" y="40"/>
                  </a:cxn>
                  <a:cxn ang="0">
                    <a:pos x="68" y="0"/>
                  </a:cxn>
                  <a:cxn ang="0">
                    <a:pos x="64" y="1"/>
                  </a:cxn>
                  <a:cxn ang="0">
                    <a:pos x="54" y="4"/>
                  </a:cxn>
                  <a:cxn ang="0">
                    <a:pos x="41" y="11"/>
                  </a:cxn>
                  <a:cxn ang="0">
                    <a:pos x="27" y="18"/>
                  </a:cxn>
                  <a:cxn ang="0">
                    <a:pos x="13" y="28"/>
                  </a:cxn>
                  <a:cxn ang="0">
                    <a:pos x="5" y="39"/>
                  </a:cxn>
                  <a:cxn ang="0">
                    <a:pos x="0" y="52"/>
                  </a:cxn>
                  <a:cxn ang="0">
                    <a:pos x="6" y="66"/>
                  </a:cxn>
                </a:cxnLst>
                <a:rect l="0" t="0" r="r" b="b"/>
                <a:pathLst>
                  <a:path w="173" h="234">
                    <a:moveTo>
                      <a:pt x="6" y="66"/>
                    </a:moveTo>
                    <a:lnTo>
                      <a:pt x="7" y="71"/>
                    </a:lnTo>
                    <a:lnTo>
                      <a:pt x="5" y="79"/>
                    </a:lnTo>
                    <a:lnTo>
                      <a:pt x="4" y="87"/>
                    </a:lnTo>
                    <a:lnTo>
                      <a:pt x="7" y="96"/>
                    </a:lnTo>
                    <a:lnTo>
                      <a:pt x="18" y="108"/>
                    </a:lnTo>
                    <a:lnTo>
                      <a:pt x="29" y="119"/>
                    </a:lnTo>
                    <a:lnTo>
                      <a:pt x="41" y="129"/>
                    </a:lnTo>
                    <a:lnTo>
                      <a:pt x="54" y="139"/>
                    </a:lnTo>
                    <a:lnTo>
                      <a:pt x="65" y="148"/>
                    </a:lnTo>
                    <a:lnTo>
                      <a:pt x="74" y="154"/>
                    </a:lnTo>
                    <a:lnTo>
                      <a:pt x="80" y="158"/>
                    </a:lnTo>
                    <a:lnTo>
                      <a:pt x="82" y="160"/>
                    </a:lnTo>
                    <a:lnTo>
                      <a:pt x="133" y="234"/>
                    </a:lnTo>
                    <a:lnTo>
                      <a:pt x="173" y="40"/>
                    </a:lnTo>
                    <a:lnTo>
                      <a:pt x="68" y="0"/>
                    </a:lnTo>
                    <a:lnTo>
                      <a:pt x="64" y="1"/>
                    </a:lnTo>
                    <a:lnTo>
                      <a:pt x="54" y="4"/>
                    </a:lnTo>
                    <a:lnTo>
                      <a:pt x="41" y="11"/>
                    </a:lnTo>
                    <a:lnTo>
                      <a:pt x="27" y="18"/>
                    </a:lnTo>
                    <a:lnTo>
                      <a:pt x="13" y="28"/>
                    </a:lnTo>
                    <a:lnTo>
                      <a:pt x="5" y="39"/>
                    </a:lnTo>
                    <a:lnTo>
                      <a:pt x="0" y="52"/>
                    </a:lnTo>
                    <a:lnTo>
                      <a:pt x="6" y="66"/>
                    </a:lnTo>
                    <a:close/>
                  </a:path>
                </a:pathLst>
              </a:custGeom>
              <a:solidFill>
                <a:srgbClr val="F2CCB2"/>
              </a:solidFill>
              <a:ln w="9525">
                <a:noFill/>
                <a:round/>
                <a:headEnd/>
                <a:tailEnd/>
              </a:ln>
            </p:spPr>
            <p:txBody>
              <a:bodyPr/>
              <a:lstStyle/>
              <a:p>
                <a:endParaRPr lang="he-IL"/>
              </a:p>
            </p:txBody>
          </p:sp>
          <p:sp>
            <p:nvSpPr>
              <p:cNvPr id="298" name="Freeform 30"/>
              <p:cNvSpPr>
                <a:spLocks/>
              </p:cNvSpPr>
              <p:nvPr/>
            </p:nvSpPr>
            <p:spPr bwMode="auto">
              <a:xfrm>
                <a:off x="4325" y="1855"/>
                <a:ext cx="90" cy="101"/>
              </a:xfrm>
              <a:custGeom>
                <a:avLst/>
                <a:gdLst/>
                <a:ahLst/>
                <a:cxnLst>
                  <a:cxn ang="0">
                    <a:pos x="11" y="71"/>
                  </a:cxn>
                  <a:cxn ang="0">
                    <a:pos x="27" y="115"/>
                  </a:cxn>
                  <a:cxn ang="0">
                    <a:pos x="29" y="159"/>
                  </a:cxn>
                  <a:cxn ang="0">
                    <a:pos x="28" y="201"/>
                  </a:cxn>
                  <a:cxn ang="0">
                    <a:pos x="31" y="247"/>
                  </a:cxn>
                  <a:cxn ang="0">
                    <a:pos x="46" y="284"/>
                  </a:cxn>
                  <a:cxn ang="0">
                    <a:pos x="79" y="301"/>
                  </a:cxn>
                  <a:cxn ang="0">
                    <a:pos x="129" y="283"/>
                  </a:cxn>
                  <a:cxn ang="0">
                    <a:pos x="178" y="252"/>
                  </a:cxn>
                  <a:cxn ang="0">
                    <a:pos x="211" y="226"/>
                  </a:cxn>
                  <a:cxn ang="0">
                    <a:pos x="217" y="219"/>
                  </a:cxn>
                  <a:cxn ang="0">
                    <a:pos x="232" y="195"/>
                  </a:cxn>
                  <a:cxn ang="0">
                    <a:pos x="252" y="160"/>
                  </a:cxn>
                  <a:cxn ang="0">
                    <a:pos x="268" y="130"/>
                  </a:cxn>
                  <a:cxn ang="0">
                    <a:pos x="270" y="97"/>
                  </a:cxn>
                  <a:cxn ang="0">
                    <a:pos x="257" y="20"/>
                  </a:cxn>
                  <a:cxn ang="0">
                    <a:pos x="230" y="3"/>
                  </a:cxn>
                  <a:cxn ang="0">
                    <a:pos x="216" y="19"/>
                  </a:cxn>
                  <a:cxn ang="0">
                    <a:pos x="207" y="42"/>
                  </a:cxn>
                  <a:cxn ang="0">
                    <a:pos x="204" y="59"/>
                  </a:cxn>
                  <a:cxn ang="0">
                    <a:pos x="203" y="60"/>
                  </a:cxn>
                  <a:cxn ang="0">
                    <a:pos x="196" y="46"/>
                  </a:cxn>
                  <a:cxn ang="0">
                    <a:pos x="185" y="26"/>
                  </a:cxn>
                  <a:cxn ang="0">
                    <a:pos x="174" y="7"/>
                  </a:cxn>
                  <a:cxn ang="0">
                    <a:pos x="166" y="1"/>
                  </a:cxn>
                  <a:cxn ang="0">
                    <a:pos x="149" y="1"/>
                  </a:cxn>
                  <a:cxn ang="0">
                    <a:pos x="123" y="4"/>
                  </a:cxn>
                  <a:cxn ang="0">
                    <a:pos x="93" y="10"/>
                  </a:cxn>
                  <a:cxn ang="0">
                    <a:pos x="61" y="18"/>
                  </a:cxn>
                  <a:cxn ang="0">
                    <a:pos x="32" y="28"/>
                  </a:cxn>
                  <a:cxn ang="0">
                    <a:pos x="10" y="37"/>
                  </a:cxn>
                  <a:cxn ang="0">
                    <a:pos x="0" y="48"/>
                  </a:cxn>
                </a:cxnLst>
                <a:rect l="0" t="0" r="r" b="b"/>
                <a:pathLst>
                  <a:path w="270" h="301">
                    <a:moveTo>
                      <a:pt x="0" y="53"/>
                    </a:moveTo>
                    <a:lnTo>
                      <a:pt x="11" y="71"/>
                    </a:lnTo>
                    <a:lnTo>
                      <a:pt x="21" y="91"/>
                    </a:lnTo>
                    <a:lnTo>
                      <a:pt x="27" y="115"/>
                    </a:lnTo>
                    <a:lnTo>
                      <a:pt x="31" y="142"/>
                    </a:lnTo>
                    <a:lnTo>
                      <a:pt x="29" y="159"/>
                    </a:lnTo>
                    <a:lnTo>
                      <a:pt x="28" y="180"/>
                    </a:lnTo>
                    <a:lnTo>
                      <a:pt x="28" y="201"/>
                    </a:lnTo>
                    <a:lnTo>
                      <a:pt x="28" y="225"/>
                    </a:lnTo>
                    <a:lnTo>
                      <a:pt x="31" y="247"/>
                    </a:lnTo>
                    <a:lnTo>
                      <a:pt x="36" y="267"/>
                    </a:lnTo>
                    <a:lnTo>
                      <a:pt x="46" y="284"/>
                    </a:lnTo>
                    <a:lnTo>
                      <a:pt x="60" y="296"/>
                    </a:lnTo>
                    <a:lnTo>
                      <a:pt x="79" y="301"/>
                    </a:lnTo>
                    <a:lnTo>
                      <a:pt x="103" y="295"/>
                    </a:lnTo>
                    <a:lnTo>
                      <a:pt x="129" y="283"/>
                    </a:lnTo>
                    <a:lnTo>
                      <a:pt x="155" y="268"/>
                    </a:lnTo>
                    <a:lnTo>
                      <a:pt x="178" y="252"/>
                    </a:lnTo>
                    <a:lnTo>
                      <a:pt x="197" y="237"/>
                    </a:lnTo>
                    <a:lnTo>
                      <a:pt x="211" y="226"/>
                    </a:lnTo>
                    <a:lnTo>
                      <a:pt x="215" y="222"/>
                    </a:lnTo>
                    <a:lnTo>
                      <a:pt x="217" y="219"/>
                    </a:lnTo>
                    <a:lnTo>
                      <a:pt x="224" y="209"/>
                    </a:lnTo>
                    <a:lnTo>
                      <a:pt x="232" y="195"/>
                    </a:lnTo>
                    <a:lnTo>
                      <a:pt x="242" y="178"/>
                    </a:lnTo>
                    <a:lnTo>
                      <a:pt x="252" y="160"/>
                    </a:lnTo>
                    <a:lnTo>
                      <a:pt x="261" y="144"/>
                    </a:lnTo>
                    <a:lnTo>
                      <a:pt x="268" y="130"/>
                    </a:lnTo>
                    <a:lnTo>
                      <a:pt x="270" y="122"/>
                    </a:lnTo>
                    <a:lnTo>
                      <a:pt x="270" y="97"/>
                    </a:lnTo>
                    <a:lnTo>
                      <a:pt x="267" y="58"/>
                    </a:lnTo>
                    <a:lnTo>
                      <a:pt x="257" y="20"/>
                    </a:lnTo>
                    <a:lnTo>
                      <a:pt x="240" y="2"/>
                    </a:lnTo>
                    <a:lnTo>
                      <a:pt x="230" y="3"/>
                    </a:lnTo>
                    <a:lnTo>
                      <a:pt x="221" y="9"/>
                    </a:lnTo>
                    <a:lnTo>
                      <a:pt x="216" y="19"/>
                    </a:lnTo>
                    <a:lnTo>
                      <a:pt x="211" y="30"/>
                    </a:lnTo>
                    <a:lnTo>
                      <a:pt x="207" y="42"/>
                    </a:lnTo>
                    <a:lnTo>
                      <a:pt x="205" y="53"/>
                    </a:lnTo>
                    <a:lnTo>
                      <a:pt x="204" y="59"/>
                    </a:lnTo>
                    <a:lnTo>
                      <a:pt x="204" y="62"/>
                    </a:lnTo>
                    <a:lnTo>
                      <a:pt x="203" y="60"/>
                    </a:lnTo>
                    <a:lnTo>
                      <a:pt x="200" y="55"/>
                    </a:lnTo>
                    <a:lnTo>
                      <a:pt x="196" y="46"/>
                    </a:lnTo>
                    <a:lnTo>
                      <a:pt x="190" y="36"/>
                    </a:lnTo>
                    <a:lnTo>
                      <a:pt x="185" y="26"/>
                    </a:lnTo>
                    <a:lnTo>
                      <a:pt x="179" y="16"/>
                    </a:lnTo>
                    <a:lnTo>
                      <a:pt x="174" y="7"/>
                    </a:lnTo>
                    <a:lnTo>
                      <a:pt x="170" y="2"/>
                    </a:lnTo>
                    <a:lnTo>
                      <a:pt x="166" y="1"/>
                    </a:lnTo>
                    <a:lnTo>
                      <a:pt x="159" y="0"/>
                    </a:lnTo>
                    <a:lnTo>
                      <a:pt x="149" y="1"/>
                    </a:lnTo>
                    <a:lnTo>
                      <a:pt x="137" y="2"/>
                    </a:lnTo>
                    <a:lnTo>
                      <a:pt x="123" y="4"/>
                    </a:lnTo>
                    <a:lnTo>
                      <a:pt x="108" y="7"/>
                    </a:lnTo>
                    <a:lnTo>
                      <a:pt x="93" y="10"/>
                    </a:lnTo>
                    <a:lnTo>
                      <a:pt x="77" y="14"/>
                    </a:lnTo>
                    <a:lnTo>
                      <a:pt x="61" y="18"/>
                    </a:lnTo>
                    <a:lnTo>
                      <a:pt x="46" y="23"/>
                    </a:lnTo>
                    <a:lnTo>
                      <a:pt x="32" y="28"/>
                    </a:lnTo>
                    <a:lnTo>
                      <a:pt x="20" y="33"/>
                    </a:lnTo>
                    <a:lnTo>
                      <a:pt x="10" y="37"/>
                    </a:lnTo>
                    <a:lnTo>
                      <a:pt x="4" y="43"/>
                    </a:lnTo>
                    <a:lnTo>
                      <a:pt x="0" y="48"/>
                    </a:lnTo>
                    <a:lnTo>
                      <a:pt x="0" y="53"/>
                    </a:lnTo>
                    <a:close/>
                  </a:path>
                </a:pathLst>
              </a:custGeom>
              <a:solidFill>
                <a:srgbClr val="F2CCB2"/>
              </a:solidFill>
              <a:ln w="9525">
                <a:noFill/>
                <a:round/>
                <a:headEnd/>
                <a:tailEnd/>
              </a:ln>
            </p:spPr>
            <p:txBody>
              <a:bodyPr/>
              <a:lstStyle/>
              <a:p>
                <a:endParaRPr lang="he-IL"/>
              </a:p>
            </p:txBody>
          </p:sp>
          <p:sp>
            <p:nvSpPr>
              <p:cNvPr id="299" name="Freeform 31"/>
              <p:cNvSpPr>
                <a:spLocks/>
              </p:cNvSpPr>
              <p:nvPr/>
            </p:nvSpPr>
            <p:spPr bwMode="auto">
              <a:xfrm>
                <a:off x="4550" y="1872"/>
                <a:ext cx="246" cy="237"/>
              </a:xfrm>
              <a:custGeom>
                <a:avLst/>
                <a:gdLst/>
                <a:ahLst/>
                <a:cxnLst>
                  <a:cxn ang="0">
                    <a:pos x="108" y="96"/>
                  </a:cxn>
                  <a:cxn ang="0">
                    <a:pos x="76" y="137"/>
                  </a:cxn>
                  <a:cxn ang="0">
                    <a:pos x="48" y="191"/>
                  </a:cxn>
                  <a:cxn ang="0">
                    <a:pos x="30" y="244"/>
                  </a:cxn>
                  <a:cxn ang="0">
                    <a:pos x="16" y="357"/>
                  </a:cxn>
                  <a:cxn ang="0">
                    <a:pos x="3" y="514"/>
                  </a:cxn>
                  <a:cxn ang="0">
                    <a:pos x="2" y="546"/>
                  </a:cxn>
                  <a:cxn ang="0">
                    <a:pos x="11" y="580"/>
                  </a:cxn>
                  <a:cxn ang="0">
                    <a:pos x="35" y="629"/>
                  </a:cxn>
                  <a:cxn ang="0">
                    <a:pos x="80" y="675"/>
                  </a:cxn>
                  <a:cxn ang="0">
                    <a:pos x="136" y="698"/>
                  </a:cxn>
                  <a:cxn ang="0">
                    <a:pos x="185" y="708"/>
                  </a:cxn>
                  <a:cxn ang="0">
                    <a:pos x="228" y="711"/>
                  </a:cxn>
                  <a:cxn ang="0">
                    <a:pos x="268" y="709"/>
                  </a:cxn>
                  <a:cxn ang="0">
                    <a:pos x="300" y="704"/>
                  </a:cxn>
                  <a:cxn ang="0">
                    <a:pos x="327" y="697"/>
                  </a:cxn>
                  <a:cxn ang="0">
                    <a:pos x="346" y="691"/>
                  </a:cxn>
                  <a:cxn ang="0">
                    <a:pos x="355" y="688"/>
                  </a:cxn>
                  <a:cxn ang="0">
                    <a:pos x="360" y="685"/>
                  </a:cxn>
                  <a:cxn ang="0">
                    <a:pos x="385" y="677"/>
                  </a:cxn>
                  <a:cxn ang="0">
                    <a:pos x="429" y="662"/>
                  </a:cxn>
                  <a:cxn ang="0">
                    <a:pos x="485" y="642"/>
                  </a:cxn>
                  <a:cxn ang="0">
                    <a:pos x="544" y="621"/>
                  </a:cxn>
                  <a:cxn ang="0">
                    <a:pos x="601" y="598"/>
                  </a:cxn>
                  <a:cxn ang="0">
                    <a:pos x="649" y="576"/>
                  </a:cxn>
                  <a:cxn ang="0">
                    <a:pos x="679" y="559"/>
                  </a:cxn>
                  <a:cxn ang="0">
                    <a:pos x="703" y="507"/>
                  </a:cxn>
                  <a:cxn ang="0">
                    <a:pos x="728" y="379"/>
                  </a:cxn>
                  <a:cxn ang="0">
                    <a:pos x="738" y="231"/>
                  </a:cxn>
                  <a:cxn ang="0">
                    <a:pos x="725" y="110"/>
                  </a:cxn>
                  <a:cxn ang="0">
                    <a:pos x="686" y="49"/>
                  </a:cxn>
                  <a:cxn ang="0">
                    <a:pos x="644" y="18"/>
                  </a:cxn>
                  <a:cxn ang="0">
                    <a:pos x="611" y="4"/>
                  </a:cxn>
                  <a:cxn ang="0">
                    <a:pos x="591" y="0"/>
                  </a:cxn>
                  <a:cxn ang="0">
                    <a:pos x="587" y="0"/>
                  </a:cxn>
                  <a:cxn ang="0">
                    <a:pos x="573" y="0"/>
                  </a:cxn>
                  <a:cxn ang="0">
                    <a:pos x="546" y="1"/>
                  </a:cxn>
                  <a:cxn ang="0">
                    <a:pos x="511" y="2"/>
                  </a:cxn>
                  <a:cxn ang="0">
                    <a:pos x="466" y="6"/>
                  </a:cxn>
                  <a:cxn ang="0">
                    <a:pos x="418" y="10"/>
                  </a:cxn>
                  <a:cxn ang="0">
                    <a:pos x="367" y="16"/>
                  </a:cxn>
                  <a:cxn ang="0">
                    <a:pos x="316" y="26"/>
                  </a:cxn>
                  <a:cxn ang="0">
                    <a:pos x="260" y="41"/>
                  </a:cxn>
                  <a:cxn ang="0">
                    <a:pos x="209" y="56"/>
                  </a:cxn>
                  <a:cxn ang="0">
                    <a:pos x="169" y="68"/>
                  </a:cxn>
                  <a:cxn ang="0">
                    <a:pos x="139" y="80"/>
                  </a:cxn>
                </a:cxnLst>
                <a:rect l="0" t="0" r="r" b="b"/>
                <a:pathLst>
                  <a:path w="738" h="711">
                    <a:moveTo>
                      <a:pt x="125" y="86"/>
                    </a:moveTo>
                    <a:lnTo>
                      <a:pt x="108" y="96"/>
                    </a:lnTo>
                    <a:lnTo>
                      <a:pt x="92" y="114"/>
                    </a:lnTo>
                    <a:lnTo>
                      <a:pt x="76" y="137"/>
                    </a:lnTo>
                    <a:lnTo>
                      <a:pt x="61" y="163"/>
                    </a:lnTo>
                    <a:lnTo>
                      <a:pt x="48" y="191"/>
                    </a:lnTo>
                    <a:lnTo>
                      <a:pt x="37" y="219"/>
                    </a:lnTo>
                    <a:lnTo>
                      <a:pt x="30" y="244"/>
                    </a:lnTo>
                    <a:lnTo>
                      <a:pt x="25" y="265"/>
                    </a:lnTo>
                    <a:lnTo>
                      <a:pt x="16" y="357"/>
                    </a:lnTo>
                    <a:lnTo>
                      <a:pt x="8" y="447"/>
                    </a:lnTo>
                    <a:lnTo>
                      <a:pt x="3" y="514"/>
                    </a:lnTo>
                    <a:lnTo>
                      <a:pt x="0" y="541"/>
                    </a:lnTo>
                    <a:lnTo>
                      <a:pt x="2" y="546"/>
                    </a:lnTo>
                    <a:lnTo>
                      <a:pt x="5" y="559"/>
                    </a:lnTo>
                    <a:lnTo>
                      <a:pt x="11" y="580"/>
                    </a:lnTo>
                    <a:lnTo>
                      <a:pt x="21" y="603"/>
                    </a:lnTo>
                    <a:lnTo>
                      <a:pt x="35" y="629"/>
                    </a:lnTo>
                    <a:lnTo>
                      <a:pt x="54" y="654"/>
                    </a:lnTo>
                    <a:lnTo>
                      <a:pt x="80" y="675"/>
                    </a:lnTo>
                    <a:lnTo>
                      <a:pt x="112" y="691"/>
                    </a:lnTo>
                    <a:lnTo>
                      <a:pt x="136" y="698"/>
                    </a:lnTo>
                    <a:lnTo>
                      <a:pt x="161" y="705"/>
                    </a:lnTo>
                    <a:lnTo>
                      <a:pt x="185" y="708"/>
                    </a:lnTo>
                    <a:lnTo>
                      <a:pt x="208" y="710"/>
                    </a:lnTo>
                    <a:lnTo>
                      <a:pt x="228" y="711"/>
                    </a:lnTo>
                    <a:lnTo>
                      <a:pt x="249" y="711"/>
                    </a:lnTo>
                    <a:lnTo>
                      <a:pt x="268" y="709"/>
                    </a:lnTo>
                    <a:lnTo>
                      <a:pt x="285" y="707"/>
                    </a:lnTo>
                    <a:lnTo>
                      <a:pt x="300" y="704"/>
                    </a:lnTo>
                    <a:lnTo>
                      <a:pt x="314" y="700"/>
                    </a:lnTo>
                    <a:lnTo>
                      <a:pt x="327" y="697"/>
                    </a:lnTo>
                    <a:lnTo>
                      <a:pt x="337" y="694"/>
                    </a:lnTo>
                    <a:lnTo>
                      <a:pt x="346" y="691"/>
                    </a:lnTo>
                    <a:lnTo>
                      <a:pt x="351" y="689"/>
                    </a:lnTo>
                    <a:lnTo>
                      <a:pt x="355" y="688"/>
                    </a:lnTo>
                    <a:lnTo>
                      <a:pt x="356" y="686"/>
                    </a:lnTo>
                    <a:lnTo>
                      <a:pt x="360" y="685"/>
                    </a:lnTo>
                    <a:lnTo>
                      <a:pt x="369" y="682"/>
                    </a:lnTo>
                    <a:lnTo>
                      <a:pt x="385" y="677"/>
                    </a:lnTo>
                    <a:lnTo>
                      <a:pt x="405" y="670"/>
                    </a:lnTo>
                    <a:lnTo>
                      <a:pt x="429" y="662"/>
                    </a:lnTo>
                    <a:lnTo>
                      <a:pt x="456" y="653"/>
                    </a:lnTo>
                    <a:lnTo>
                      <a:pt x="485" y="642"/>
                    </a:lnTo>
                    <a:lnTo>
                      <a:pt x="514" y="631"/>
                    </a:lnTo>
                    <a:lnTo>
                      <a:pt x="544" y="621"/>
                    </a:lnTo>
                    <a:lnTo>
                      <a:pt x="573" y="609"/>
                    </a:lnTo>
                    <a:lnTo>
                      <a:pt x="601" y="598"/>
                    </a:lnTo>
                    <a:lnTo>
                      <a:pt x="626" y="587"/>
                    </a:lnTo>
                    <a:lnTo>
                      <a:pt x="649" y="576"/>
                    </a:lnTo>
                    <a:lnTo>
                      <a:pt x="666" y="567"/>
                    </a:lnTo>
                    <a:lnTo>
                      <a:pt x="679" y="559"/>
                    </a:lnTo>
                    <a:lnTo>
                      <a:pt x="685" y="552"/>
                    </a:lnTo>
                    <a:lnTo>
                      <a:pt x="703" y="507"/>
                    </a:lnTo>
                    <a:lnTo>
                      <a:pt x="717" y="448"/>
                    </a:lnTo>
                    <a:lnTo>
                      <a:pt x="728" y="379"/>
                    </a:lnTo>
                    <a:lnTo>
                      <a:pt x="736" y="305"/>
                    </a:lnTo>
                    <a:lnTo>
                      <a:pt x="738" y="231"/>
                    </a:lnTo>
                    <a:lnTo>
                      <a:pt x="735" y="164"/>
                    </a:lnTo>
                    <a:lnTo>
                      <a:pt x="725" y="110"/>
                    </a:lnTo>
                    <a:lnTo>
                      <a:pt x="709" y="74"/>
                    </a:lnTo>
                    <a:lnTo>
                      <a:pt x="686" y="49"/>
                    </a:lnTo>
                    <a:lnTo>
                      <a:pt x="665" y="31"/>
                    </a:lnTo>
                    <a:lnTo>
                      <a:pt x="644" y="18"/>
                    </a:lnTo>
                    <a:lnTo>
                      <a:pt x="627" y="9"/>
                    </a:lnTo>
                    <a:lnTo>
                      <a:pt x="611" y="4"/>
                    </a:lnTo>
                    <a:lnTo>
                      <a:pt x="599" y="1"/>
                    </a:lnTo>
                    <a:lnTo>
                      <a:pt x="591" y="0"/>
                    </a:lnTo>
                    <a:lnTo>
                      <a:pt x="589" y="0"/>
                    </a:lnTo>
                    <a:lnTo>
                      <a:pt x="587" y="0"/>
                    </a:lnTo>
                    <a:lnTo>
                      <a:pt x="582" y="0"/>
                    </a:lnTo>
                    <a:lnTo>
                      <a:pt x="573" y="0"/>
                    </a:lnTo>
                    <a:lnTo>
                      <a:pt x="561" y="0"/>
                    </a:lnTo>
                    <a:lnTo>
                      <a:pt x="546" y="1"/>
                    </a:lnTo>
                    <a:lnTo>
                      <a:pt x="529" y="1"/>
                    </a:lnTo>
                    <a:lnTo>
                      <a:pt x="511" y="2"/>
                    </a:lnTo>
                    <a:lnTo>
                      <a:pt x="489" y="4"/>
                    </a:lnTo>
                    <a:lnTo>
                      <a:pt x="466" y="6"/>
                    </a:lnTo>
                    <a:lnTo>
                      <a:pt x="443" y="7"/>
                    </a:lnTo>
                    <a:lnTo>
                      <a:pt x="418" y="10"/>
                    </a:lnTo>
                    <a:lnTo>
                      <a:pt x="393" y="13"/>
                    </a:lnTo>
                    <a:lnTo>
                      <a:pt x="367" y="16"/>
                    </a:lnTo>
                    <a:lnTo>
                      <a:pt x="341" y="22"/>
                    </a:lnTo>
                    <a:lnTo>
                      <a:pt x="316" y="26"/>
                    </a:lnTo>
                    <a:lnTo>
                      <a:pt x="292" y="33"/>
                    </a:lnTo>
                    <a:lnTo>
                      <a:pt x="260" y="41"/>
                    </a:lnTo>
                    <a:lnTo>
                      <a:pt x="232" y="49"/>
                    </a:lnTo>
                    <a:lnTo>
                      <a:pt x="209" y="56"/>
                    </a:lnTo>
                    <a:lnTo>
                      <a:pt x="187" y="63"/>
                    </a:lnTo>
                    <a:lnTo>
                      <a:pt x="169" y="68"/>
                    </a:lnTo>
                    <a:lnTo>
                      <a:pt x="153" y="75"/>
                    </a:lnTo>
                    <a:lnTo>
                      <a:pt x="139" y="80"/>
                    </a:lnTo>
                    <a:lnTo>
                      <a:pt x="125" y="86"/>
                    </a:lnTo>
                    <a:close/>
                  </a:path>
                </a:pathLst>
              </a:custGeom>
              <a:solidFill>
                <a:srgbClr val="59A359"/>
              </a:solidFill>
              <a:ln w="9525">
                <a:noFill/>
                <a:round/>
                <a:headEnd/>
                <a:tailEnd/>
              </a:ln>
            </p:spPr>
            <p:txBody>
              <a:bodyPr/>
              <a:lstStyle/>
              <a:p>
                <a:endParaRPr lang="he-IL"/>
              </a:p>
            </p:txBody>
          </p:sp>
          <p:sp>
            <p:nvSpPr>
              <p:cNvPr id="300" name="Freeform 32"/>
              <p:cNvSpPr>
                <a:spLocks/>
              </p:cNvSpPr>
              <p:nvPr/>
            </p:nvSpPr>
            <p:spPr bwMode="auto">
              <a:xfrm>
                <a:off x="4654" y="1931"/>
                <a:ext cx="105" cy="229"/>
              </a:xfrm>
              <a:custGeom>
                <a:avLst/>
                <a:gdLst/>
                <a:ahLst/>
                <a:cxnLst>
                  <a:cxn ang="0">
                    <a:pos x="93" y="46"/>
                  </a:cxn>
                  <a:cxn ang="0">
                    <a:pos x="0" y="687"/>
                  </a:cxn>
                  <a:cxn ang="0">
                    <a:pos x="215" y="687"/>
                  </a:cxn>
                  <a:cxn ang="0">
                    <a:pos x="315" y="28"/>
                  </a:cxn>
                  <a:cxn ang="0">
                    <a:pos x="315" y="27"/>
                  </a:cxn>
                  <a:cxn ang="0">
                    <a:pos x="315" y="24"/>
                  </a:cxn>
                  <a:cxn ang="0">
                    <a:pos x="314" y="21"/>
                  </a:cxn>
                  <a:cxn ang="0">
                    <a:pos x="309" y="15"/>
                  </a:cxn>
                  <a:cxn ang="0">
                    <a:pos x="301" y="11"/>
                  </a:cxn>
                  <a:cxn ang="0">
                    <a:pos x="289" y="6"/>
                  </a:cxn>
                  <a:cxn ang="0">
                    <a:pos x="270" y="3"/>
                  </a:cxn>
                  <a:cxn ang="0">
                    <a:pos x="244" y="0"/>
                  </a:cxn>
                  <a:cxn ang="0">
                    <a:pos x="214" y="1"/>
                  </a:cxn>
                  <a:cxn ang="0">
                    <a:pos x="185" y="6"/>
                  </a:cxn>
                  <a:cxn ang="0">
                    <a:pos x="161" y="13"/>
                  </a:cxn>
                  <a:cxn ang="0">
                    <a:pos x="138" y="21"/>
                  </a:cxn>
                  <a:cxn ang="0">
                    <a:pos x="120" y="31"/>
                  </a:cxn>
                  <a:cxn ang="0">
                    <a:pos x="105" y="38"/>
                  </a:cxn>
                  <a:cxn ang="0">
                    <a:pos x="96" y="44"/>
                  </a:cxn>
                  <a:cxn ang="0">
                    <a:pos x="93" y="46"/>
                  </a:cxn>
                </a:cxnLst>
                <a:rect l="0" t="0" r="r" b="b"/>
                <a:pathLst>
                  <a:path w="315" h="687">
                    <a:moveTo>
                      <a:pt x="93" y="46"/>
                    </a:moveTo>
                    <a:lnTo>
                      <a:pt x="0" y="687"/>
                    </a:lnTo>
                    <a:lnTo>
                      <a:pt x="215" y="687"/>
                    </a:lnTo>
                    <a:lnTo>
                      <a:pt x="315" y="28"/>
                    </a:lnTo>
                    <a:lnTo>
                      <a:pt x="315" y="27"/>
                    </a:lnTo>
                    <a:lnTo>
                      <a:pt x="315" y="24"/>
                    </a:lnTo>
                    <a:lnTo>
                      <a:pt x="314" y="21"/>
                    </a:lnTo>
                    <a:lnTo>
                      <a:pt x="309" y="15"/>
                    </a:lnTo>
                    <a:lnTo>
                      <a:pt x="301" y="11"/>
                    </a:lnTo>
                    <a:lnTo>
                      <a:pt x="289" y="6"/>
                    </a:lnTo>
                    <a:lnTo>
                      <a:pt x="270" y="3"/>
                    </a:lnTo>
                    <a:lnTo>
                      <a:pt x="244" y="0"/>
                    </a:lnTo>
                    <a:lnTo>
                      <a:pt x="214" y="1"/>
                    </a:lnTo>
                    <a:lnTo>
                      <a:pt x="185" y="6"/>
                    </a:lnTo>
                    <a:lnTo>
                      <a:pt x="161" y="13"/>
                    </a:lnTo>
                    <a:lnTo>
                      <a:pt x="138" y="21"/>
                    </a:lnTo>
                    <a:lnTo>
                      <a:pt x="120" y="31"/>
                    </a:lnTo>
                    <a:lnTo>
                      <a:pt x="105" y="38"/>
                    </a:lnTo>
                    <a:lnTo>
                      <a:pt x="96" y="44"/>
                    </a:lnTo>
                    <a:lnTo>
                      <a:pt x="93" y="46"/>
                    </a:lnTo>
                    <a:close/>
                  </a:path>
                </a:pathLst>
              </a:custGeom>
              <a:solidFill>
                <a:srgbClr val="A5A5A5"/>
              </a:solidFill>
              <a:ln w="9525">
                <a:noFill/>
                <a:round/>
                <a:headEnd/>
                <a:tailEnd/>
              </a:ln>
            </p:spPr>
            <p:txBody>
              <a:bodyPr/>
              <a:lstStyle/>
              <a:p>
                <a:endParaRPr lang="he-IL"/>
              </a:p>
            </p:txBody>
          </p:sp>
          <p:sp>
            <p:nvSpPr>
              <p:cNvPr id="301" name="Freeform 33"/>
              <p:cNvSpPr>
                <a:spLocks/>
              </p:cNvSpPr>
              <p:nvPr/>
            </p:nvSpPr>
            <p:spPr bwMode="auto">
              <a:xfrm>
                <a:off x="4143" y="1691"/>
                <a:ext cx="617" cy="311"/>
              </a:xfrm>
              <a:custGeom>
                <a:avLst/>
                <a:gdLst/>
                <a:ahLst/>
                <a:cxnLst>
                  <a:cxn ang="0">
                    <a:pos x="937" y="867"/>
                  </a:cxn>
                  <a:cxn ang="0">
                    <a:pos x="831" y="854"/>
                  </a:cxn>
                  <a:cxn ang="0">
                    <a:pos x="784" y="770"/>
                  </a:cxn>
                  <a:cxn ang="0">
                    <a:pos x="875" y="725"/>
                  </a:cxn>
                  <a:cxn ang="0">
                    <a:pos x="742" y="708"/>
                  </a:cxn>
                  <a:cxn ang="0">
                    <a:pos x="792" y="859"/>
                  </a:cxn>
                  <a:cxn ang="0">
                    <a:pos x="926" y="933"/>
                  </a:cxn>
                  <a:cxn ang="0">
                    <a:pos x="996" y="850"/>
                  </a:cxn>
                  <a:cxn ang="0">
                    <a:pos x="1056" y="454"/>
                  </a:cxn>
                  <a:cxn ang="0">
                    <a:pos x="1148" y="295"/>
                  </a:cxn>
                  <a:cxn ang="0">
                    <a:pos x="1309" y="200"/>
                  </a:cxn>
                  <a:cxn ang="0">
                    <a:pos x="1436" y="275"/>
                  </a:cxn>
                  <a:cxn ang="0">
                    <a:pos x="1561" y="280"/>
                  </a:cxn>
                  <a:cxn ang="0">
                    <a:pos x="1657" y="223"/>
                  </a:cxn>
                  <a:cxn ang="0">
                    <a:pos x="1820" y="427"/>
                  </a:cxn>
                  <a:cxn ang="0">
                    <a:pos x="1850" y="402"/>
                  </a:cxn>
                  <a:cxn ang="0">
                    <a:pos x="1788" y="248"/>
                  </a:cxn>
                  <a:cxn ang="0">
                    <a:pos x="1681" y="159"/>
                  </a:cxn>
                  <a:cxn ang="0">
                    <a:pos x="1641" y="172"/>
                  </a:cxn>
                  <a:cxn ang="0">
                    <a:pos x="1558" y="234"/>
                  </a:cxn>
                  <a:cxn ang="0">
                    <a:pos x="1470" y="238"/>
                  </a:cxn>
                  <a:cxn ang="0">
                    <a:pos x="1386" y="202"/>
                  </a:cxn>
                  <a:cxn ang="0">
                    <a:pos x="1402" y="107"/>
                  </a:cxn>
                  <a:cxn ang="0">
                    <a:pos x="1364" y="46"/>
                  </a:cxn>
                  <a:cxn ang="0">
                    <a:pos x="1262" y="172"/>
                  </a:cxn>
                  <a:cxn ang="0">
                    <a:pos x="1117" y="251"/>
                  </a:cxn>
                  <a:cxn ang="0">
                    <a:pos x="1030" y="384"/>
                  </a:cxn>
                  <a:cxn ang="0">
                    <a:pos x="972" y="458"/>
                  </a:cxn>
                  <a:cxn ang="0">
                    <a:pos x="826" y="440"/>
                  </a:cxn>
                  <a:cxn ang="0">
                    <a:pos x="389" y="513"/>
                  </a:cxn>
                  <a:cxn ang="0">
                    <a:pos x="205" y="522"/>
                  </a:cxn>
                  <a:cxn ang="0">
                    <a:pos x="86" y="481"/>
                  </a:cxn>
                  <a:cxn ang="0">
                    <a:pos x="9" y="475"/>
                  </a:cxn>
                  <a:cxn ang="0">
                    <a:pos x="140" y="525"/>
                  </a:cxn>
                  <a:cxn ang="0">
                    <a:pos x="199" y="550"/>
                  </a:cxn>
                  <a:cxn ang="0">
                    <a:pos x="466" y="695"/>
                  </a:cxn>
                  <a:cxn ang="0">
                    <a:pos x="361" y="545"/>
                  </a:cxn>
                  <a:cxn ang="0">
                    <a:pos x="811" y="461"/>
                  </a:cxn>
                  <a:cxn ang="0">
                    <a:pos x="958" y="471"/>
                  </a:cxn>
                  <a:cxn ang="0">
                    <a:pos x="987" y="608"/>
                  </a:cxn>
                  <a:cxn ang="0">
                    <a:pos x="924" y="545"/>
                  </a:cxn>
                  <a:cxn ang="0">
                    <a:pos x="984" y="562"/>
                  </a:cxn>
                  <a:cxn ang="0">
                    <a:pos x="895" y="483"/>
                  </a:cxn>
                  <a:cxn ang="0">
                    <a:pos x="962" y="502"/>
                  </a:cxn>
                  <a:cxn ang="0">
                    <a:pos x="996" y="514"/>
                  </a:cxn>
                  <a:cxn ang="0">
                    <a:pos x="916" y="470"/>
                  </a:cxn>
                  <a:cxn ang="0">
                    <a:pos x="895" y="482"/>
                  </a:cxn>
                  <a:cxn ang="0">
                    <a:pos x="907" y="508"/>
                  </a:cxn>
                  <a:cxn ang="0">
                    <a:pos x="910" y="524"/>
                  </a:cxn>
                  <a:cxn ang="0">
                    <a:pos x="908" y="563"/>
                  </a:cxn>
                  <a:cxn ang="0">
                    <a:pos x="870" y="620"/>
                  </a:cxn>
                  <a:cxn ang="0">
                    <a:pos x="800" y="536"/>
                  </a:cxn>
                  <a:cxn ang="0">
                    <a:pos x="747" y="572"/>
                  </a:cxn>
                  <a:cxn ang="0">
                    <a:pos x="729" y="580"/>
                  </a:cxn>
                  <a:cxn ang="0">
                    <a:pos x="771" y="593"/>
                  </a:cxn>
                  <a:cxn ang="0">
                    <a:pos x="767" y="645"/>
                  </a:cxn>
                  <a:cxn ang="0">
                    <a:pos x="791" y="675"/>
                  </a:cxn>
                  <a:cxn ang="0">
                    <a:pos x="937" y="630"/>
                  </a:cxn>
                  <a:cxn ang="0">
                    <a:pos x="890" y="719"/>
                  </a:cxn>
                  <a:cxn ang="0">
                    <a:pos x="969" y="740"/>
                  </a:cxn>
                </a:cxnLst>
                <a:rect l="0" t="0" r="r" b="b"/>
                <a:pathLst>
                  <a:path w="1851" h="935">
                    <a:moveTo>
                      <a:pt x="888" y="798"/>
                    </a:moveTo>
                    <a:lnTo>
                      <a:pt x="962" y="773"/>
                    </a:lnTo>
                    <a:lnTo>
                      <a:pt x="961" y="788"/>
                    </a:lnTo>
                    <a:lnTo>
                      <a:pt x="958" y="804"/>
                    </a:lnTo>
                    <a:lnTo>
                      <a:pt x="956" y="821"/>
                    </a:lnTo>
                    <a:lnTo>
                      <a:pt x="952" y="837"/>
                    </a:lnTo>
                    <a:lnTo>
                      <a:pt x="945" y="853"/>
                    </a:lnTo>
                    <a:lnTo>
                      <a:pt x="937" y="867"/>
                    </a:lnTo>
                    <a:lnTo>
                      <a:pt x="926" y="880"/>
                    </a:lnTo>
                    <a:lnTo>
                      <a:pt x="912" y="891"/>
                    </a:lnTo>
                    <a:lnTo>
                      <a:pt x="898" y="893"/>
                    </a:lnTo>
                    <a:lnTo>
                      <a:pt x="884" y="891"/>
                    </a:lnTo>
                    <a:lnTo>
                      <a:pt x="870" y="885"/>
                    </a:lnTo>
                    <a:lnTo>
                      <a:pt x="856" y="877"/>
                    </a:lnTo>
                    <a:lnTo>
                      <a:pt x="843" y="866"/>
                    </a:lnTo>
                    <a:lnTo>
                      <a:pt x="831" y="854"/>
                    </a:lnTo>
                    <a:lnTo>
                      <a:pt x="820" y="839"/>
                    </a:lnTo>
                    <a:lnTo>
                      <a:pt x="812" y="824"/>
                    </a:lnTo>
                    <a:lnTo>
                      <a:pt x="888" y="798"/>
                    </a:lnTo>
                    <a:lnTo>
                      <a:pt x="882" y="769"/>
                    </a:lnTo>
                    <a:lnTo>
                      <a:pt x="802" y="797"/>
                    </a:lnTo>
                    <a:lnTo>
                      <a:pt x="794" y="790"/>
                    </a:lnTo>
                    <a:lnTo>
                      <a:pt x="788" y="781"/>
                    </a:lnTo>
                    <a:lnTo>
                      <a:pt x="784" y="770"/>
                    </a:lnTo>
                    <a:lnTo>
                      <a:pt x="777" y="759"/>
                    </a:lnTo>
                    <a:lnTo>
                      <a:pt x="789" y="754"/>
                    </a:lnTo>
                    <a:lnTo>
                      <a:pt x="803" y="749"/>
                    </a:lnTo>
                    <a:lnTo>
                      <a:pt x="817" y="744"/>
                    </a:lnTo>
                    <a:lnTo>
                      <a:pt x="832" y="739"/>
                    </a:lnTo>
                    <a:lnTo>
                      <a:pt x="847" y="733"/>
                    </a:lnTo>
                    <a:lnTo>
                      <a:pt x="862" y="729"/>
                    </a:lnTo>
                    <a:lnTo>
                      <a:pt x="875" y="725"/>
                    </a:lnTo>
                    <a:lnTo>
                      <a:pt x="888" y="720"/>
                    </a:lnTo>
                    <a:lnTo>
                      <a:pt x="881" y="692"/>
                    </a:lnTo>
                    <a:lnTo>
                      <a:pt x="783" y="725"/>
                    </a:lnTo>
                    <a:lnTo>
                      <a:pt x="781" y="722"/>
                    </a:lnTo>
                    <a:lnTo>
                      <a:pt x="781" y="719"/>
                    </a:lnTo>
                    <a:lnTo>
                      <a:pt x="781" y="716"/>
                    </a:lnTo>
                    <a:lnTo>
                      <a:pt x="781" y="712"/>
                    </a:lnTo>
                    <a:lnTo>
                      <a:pt x="742" y="708"/>
                    </a:lnTo>
                    <a:lnTo>
                      <a:pt x="742" y="729"/>
                    </a:lnTo>
                    <a:lnTo>
                      <a:pt x="744" y="748"/>
                    </a:lnTo>
                    <a:lnTo>
                      <a:pt x="748" y="769"/>
                    </a:lnTo>
                    <a:lnTo>
                      <a:pt x="755" y="787"/>
                    </a:lnTo>
                    <a:lnTo>
                      <a:pt x="762" y="807"/>
                    </a:lnTo>
                    <a:lnTo>
                      <a:pt x="771" y="825"/>
                    </a:lnTo>
                    <a:lnTo>
                      <a:pt x="781" y="842"/>
                    </a:lnTo>
                    <a:lnTo>
                      <a:pt x="792" y="859"/>
                    </a:lnTo>
                    <a:lnTo>
                      <a:pt x="805" y="876"/>
                    </a:lnTo>
                    <a:lnTo>
                      <a:pt x="819" y="892"/>
                    </a:lnTo>
                    <a:lnTo>
                      <a:pt x="834" y="906"/>
                    </a:lnTo>
                    <a:lnTo>
                      <a:pt x="851" y="917"/>
                    </a:lnTo>
                    <a:lnTo>
                      <a:pt x="868" y="926"/>
                    </a:lnTo>
                    <a:lnTo>
                      <a:pt x="886" y="932"/>
                    </a:lnTo>
                    <a:lnTo>
                      <a:pt x="906" y="935"/>
                    </a:lnTo>
                    <a:lnTo>
                      <a:pt x="926" y="933"/>
                    </a:lnTo>
                    <a:lnTo>
                      <a:pt x="941" y="928"/>
                    </a:lnTo>
                    <a:lnTo>
                      <a:pt x="954" y="922"/>
                    </a:lnTo>
                    <a:lnTo>
                      <a:pt x="965" y="913"/>
                    </a:lnTo>
                    <a:lnTo>
                      <a:pt x="975" y="903"/>
                    </a:lnTo>
                    <a:lnTo>
                      <a:pt x="981" y="891"/>
                    </a:lnTo>
                    <a:lnTo>
                      <a:pt x="987" y="878"/>
                    </a:lnTo>
                    <a:lnTo>
                      <a:pt x="993" y="864"/>
                    </a:lnTo>
                    <a:lnTo>
                      <a:pt x="996" y="850"/>
                    </a:lnTo>
                    <a:lnTo>
                      <a:pt x="1028" y="589"/>
                    </a:lnTo>
                    <a:lnTo>
                      <a:pt x="1031" y="569"/>
                    </a:lnTo>
                    <a:lnTo>
                      <a:pt x="1034" y="549"/>
                    </a:lnTo>
                    <a:lnTo>
                      <a:pt x="1037" y="529"/>
                    </a:lnTo>
                    <a:lnTo>
                      <a:pt x="1041" y="510"/>
                    </a:lnTo>
                    <a:lnTo>
                      <a:pt x="1046" y="490"/>
                    </a:lnTo>
                    <a:lnTo>
                      <a:pt x="1050" y="472"/>
                    </a:lnTo>
                    <a:lnTo>
                      <a:pt x="1056" y="454"/>
                    </a:lnTo>
                    <a:lnTo>
                      <a:pt x="1063" y="435"/>
                    </a:lnTo>
                    <a:lnTo>
                      <a:pt x="1071" y="414"/>
                    </a:lnTo>
                    <a:lnTo>
                      <a:pt x="1080" y="392"/>
                    </a:lnTo>
                    <a:lnTo>
                      <a:pt x="1091" y="372"/>
                    </a:lnTo>
                    <a:lnTo>
                      <a:pt x="1104" y="351"/>
                    </a:lnTo>
                    <a:lnTo>
                      <a:pt x="1118" y="332"/>
                    </a:lnTo>
                    <a:lnTo>
                      <a:pt x="1132" y="312"/>
                    </a:lnTo>
                    <a:lnTo>
                      <a:pt x="1148" y="295"/>
                    </a:lnTo>
                    <a:lnTo>
                      <a:pt x="1165" y="278"/>
                    </a:lnTo>
                    <a:lnTo>
                      <a:pt x="1184" y="263"/>
                    </a:lnTo>
                    <a:lnTo>
                      <a:pt x="1202" y="248"/>
                    </a:lnTo>
                    <a:lnTo>
                      <a:pt x="1223" y="235"/>
                    </a:lnTo>
                    <a:lnTo>
                      <a:pt x="1243" y="224"/>
                    </a:lnTo>
                    <a:lnTo>
                      <a:pt x="1265" y="214"/>
                    </a:lnTo>
                    <a:lnTo>
                      <a:pt x="1286" y="206"/>
                    </a:lnTo>
                    <a:lnTo>
                      <a:pt x="1309" y="200"/>
                    </a:lnTo>
                    <a:lnTo>
                      <a:pt x="1333" y="196"/>
                    </a:lnTo>
                    <a:lnTo>
                      <a:pt x="1346" y="211"/>
                    </a:lnTo>
                    <a:lnTo>
                      <a:pt x="1357" y="224"/>
                    </a:lnTo>
                    <a:lnTo>
                      <a:pt x="1369" y="237"/>
                    </a:lnTo>
                    <a:lnTo>
                      <a:pt x="1382" y="248"/>
                    </a:lnTo>
                    <a:lnTo>
                      <a:pt x="1397" y="257"/>
                    </a:lnTo>
                    <a:lnTo>
                      <a:pt x="1415" y="266"/>
                    </a:lnTo>
                    <a:lnTo>
                      <a:pt x="1436" y="275"/>
                    </a:lnTo>
                    <a:lnTo>
                      <a:pt x="1462" y="282"/>
                    </a:lnTo>
                    <a:lnTo>
                      <a:pt x="1477" y="285"/>
                    </a:lnTo>
                    <a:lnTo>
                      <a:pt x="1491" y="287"/>
                    </a:lnTo>
                    <a:lnTo>
                      <a:pt x="1506" y="288"/>
                    </a:lnTo>
                    <a:lnTo>
                      <a:pt x="1520" y="288"/>
                    </a:lnTo>
                    <a:lnTo>
                      <a:pt x="1534" y="285"/>
                    </a:lnTo>
                    <a:lnTo>
                      <a:pt x="1547" y="283"/>
                    </a:lnTo>
                    <a:lnTo>
                      <a:pt x="1561" y="280"/>
                    </a:lnTo>
                    <a:lnTo>
                      <a:pt x="1574" y="275"/>
                    </a:lnTo>
                    <a:lnTo>
                      <a:pt x="1587" y="270"/>
                    </a:lnTo>
                    <a:lnTo>
                      <a:pt x="1599" y="264"/>
                    </a:lnTo>
                    <a:lnTo>
                      <a:pt x="1612" y="257"/>
                    </a:lnTo>
                    <a:lnTo>
                      <a:pt x="1624" y="250"/>
                    </a:lnTo>
                    <a:lnTo>
                      <a:pt x="1635" y="241"/>
                    </a:lnTo>
                    <a:lnTo>
                      <a:pt x="1646" y="233"/>
                    </a:lnTo>
                    <a:lnTo>
                      <a:pt x="1657" y="223"/>
                    </a:lnTo>
                    <a:lnTo>
                      <a:pt x="1668" y="213"/>
                    </a:lnTo>
                    <a:lnTo>
                      <a:pt x="1702" y="233"/>
                    </a:lnTo>
                    <a:lnTo>
                      <a:pt x="1733" y="256"/>
                    </a:lnTo>
                    <a:lnTo>
                      <a:pt x="1759" y="284"/>
                    </a:lnTo>
                    <a:lnTo>
                      <a:pt x="1781" y="317"/>
                    </a:lnTo>
                    <a:lnTo>
                      <a:pt x="1798" y="351"/>
                    </a:lnTo>
                    <a:lnTo>
                      <a:pt x="1812" y="389"/>
                    </a:lnTo>
                    <a:lnTo>
                      <a:pt x="1820" y="427"/>
                    </a:lnTo>
                    <a:lnTo>
                      <a:pt x="1823" y="467"/>
                    </a:lnTo>
                    <a:lnTo>
                      <a:pt x="1825" y="494"/>
                    </a:lnTo>
                    <a:lnTo>
                      <a:pt x="1829" y="524"/>
                    </a:lnTo>
                    <a:lnTo>
                      <a:pt x="1832" y="547"/>
                    </a:lnTo>
                    <a:lnTo>
                      <a:pt x="1835" y="553"/>
                    </a:lnTo>
                    <a:lnTo>
                      <a:pt x="1847" y="504"/>
                    </a:lnTo>
                    <a:lnTo>
                      <a:pt x="1851" y="454"/>
                    </a:lnTo>
                    <a:lnTo>
                      <a:pt x="1850" y="402"/>
                    </a:lnTo>
                    <a:lnTo>
                      <a:pt x="1842" y="353"/>
                    </a:lnTo>
                    <a:lnTo>
                      <a:pt x="1837" y="337"/>
                    </a:lnTo>
                    <a:lnTo>
                      <a:pt x="1832" y="321"/>
                    </a:lnTo>
                    <a:lnTo>
                      <a:pt x="1825" y="305"/>
                    </a:lnTo>
                    <a:lnTo>
                      <a:pt x="1817" y="290"/>
                    </a:lnTo>
                    <a:lnTo>
                      <a:pt x="1808" y="276"/>
                    </a:lnTo>
                    <a:lnTo>
                      <a:pt x="1798" y="262"/>
                    </a:lnTo>
                    <a:lnTo>
                      <a:pt x="1788" y="248"/>
                    </a:lnTo>
                    <a:lnTo>
                      <a:pt x="1776" y="235"/>
                    </a:lnTo>
                    <a:lnTo>
                      <a:pt x="1764" y="223"/>
                    </a:lnTo>
                    <a:lnTo>
                      <a:pt x="1751" y="211"/>
                    </a:lnTo>
                    <a:lnTo>
                      <a:pt x="1738" y="199"/>
                    </a:lnTo>
                    <a:lnTo>
                      <a:pt x="1724" y="188"/>
                    </a:lnTo>
                    <a:lnTo>
                      <a:pt x="1710" y="178"/>
                    </a:lnTo>
                    <a:lnTo>
                      <a:pt x="1695" y="168"/>
                    </a:lnTo>
                    <a:lnTo>
                      <a:pt x="1681" y="159"/>
                    </a:lnTo>
                    <a:lnTo>
                      <a:pt x="1666" y="151"/>
                    </a:lnTo>
                    <a:lnTo>
                      <a:pt x="1663" y="152"/>
                    </a:lnTo>
                    <a:lnTo>
                      <a:pt x="1660" y="153"/>
                    </a:lnTo>
                    <a:lnTo>
                      <a:pt x="1658" y="154"/>
                    </a:lnTo>
                    <a:lnTo>
                      <a:pt x="1656" y="156"/>
                    </a:lnTo>
                    <a:lnTo>
                      <a:pt x="1653" y="159"/>
                    </a:lnTo>
                    <a:lnTo>
                      <a:pt x="1649" y="165"/>
                    </a:lnTo>
                    <a:lnTo>
                      <a:pt x="1641" y="172"/>
                    </a:lnTo>
                    <a:lnTo>
                      <a:pt x="1632" y="182"/>
                    </a:lnTo>
                    <a:lnTo>
                      <a:pt x="1619" y="194"/>
                    </a:lnTo>
                    <a:lnTo>
                      <a:pt x="1608" y="203"/>
                    </a:lnTo>
                    <a:lnTo>
                      <a:pt x="1597" y="212"/>
                    </a:lnTo>
                    <a:lnTo>
                      <a:pt x="1586" y="220"/>
                    </a:lnTo>
                    <a:lnTo>
                      <a:pt x="1576" y="225"/>
                    </a:lnTo>
                    <a:lnTo>
                      <a:pt x="1567" y="230"/>
                    </a:lnTo>
                    <a:lnTo>
                      <a:pt x="1558" y="234"/>
                    </a:lnTo>
                    <a:lnTo>
                      <a:pt x="1548" y="237"/>
                    </a:lnTo>
                    <a:lnTo>
                      <a:pt x="1539" y="238"/>
                    </a:lnTo>
                    <a:lnTo>
                      <a:pt x="1529" y="239"/>
                    </a:lnTo>
                    <a:lnTo>
                      <a:pt x="1519" y="240"/>
                    </a:lnTo>
                    <a:lnTo>
                      <a:pt x="1508" y="240"/>
                    </a:lnTo>
                    <a:lnTo>
                      <a:pt x="1496" y="239"/>
                    </a:lnTo>
                    <a:lnTo>
                      <a:pt x="1484" y="239"/>
                    </a:lnTo>
                    <a:lnTo>
                      <a:pt x="1470" y="238"/>
                    </a:lnTo>
                    <a:lnTo>
                      <a:pt x="1454" y="237"/>
                    </a:lnTo>
                    <a:lnTo>
                      <a:pt x="1445" y="233"/>
                    </a:lnTo>
                    <a:lnTo>
                      <a:pt x="1434" y="229"/>
                    </a:lnTo>
                    <a:lnTo>
                      <a:pt x="1424" y="225"/>
                    </a:lnTo>
                    <a:lnTo>
                      <a:pt x="1413" y="221"/>
                    </a:lnTo>
                    <a:lnTo>
                      <a:pt x="1404" y="216"/>
                    </a:lnTo>
                    <a:lnTo>
                      <a:pt x="1394" y="210"/>
                    </a:lnTo>
                    <a:lnTo>
                      <a:pt x="1386" y="202"/>
                    </a:lnTo>
                    <a:lnTo>
                      <a:pt x="1379" y="194"/>
                    </a:lnTo>
                    <a:lnTo>
                      <a:pt x="1382" y="191"/>
                    </a:lnTo>
                    <a:lnTo>
                      <a:pt x="1385" y="186"/>
                    </a:lnTo>
                    <a:lnTo>
                      <a:pt x="1388" y="182"/>
                    </a:lnTo>
                    <a:lnTo>
                      <a:pt x="1391" y="178"/>
                    </a:lnTo>
                    <a:lnTo>
                      <a:pt x="1398" y="155"/>
                    </a:lnTo>
                    <a:lnTo>
                      <a:pt x="1402" y="131"/>
                    </a:lnTo>
                    <a:lnTo>
                      <a:pt x="1402" y="107"/>
                    </a:lnTo>
                    <a:lnTo>
                      <a:pt x="1399" y="85"/>
                    </a:lnTo>
                    <a:lnTo>
                      <a:pt x="1394" y="61"/>
                    </a:lnTo>
                    <a:lnTo>
                      <a:pt x="1385" y="40"/>
                    </a:lnTo>
                    <a:lnTo>
                      <a:pt x="1375" y="19"/>
                    </a:lnTo>
                    <a:lnTo>
                      <a:pt x="1362" y="0"/>
                    </a:lnTo>
                    <a:lnTo>
                      <a:pt x="1361" y="5"/>
                    </a:lnTo>
                    <a:lnTo>
                      <a:pt x="1362" y="22"/>
                    </a:lnTo>
                    <a:lnTo>
                      <a:pt x="1364" y="46"/>
                    </a:lnTo>
                    <a:lnTo>
                      <a:pt x="1365" y="74"/>
                    </a:lnTo>
                    <a:lnTo>
                      <a:pt x="1363" y="104"/>
                    </a:lnTo>
                    <a:lnTo>
                      <a:pt x="1357" y="131"/>
                    </a:lnTo>
                    <a:lnTo>
                      <a:pt x="1346" y="153"/>
                    </a:lnTo>
                    <a:lnTo>
                      <a:pt x="1326" y="166"/>
                    </a:lnTo>
                    <a:lnTo>
                      <a:pt x="1305" y="166"/>
                    </a:lnTo>
                    <a:lnTo>
                      <a:pt x="1283" y="168"/>
                    </a:lnTo>
                    <a:lnTo>
                      <a:pt x="1262" y="172"/>
                    </a:lnTo>
                    <a:lnTo>
                      <a:pt x="1242" y="178"/>
                    </a:lnTo>
                    <a:lnTo>
                      <a:pt x="1223" y="184"/>
                    </a:lnTo>
                    <a:lnTo>
                      <a:pt x="1203" y="193"/>
                    </a:lnTo>
                    <a:lnTo>
                      <a:pt x="1185" y="201"/>
                    </a:lnTo>
                    <a:lnTo>
                      <a:pt x="1166" y="212"/>
                    </a:lnTo>
                    <a:lnTo>
                      <a:pt x="1149" y="224"/>
                    </a:lnTo>
                    <a:lnTo>
                      <a:pt x="1132" y="237"/>
                    </a:lnTo>
                    <a:lnTo>
                      <a:pt x="1117" y="251"/>
                    </a:lnTo>
                    <a:lnTo>
                      <a:pt x="1102" y="266"/>
                    </a:lnTo>
                    <a:lnTo>
                      <a:pt x="1088" y="281"/>
                    </a:lnTo>
                    <a:lnTo>
                      <a:pt x="1075" y="298"/>
                    </a:lnTo>
                    <a:lnTo>
                      <a:pt x="1062" y="316"/>
                    </a:lnTo>
                    <a:lnTo>
                      <a:pt x="1051" y="333"/>
                    </a:lnTo>
                    <a:lnTo>
                      <a:pt x="1042" y="349"/>
                    </a:lnTo>
                    <a:lnTo>
                      <a:pt x="1035" y="366"/>
                    </a:lnTo>
                    <a:lnTo>
                      <a:pt x="1030" y="384"/>
                    </a:lnTo>
                    <a:lnTo>
                      <a:pt x="1025" y="401"/>
                    </a:lnTo>
                    <a:lnTo>
                      <a:pt x="1021" y="418"/>
                    </a:lnTo>
                    <a:lnTo>
                      <a:pt x="1017" y="437"/>
                    </a:lnTo>
                    <a:lnTo>
                      <a:pt x="1012" y="454"/>
                    </a:lnTo>
                    <a:lnTo>
                      <a:pt x="1008" y="471"/>
                    </a:lnTo>
                    <a:lnTo>
                      <a:pt x="999" y="467"/>
                    </a:lnTo>
                    <a:lnTo>
                      <a:pt x="987" y="462"/>
                    </a:lnTo>
                    <a:lnTo>
                      <a:pt x="972" y="458"/>
                    </a:lnTo>
                    <a:lnTo>
                      <a:pt x="957" y="453"/>
                    </a:lnTo>
                    <a:lnTo>
                      <a:pt x="942" y="446"/>
                    </a:lnTo>
                    <a:lnTo>
                      <a:pt x="928" y="440"/>
                    </a:lnTo>
                    <a:lnTo>
                      <a:pt x="918" y="433"/>
                    </a:lnTo>
                    <a:lnTo>
                      <a:pt x="914" y="426"/>
                    </a:lnTo>
                    <a:lnTo>
                      <a:pt x="895" y="429"/>
                    </a:lnTo>
                    <a:lnTo>
                      <a:pt x="865" y="434"/>
                    </a:lnTo>
                    <a:lnTo>
                      <a:pt x="826" y="440"/>
                    </a:lnTo>
                    <a:lnTo>
                      <a:pt x="779" y="448"/>
                    </a:lnTo>
                    <a:lnTo>
                      <a:pt x="728" y="457"/>
                    </a:lnTo>
                    <a:lnTo>
                      <a:pt x="671" y="466"/>
                    </a:lnTo>
                    <a:lnTo>
                      <a:pt x="613" y="475"/>
                    </a:lnTo>
                    <a:lnTo>
                      <a:pt x="554" y="485"/>
                    </a:lnTo>
                    <a:lnTo>
                      <a:pt x="496" y="495"/>
                    </a:lnTo>
                    <a:lnTo>
                      <a:pt x="441" y="504"/>
                    </a:lnTo>
                    <a:lnTo>
                      <a:pt x="389" y="513"/>
                    </a:lnTo>
                    <a:lnTo>
                      <a:pt x="343" y="521"/>
                    </a:lnTo>
                    <a:lnTo>
                      <a:pt x="304" y="527"/>
                    </a:lnTo>
                    <a:lnTo>
                      <a:pt x="275" y="531"/>
                    </a:lnTo>
                    <a:lnTo>
                      <a:pt x="255" y="535"/>
                    </a:lnTo>
                    <a:lnTo>
                      <a:pt x="249" y="536"/>
                    </a:lnTo>
                    <a:lnTo>
                      <a:pt x="234" y="531"/>
                    </a:lnTo>
                    <a:lnTo>
                      <a:pt x="219" y="526"/>
                    </a:lnTo>
                    <a:lnTo>
                      <a:pt x="205" y="522"/>
                    </a:lnTo>
                    <a:lnTo>
                      <a:pt x="189" y="516"/>
                    </a:lnTo>
                    <a:lnTo>
                      <a:pt x="174" y="511"/>
                    </a:lnTo>
                    <a:lnTo>
                      <a:pt x="159" y="506"/>
                    </a:lnTo>
                    <a:lnTo>
                      <a:pt x="145" y="501"/>
                    </a:lnTo>
                    <a:lnTo>
                      <a:pt x="130" y="496"/>
                    </a:lnTo>
                    <a:lnTo>
                      <a:pt x="115" y="490"/>
                    </a:lnTo>
                    <a:lnTo>
                      <a:pt x="100" y="486"/>
                    </a:lnTo>
                    <a:lnTo>
                      <a:pt x="86" y="481"/>
                    </a:lnTo>
                    <a:lnTo>
                      <a:pt x="71" y="476"/>
                    </a:lnTo>
                    <a:lnTo>
                      <a:pt x="56" y="472"/>
                    </a:lnTo>
                    <a:lnTo>
                      <a:pt x="41" y="468"/>
                    </a:lnTo>
                    <a:lnTo>
                      <a:pt x="26" y="463"/>
                    </a:lnTo>
                    <a:lnTo>
                      <a:pt x="10" y="459"/>
                    </a:lnTo>
                    <a:lnTo>
                      <a:pt x="0" y="470"/>
                    </a:lnTo>
                    <a:lnTo>
                      <a:pt x="3" y="472"/>
                    </a:lnTo>
                    <a:lnTo>
                      <a:pt x="9" y="475"/>
                    </a:lnTo>
                    <a:lnTo>
                      <a:pt x="20" y="480"/>
                    </a:lnTo>
                    <a:lnTo>
                      <a:pt x="33" y="485"/>
                    </a:lnTo>
                    <a:lnTo>
                      <a:pt x="49" y="490"/>
                    </a:lnTo>
                    <a:lnTo>
                      <a:pt x="67" y="497"/>
                    </a:lnTo>
                    <a:lnTo>
                      <a:pt x="85" y="504"/>
                    </a:lnTo>
                    <a:lnTo>
                      <a:pt x="103" y="511"/>
                    </a:lnTo>
                    <a:lnTo>
                      <a:pt x="122" y="518"/>
                    </a:lnTo>
                    <a:lnTo>
                      <a:pt x="140" y="525"/>
                    </a:lnTo>
                    <a:lnTo>
                      <a:pt x="157" y="531"/>
                    </a:lnTo>
                    <a:lnTo>
                      <a:pt x="172" y="537"/>
                    </a:lnTo>
                    <a:lnTo>
                      <a:pt x="185" y="542"/>
                    </a:lnTo>
                    <a:lnTo>
                      <a:pt x="195" y="545"/>
                    </a:lnTo>
                    <a:lnTo>
                      <a:pt x="201" y="548"/>
                    </a:lnTo>
                    <a:lnTo>
                      <a:pt x="203" y="549"/>
                    </a:lnTo>
                    <a:lnTo>
                      <a:pt x="202" y="549"/>
                    </a:lnTo>
                    <a:lnTo>
                      <a:pt x="199" y="550"/>
                    </a:lnTo>
                    <a:lnTo>
                      <a:pt x="195" y="552"/>
                    </a:lnTo>
                    <a:lnTo>
                      <a:pt x="189" y="554"/>
                    </a:lnTo>
                    <a:lnTo>
                      <a:pt x="183" y="556"/>
                    </a:lnTo>
                    <a:lnTo>
                      <a:pt x="178" y="559"/>
                    </a:lnTo>
                    <a:lnTo>
                      <a:pt x="172" y="562"/>
                    </a:lnTo>
                    <a:lnTo>
                      <a:pt x="168" y="565"/>
                    </a:lnTo>
                    <a:lnTo>
                      <a:pt x="460" y="693"/>
                    </a:lnTo>
                    <a:lnTo>
                      <a:pt x="466" y="695"/>
                    </a:lnTo>
                    <a:lnTo>
                      <a:pt x="471" y="696"/>
                    </a:lnTo>
                    <a:lnTo>
                      <a:pt x="476" y="696"/>
                    </a:lnTo>
                    <a:lnTo>
                      <a:pt x="482" y="692"/>
                    </a:lnTo>
                    <a:lnTo>
                      <a:pt x="230" y="572"/>
                    </a:lnTo>
                    <a:lnTo>
                      <a:pt x="248" y="568"/>
                    </a:lnTo>
                    <a:lnTo>
                      <a:pt x="277" y="563"/>
                    </a:lnTo>
                    <a:lnTo>
                      <a:pt x="315" y="554"/>
                    </a:lnTo>
                    <a:lnTo>
                      <a:pt x="361" y="545"/>
                    </a:lnTo>
                    <a:lnTo>
                      <a:pt x="414" y="536"/>
                    </a:lnTo>
                    <a:lnTo>
                      <a:pt x="471" y="525"/>
                    </a:lnTo>
                    <a:lnTo>
                      <a:pt x="531" y="513"/>
                    </a:lnTo>
                    <a:lnTo>
                      <a:pt x="592" y="502"/>
                    </a:lnTo>
                    <a:lnTo>
                      <a:pt x="652" y="492"/>
                    </a:lnTo>
                    <a:lnTo>
                      <a:pt x="709" y="481"/>
                    </a:lnTo>
                    <a:lnTo>
                      <a:pt x="763" y="471"/>
                    </a:lnTo>
                    <a:lnTo>
                      <a:pt x="811" y="461"/>
                    </a:lnTo>
                    <a:lnTo>
                      <a:pt x="852" y="455"/>
                    </a:lnTo>
                    <a:lnTo>
                      <a:pt x="882" y="448"/>
                    </a:lnTo>
                    <a:lnTo>
                      <a:pt x="902" y="445"/>
                    </a:lnTo>
                    <a:lnTo>
                      <a:pt x="909" y="444"/>
                    </a:lnTo>
                    <a:lnTo>
                      <a:pt x="921" y="451"/>
                    </a:lnTo>
                    <a:lnTo>
                      <a:pt x="932" y="457"/>
                    </a:lnTo>
                    <a:lnTo>
                      <a:pt x="945" y="463"/>
                    </a:lnTo>
                    <a:lnTo>
                      <a:pt x="958" y="471"/>
                    </a:lnTo>
                    <a:lnTo>
                      <a:pt x="970" y="479"/>
                    </a:lnTo>
                    <a:lnTo>
                      <a:pt x="982" y="486"/>
                    </a:lnTo>
                    <a:lnTo>
                      <a:pt x="994" y="494"/>
                    </a:lnTo>
                    <a:lnTo>
                      <a:pt x="1005" y="502"/>
                    </a:lnTo>
                    <a:lnTo>
                      <a:pt x="1004" y="530"/>
                    </a:lnTo>
                    <a:lnTo>
                      <a:pt x="999" y="556"/>
                    </a:lnTo>
                    <a:lnTo>
                      <a:pt x="994" y="583"/>
                    </a:lnTo>
                    <a:lnTo>
                      <a:pt x="987" y="608"/>
                    </a:lnTo>
                    <a:lnTo>
                      <a:pt x="980" y="599"/>
                    </a:lnTo>
                    <a:lnTo>
                      <a:pt x="972" y="591"/>
                    </a:lnTo>
                    <a:lnTo>
                      <a:pt x="965" y="582"/>
                    </a:lnTo>
                    <a:lnTo>
                      <a:pt x="957" y="575"/>
                    </a:lnTo>
                    <a:lnTo>
                      <a:pt x="950" y="567"/>
                    </a:lnTo>
                    <a:lnTo>
                      <a:pt x="942" y="559"/>
                    </a:lnTo>
                    <a:lnTo>
                      <a:pt x="934" y="552"/>
                    </a:lnTo>
                    <a:lnTo>
                      <a:pt x="924" y="545"/>
                    </a:lnTo>
                    <a:lnTo>
                      <a:pt x="931" y="545"/>
                    </a:lnTo>
                    <a:lnTo>
                      <a:pt x="939" y="548"/>
                    </a:lnTo>
                    <a:lnTo>
                      <a:pt x="946" y="553"/>
                    </a:lnTo>
                    <a:lnTo>
                      <a:pt x="953" y="558"/>
                    </a:lnTo>
                    <a:lnTo>
                      <a:pt x="961" y="564"/>
                    </a:lnTo>
                    <a:lnTo>
                      <a:pt x="968" y="566"/>
                    </a:lnTo>
                    <a:lnTo>
                      <a:pt x="976" y="566"/>
                    </a:lnTo>
                    <a:lnTo>
                      <a:pt x="984" y="562"/>
                    </a:lnTo>
                    <a:lnTo>
                      <a:pt x="977" y="549"/>
                    </a:lnTo>
                    <a:lnTo>
                      <a:pt x="967" y="537"/>
                    </a:lnTo>
                    <a:lnTo>
                      <a:pt x="957" y="526"/>
                    </a:lnTo>
                    <a:lnTo>
                      <a:pt x="945" y="515"/>
                    </a:lnTo>
                    <a:lnTo>
                      <a:pt x="934" y="506"/>
                    </a:lnTo>
                    <a:lnTo>
                      <a:pt x="921" y="497"/>
                    </a:lnTo>
                    <a:lnTo>
                      <a:pt x="908" y="489"/>
                    </a:lnTo>
                    <a:lnTo>
                      <a:pt x="895" y="483"/>
                    </a:lnTo>
                    <a:lnTo>
                      <a:pt x="903" y="484"/>
                    </a:lnTo>
                    <a:lnTo>
                      <a:pt x="912" y="485"/>
                    </a:lnTo>
                    <a:lnTo>
                      <a:pt x="921" y="487"/>
                    </a:lnTo>
                    <a:lnTo>
                      <a:pt x="929" y="489"/>
                    </a:lnTo>
                    <a:lnTo>
                      <a:pt x="938" y="492"/>
                    </a:lnTo>
                    <a:lnTo>
                      <a:pt x="946" y="495"/>
                    </a:lnTo>
                    <a:lnTo>
                      <a:pt x="954" y="498"/>
                    </a:lnTo>
                    <a:lnTo>
                      <a:pt x="962" y="502"/>
                    </a:lnTo>
                    <a:lnTo>
                      <a:pt x="966" y="503"/>
                    </a:lnTo>
                    <a:lnTo>
                      <a:pt x="970" y="507"/>
                    </a:lnTo>
                    <a:lnTo>
                      <a:pt x="975" y="511"/>
                    </a:lnTo>
                    <a:lnTo>
                      <a:pt x="978" y="514"/>
                    </a:lnTo>
                    <a:lnTo>
                      <a:pt x="982" y="518"/>
                    </a:lnTo>
                    <a:lnTo>
                      <a:pt x="986" y="520"/>
                    </a:lnTo>
                    <a:lnTo>
                      <a:pt x="991" y="518"/>
                    </a:lnTo>
                    <a:lnTo>
                      <a:pt x="996" y="514"/>
                    </a:lnTo>
                    <a:lnTo>
                      <a:pt x="989" y="504"/>
                    </a:lnTo>
                    <a:lnTo>
                      <a:pt x="980" y="497"/>
                    </a:lnTo>
                    <a:lnTo>
                      <a:pt x="970" y="490"/>
                    </a:lnTo>
                    <a:lnTo>
                      <a:pt x="961" y="485"/>
                    </a:lnTo>
                    <a:lnTo>
                      <a:pt x="950" y="481"/>
                    </a:lnTo>
                    <a:lnTo>
                      <a:pt x="939" y="477"/>
                    </a:lnTo>
                    <a:lnTo>
                      <a:pt x="927" y="473"/>
                    </a:lnTo>
                    <a:lnTo>
                      <a:pt x="916" y="470"/>
                    </a:lnTo>
                    <a:lnTo>
                      <a:pt x="910" y="468"/>
                    </a:lnTo>
                    <a:lnTo>
                      <a:pt x="902" y="467"/>
                    </a:lnTo>
                    <a:lnTo>
                      <a:pt x="896" y="467"/>
                    </a:lnTo>
                    <a:lnTo>
                      <a:pt x="890" y="471"/>
                    </a:lnTo>
                    <a:lnTo>
                      <a:pt x="890" y="474"/>
                    </a:lnTo>
                    <a:lnTo>
                      <a:pt x="891" y="477"/>
                    </a:lnTo>
                    <a:lnTo>
                      <a:pt x="893" y="480"/>
                    </a:lnTo>
                    <a:lnTo>
                      <a:pt x="895" y="482"/>
                    </a:lnTo>
                    <a:lnTo>
                      <a:pt x="887" y="484"/>
                    </a:lnTo>
                    <a:lnTo>
                      <a:pt x="879" y="485"/>
                    </a:lnTo>
                    <a:lnTo>
                      <a:pt x="872" y="487"/>
                    </a:lnTo>
                    <a:lnTo>
                      <a:pt x="871" y="496"/>
                    </a:lnTo>
                    <a:lnTo>
                      <a:pt x="880" y="499"/>
                    </a:lnTo>
                    <a:lnTo>
                      <a:pt x="888" y="502"/>
                    </a:lnTo>
                    <a:lnTo>
                      <a:pt x="897" y="506"/>
                    </a:lnTo>
                    <a:lnTo>
                      <a:pt x="907" y="508"/>
                    </a:lnTo>
                    <a:lnTo>
                      <a:pt x="914" y="511"/>
                    </a:lnTo>
                    <a:lnTo>
                      <a:pt x="923" y="515"/>
                    </a:lnTo>
                    <a:lnTo>
                      <a:pt x="930" y="521"/>
                    </a:lnTo>
                    <a:lnTo>
                      <a:pt x="938" y="526"/>
                    </a:lnTo>
                    <a:lnTo>
                      <a:pt x="931" y="527"/>
                    </a:lnTo>
                    <a:lnTo>
                      <a:pt x="924" y="527"/>
                    </a:lnTo>
                    <a:lnTo>
                      <a:pt x="917" y="526"/>
                    </a:lnTo>
                    <a:lnTo>
                      <a:pt x="910" y="524"/>
                    </a:lnTo>
                    <a:lnTo>
                      <a:pt x="902" y="522"/>
                    </a:lnTo>
                    <a:lnTo>
                      <a:pt x="895" y="521"/>
                    </a:lnTo>
                    <a:lnTo>
                      <a:pt x="888" y="523"/>
                    </a:lnTo>
                    <a:lnTo>
                      <a:pt x="881" y="526"/>
                    </a:lnTo>
                    <a:lnTo>
                      <a:pt x="884" y="538"/>
                    </a:lnTo>
                    <a:lnTo>
                      <a:pt x="890" y="548"/>
                    </a:lnTo>
                    <a:lnTo>
                      <a:pt x="898" y="555"/>
                    </a:lnTo>
                    <a:lnTo>
                      <a:pt x="908" y="563"/>
                    </a:lnTo>
                    <a:lnTo>
                      <a:pt x="916" y="570"/>
                    </a:lnTo>
                    <a:lnTo>
                      <a:pt x="926" y="579"/>
                    </a:lnTo>
                    <a:lnTo>
                      <a:pt x="934" y="590"/>
                    </a:lnTo>
                    <a:lnTo>
                      <a:pt x="940" y="602"/>
                    </a:lnTo>
                    <a:lnTo>
                      <a:pt x="923" y="605"/>
                    </a:lnTo>
                    <a:lnTo>
                      <a:pt x="904" y="609"/>
                    </a:lnTo>
                    <a:lnTo>
                      <a:pt x="887" y="615"/>
                    </a:lnTo>
                    <a:lnTo>
                      <a:pt x="870" y="620"/>
                    </a:lnTo>
                    <a:lnTo>
                      <a:pt x="853" y="625"/>
                    </a:lnTo>
                    <a:lnTo>
                      <a:pt x="835" y="630"/>
                    </a:lnTo>
                    <a:lnTo>
                      <a:pt x="817" y="633"/>
                    </a:lnTo>
                    <a:lnTo>
                      <a:pt x="800" y="634"/>
                    </a:lnTo>
                    <a:lnTo>
                      <a:pt x="803" y="610"/>
                    </a:lnTo>
                    <a:lnTo>
                      <a:pt x="805" y="584"/>
                    </a:lnTo>
                    <a:lnTo>
                      <a:pt x="803" y="559"/>
                    </a:lnTo>
                    <a:lnTo>
                      <a:pt x="800" y="536"/>
                    </a:lnTo>
                    <a:lnTo>
                      <a:pt x="794" y="528"/>
                    </a:lnTo>
                    <a:lnTo>
                      <a:pt x="790" y="520"/>
                    </a:lnTo>
                    <a:lnTo>
                      <a:pt x="785" y="512"/>
                    </a:lnTo>
                    <a:lnTo>
                      <a:pt x="776" y="510"/>
                    </a:lnTo>
                    <a:lnTo>
                      <a:pt x="767" y="525"/>
                    </a:lnTo>
                    <a:lnTo>
                      <a:pt x="762" y="541"/>
                    </a:lnTo>
                    <a:lnTo>
                      <a:pt x="757" y="557"/>
                    </a:lnTo>
                    <a:lnTo>
                      <a:pt x="747" y="572"/>
                    </a:lnTo>
                    <a:lnTo>
                      <a:pt x="709" y="510"/>
                    </a:lnTo>
                    <a:lnTo>
                      <a:pt x="698" y="510"/>
                    </a:lnTo>
                    <a:lnTo>
                      <a:pt x="698" y="520"/>
                    </a:lnTo>
                    <a:lnTo>
                      <a:pt x="706" y="531"/>
                    </a:lnTo>
                    <a:lnTo>
                      <a:pt x="712" y="543"/>
                    </a:lnTo>
                    <a:lnTo>
                      <a:pt x="718" y="555"/>
                    </a:lnTo>
                    <a:lnTo>
                      <a:pt x="723" y="568"/>
                    </a:lnTo>
                    <a:lnTo>
                      <a:pt x="729" y="580"/>
                    </a:lnTo>
                    <a:lnTo>
                      <a:pt x="733" y="593"/>
                    </a:lnTo>
                    <a:lnTo>
                      <a:pt x="736" y="607"/>
                    </a:lnTo>
                    <a:lnTo>
                      <a:pt x="739" y="620"/>
                    </a:lnTo>
                    <a:lnTo>
                      <a:pt x="748" y="618"/>
                    </a:lnTo>
                    <a:lnTo>
                      <a:pt x="756" y="612"/>
                    </a:lnTo>
                    <a:lnTo>
                      <a:pt x="761" y="607"/>
                    </a:lnTo>
                    <a:lnTo>
                      <a:pt x="766" y="600"/>
                    </a:lnTo>
                    <a:lnTo>
                      <a:pt x="771" y="593"/>
                    </a:lnTo>
                    <a:lnTo>
                      <a:pt x="774" y="584"/>
                    </a:lnTo>
                    <a:lnTo>
                      <a:pt x="777" y="577"/>
                    </a:lnTo>
                    <a:lnTo>
                      <a:pt x="780" y="569"/>
                    </a:lnTo>
                    <a:lnTo>
                      <a:pt x="785" y="577"/>
                    </a:lnTo>
                    <a:lnTo>
                      <a:pt x="783" y="594"/>
                    </a:lnTo>
                    <a:lnTo>
                      <a:pt x="778" y="611"/>
                    </a:lnTo>
                    <a:lnTo>
                      <a:pt x="774" y="627"/>
                    </a:lnTo>
                    <a:lnTo>
                      <a:pt x="767" y="645"/>
                    </a:lnTo>
                    <a:lnTo>
                      <a:pt x="761" y="661"/>
                    </a:lnTo>
                    <a:lnTo>
                      <a:pt x="755" y="677"/>
                    </a:lnTo>
                    <a:lnTo>
                      <a:pt x="748" y="693"/>
                    </a:lnTo>
                    <a:lnTo>
                      <a:pt x="742" y="708"/>
                    </a:lnTo>
                    <a:lnTo>
                      <a:pt x="781" y="712"/>
                    </a:lnTo>
                    <a:lnTo>
                      <a:pt x="785" y="702"/>
                    </a:lnTo>
                    <a:lnTo>
                      <a:pt x="788" y="688"/>
                    </a:lnTo>
                    <a:lnTo>
                      <a:pt x="791" y="675"/>
                    </a:lnTo>
                    <a:lnTo>
                      <a:pt x="794" y="665"/>
                    </a:lnTo>
                    <a:lnTo>
                      <a:pt x="815" y="662"/>
                    </a:lnTo>
                    <a:lnTo>
                      <a:pt x="835" y="657"/>
                    </a:lnTo>
                    <a:lnTo>
                      <a:pt x="856" y="651"/>
                    </a:lnTo>
                    <a:lnTo>
                      <a:pt x="876" y="646"/>
                    </a:lnTo>
                    <a:lnTo>
                      <a:pt x="897" y="640"/>
                    </a:lnTo>
                    <a:lnTo>
                      <a:pt x="916" y="635"/>
                    </a:lnTo>
                    <a:lnTo>
                      <a:pt x="937" y="630"/>
                    </a:lnTo>
                    <a:lnTo>
                      <a:pt x="957" y="625"/>
                    </a:lnTo>
                    <a:lnTo>
                      <a:pt x="964" y="634"/>
                    </a:lnTo>
                    <a:lnTo>
                      <a:pt x="970" y="643"/>
                    </a:lnTo>
                    <a:lnTo>
                      <a:pt x="975" y="651"/>
                    </a:lnTo>
                    <a:lnTo>
                      <a:pt x="979" y="661"/>
                    </a:lnTo>
                    <a:lnTo>
                      <a:pt x="881" y="692"/>
                    </a:lnTo>
                    <a:lnTo>
                      <a:pt x="888" y="720"/>
                    </a:lnTo>
                    <a:lnTo>
                      <a:pt x="890" y="719"/>
                    </a:lnTo>
                    <a:lnTo>
                      <a:pt x="898" y="717"/>
                    </a:lnTo>
                    <a:lnTo>
                      <a:pt x="908" y="714"/>
                    </a:lnTo>
                    <a:lnTo>
                      <a:pt x="921" y="709"/>
                    </a:lnTo>
                    <a:lnTo>
                      <a:pt x="935" y="704"/>
                    </a:lnTo>
                    <a:lnTo>
                      <a:pt x="949" y="699"/>
                    </a:lnTo>
                    <a:lnTo>
                      <a:pt x="962" y="693"/>
                    </a:lnTo>
                    <a:lnTo>
                      <a:pt x="973" y="689"/>
                    </a:lnTo>
                    <a:lnTo>
                      <a:pt x="969" y="740"/>
                    </a:lnTo>
                    <a:lnTo>
                      <a:pt x="882" y="769"/>
                    </a:lnTo>
                    <a:lnTo>
                      <a:pt x="888" y="798"/>
                    </a:lnTo>
                    <a:close/>
                  </a:path>
                </a:pathLst>
              </a:custGeom>
              <a:solidFill>
                <a:srgbClr val="000000"/>
              </a:solidFill>
              <a:ln w="9525">
                <a:noFill/>
                <a:round/>
                <a:headEnd/>
                <a:tailEnd/>
              </a:ln>
            </p:spPr>
            <p:txBody>
              <a:bodyPr/>
              <a:lstStyle/>
              <a:p>
                <a:endParaRPr lang="he-IL"/>
              </a:p>
            </p:txBody>
          </p:sp>
          <p:sp>
            <p:nvSpPr>
              <p:cNvPr id="302" name="Freeform 34"/>
              <p:cNvSpPr>
                <a:spLocks/>
              </p:cNvSpPr>
              <p:nvPr/>
            </p:nvSpPr>
            <p:spPr bwMode="auto">
              <a:xfrm>
                <a:off x="4544" y="1455"/>
                <a:ext cx="159" cy="49"/>
              </a:xfrm>
              <a:custGeom>
                <a:avLst/>
                <a:gdLst/>
                <a:ahLst/>
                <a:cxnLst>
                  <a:cxn ang="0">
                    <a:pos x="479" y="144"/>
                  </a:cxn>
                  <a:cxn ang="0">
                    <a:pos x="471" y="145"/>
                  </a:cxn>
                  <a:cxn ang="0">
                    <a:pos x="465" y="141"/>
                  </a:cxn>
                  <a:cxn ang="0">
                    <a:pos x="458" y="136"/>
                  </a:cxn>
                  <a:cxn ang="0">
                    <a:pos x="453" y="132"/>
                  </a:cxn>
                  <a:cxn ang="0">
                    <a:pos x="430" y="112"/>
                  </a:cxn>
                  <a:cxn ang="0">
                    <a:pos x="407" y="95"/>
                  </a:cxn>
                  <a:cxn ang="0">
                    <a:pos x="382" y="81"/>
                  </a:cxn>
                  <a:cxn ang="0">
                    <a:pos x="355" y="69"/>
                  </a:cxn>
                  <a:cxn ang="0">
                    <a:pos x="328" y="60"/>
                  </a:cxn>
                  <a:cxn ang="0">
                    <a:pos x="299" y="53"/>
                  </a:cxn>
                  <a:cxn ang="0">
                    <a:pos x="270" y="48"/>
                  </a:cxn>
                  <a:cxn ang="0">
                    <a:pos x="239" y="45"/>
                  </a:cxn>
                  <a:cxn ang="0">
                    <a:pos x="210" y="44"/>
                  </a:cxn>
                  <a:cxn ang="0">
                    <a:pos x="180" y="44"/>
                  </a:cxn>
                  <a:cxn ang="0">
                    <a:pos x="150" y="48"/>
                  </a:cxn>
                  <a:cxn ang="0">
                    <a:pos x="121" y="52"/>
                  </a:cxn>
                  <a:cxn ang="0">
                    <a:pos x="92" y="57"/>
                  </a:cxn>
                  <a:cxn ang="0">
                    <a:pos x="64" y="64"/>
                  </a:cxn>
                  <a:cxn ang="0">
                    <a:pos x="36" y="72"/>
                  </a:cxn>
                  <a:cxn ang="0">
                    <a:pos x="10" y="82"/>
                  </a:cxn>
                  <a:cxn ang="0">
                    <a:pos x="5" y="78"/>
                  </a:cxn>
                  <a:cxn ang="0">
                    <a:pos x="2" y="73"/>
                  </a:cxn>
                  <a:cxn ang="0">
                    <a:pos x="0" y="67"/>
                  </a:cxn>
                  <a:cxn ang="0">
                    <a:pos x="0" y="59"/>
                  </a:cxn>
                  <a:cxn ang="0">
                    <a:pos x="14" y="49"/>
                  </a:cxn>
                  <a:cxn ang="0">
                    <a:pos x="29" y="39"/>
                  </a:cxn>
                  <a:cxn ang="0">
                    <a:pos x="44" y="30"/>
                  </a:cxn>
                  <a:cxn ang="0">
                    <a:pos x="60" y="23"/>
                  </a:cxn>
                  <a:cxn ang="0">
                    <a:pos x="77" y="16"/>
                  </a:cxn>
                  <a:cxn ang="0">
                    <a:pos x="94" y="11"/>
                  </a:cxn>
                  <a:cxn ang="0">
                    <a:pos x="111" y="8"/>
                  </a:cxn>
                  <a:cxn ang="0">
                    <a:pos x="128" y="4"/>
                  </a:cxn>
                  <a:cxn ang="0">
                    <a:pos x="147" y="2"/>
                  </a:cxn>
                  <a:cxn ang="0">
                    <a:pos x="164" y="1"/>
                  </a:cxn>
                  <a:cxn ang="0">
                    <a:pos x="182" y="0"/>
                  </a:cxn>
                  <a:cxn ang="0">
                    <a:pos x="201" y="1"/>
                  </a:cxn>
                  <a:cxn ang="0">
                    <a:pos x="219" y="2"/>
                  </a:cxn>
                  <a:cxn ang="0">
                    <a:pos x="237" y="4"/>
                  </a:cxn>
                  <a:cxn ang="0">
                    <a:pos x="256" y="7"/>
                  </a:cxn>
                  <a:cxn ang="0">
                    <a:pos x="273" y="10"/>
                  </a:cxn>
                  <a:cxn ang="0">
                    <a:pos x="288" y="13"/>
                  </a:cxn>
                  <a:cxn ang="0">
                    <a:pos x="303" y="16"/>
                  </a:cxn>
                  <a:cxn ang="0">
                    <a:pos x="318" y="21"/>
                  </a:cxn>
                  <a:cxn ang="0">
                    <a:pos x="333" y="26"/>
                  </a:cxn>
                  <a:cxn ang="0">
                    <a:pos x="348" y="31"/>
                  </a:cxn>
                  <a:cxn ang="0">
                    <a:pos x="362" y="38"/>
                  </a:cxn>
                  <a:cxn ang="0">
                    <a:pos x="377" y="45"/>
                  </a:cxn>
                  <a:cxn ang="0">
                    <a:pos x="390" y="54"/>
                  </a:cxn>
                  <a:cxn ang="0">
                    <a:pos x="404" y="63"/>
                  </a:cxn>
                  <a:cxn ang="0">
                    <a:pos x="417" y="71"/>
                  </a:cxn>
                  <a:cxn ang="0">
                    <a:pos x="429" y="82"/>
                  </a:cxn>
                  <a:cxn ang="0">
                    <a:pos x="441" y="93"/>
                  </a:cxn>
                  <a:cxn ang="0">
                    <a:pos x="452" y="105"/>
                  </a:cxn>
                  <a:cxn ang="0">
                    <a:pos x="462" y="117"/>
                  </a:cxn>
                  <a:cxn ang="0">
                    <a:pos x="470" y="130"/>
                  </a:cxn>
                  <a:cxn ang="0">
                    <a:pos x="479" y="144"/>
                  </a:cxn>
                </a:cxnLst>
                <a:rect l="0" t="0" r="r" b="b"/>
                <a:pathLst>
                  <a:path w="479" h="145">
                    <a:moveTo>
                      <a:pt x="479" y="144"/>
                    </a:moveTo>
                    <a:lnTo>
                      <a:pt x="471" y="145"/>
                    </a:lnTo>
                    <a:lnTo>
                      <a:pt x="465" y="141"/>
                    </a:lnTo>
                    <a:lnTo>
                      <a:pt x="458" y="136"/>
                    </a:lnTo>
                    <a:lnTo>
                      <a:pt x="453" y="132"/>
                    </a:lnTo>
                    <a:lnTo>
                      <a:pt x="430" y="112"/>
                    </a:lnTo>
                    <a:lnTo>
                      <a:pt x="407" y="95"/>
                    </a:lnTo>
                    <a:lnTo>
                      <a:pt x="382" y="81"/>
                    </a:lnTo>
                    <a:lnTo>
                      <a:pt x="355" y="69"/>
                    </a:lnTo>
                    <a:lnTo>
                      <a:pt x="328" y="60"/>
                    </a:lnTo>
                    <a:lnTo>
                      <a:pt x="299" y="53"/>
                    </a:lnTo>
                    <a:lnTo>
                      <a:pt x="270" y="48"/>
                    </a:lnTo>
                    <a:lnTo>
                      <a:pt x="239" y="45"/>
                    </a:lnTo>
                    <a:lnTo>
                      <a:pt x="210" y="44"/>
                    </a:lnTo>
                    <a:lnTo>
                      <a:pt x="180" y="44"/>
                    </a:lnTo>
                    <a:lnTo>
                      <a:pt x="150" y="48"/>
                    </a:lnTo>
                    <a:lnTo>
                      <a:pt x="121" y="52"/>
                    </a:lnTo>
                    <a:lnTo>
                      <a:pt x="92" y="57"/>
                    </a:lnTo>
                    <a:lnTo>
                      <a:pt x="64" y="64"/>
                    </a:lnTo>
                    <a:lnTo>
                      <a:pt x="36" y="72"/>
                    </a:lnTo>
                    <a:lnTo>
                      <a:pt x="10" y="82"/>
                    </a:lnTo>
                    <a:lnTo>
                      <a:pt x="5" y="78"/>
                    </a:lnTo>
                    <a:lnTo>
                      <a:pt x="2" y="73"/>
                    </a:lnTo>
                    <a:lnTo>
                      <a:pt x="0" y="67"/>
                    </a:lnTo>
                    <a:lnTo>
                      <a:pt x="0" y="59"/>
                    </a:lnTo>
                    <a:lnTo>
                      <a:pt x="14" y="49"/>
                    </a:lnTo>
                    <a:lnTo>
                      <a:pt x="29" y="39"/>
                    </a:lnTo>
                    <a:lnTo>
                      <a:pt x="44" y="30"/>
                    </a:lnTo>
                    <a:lnTo>
                      <a:pt x="60" y="23"/>
                    </a:lnTo>
                    <a:lnTo>
                      <a:pt x="77" y="16"/>
                    </a:lnTo>
                    <a:lnTo>
                      <a:pt x="94" y="11"/>
                    </a:lnTo>
                    <a:lnTo>
                      <a:pt x="111" y="8"/>
                    </a:lnTo>
                    <a:lnTo>
                      <a:pt x="128" y="4"/>
                    </a:lnTo>
                    <a:lnTo>
                      <a:pt x="147" y="2"/>
                    </a:lnTo>
                    <a:lnTo>
                      <a:pt x="164" y="1"/>
                    </a:lnTo>
                    <a:lnTo>
                      <a:pt x="182" y="0"/>
                    </a:lnTo>
                    <a:lnTo>
                      <a:pt x="201" y="1"/>
                    </a:lnTo>
                    <a:lnTo>
                      <a:pt x="219" y="2"/>
                    </a:lnTo>
                    <a:lnTo>
                      <a:pt x="237" y="4"/>
                    </a:lnTo>
                    <a:lnTo>
                      <a:pt x="256" y="7"/>
                    </a:lnTo>
                    <a:lnTo>
                      <a:pt x="273" y="10"/>
                    </a:lnTo>
                    <a:lnTo>
                      <a:pt x="288" y="13"/>
                    </a:lnTo>
                    <a:lnTo>
                      <a:pt x="303" y="16"/>
                    </a:lnTo>
                    <a:lnTo>
                      <a:pt x="318" y="21"/>
                    </a:lnTo>
                    <a:lnTo>
                      <a:pt x="333" y="26"/>
                    </a:lnTo>
                    <a:lnTo>
                      <a:pt x="348" y="31"/>
                    </a:lnTo>
                    <a:lnTo>
                      <a:pt x="362" y="38"/>
                    </a:lnTo>
                    <a:lnTo>
                      <a:pt x="377" y="45"/>
                    </a:lnTo>
                    <a:lnTo>
                      <a:pt x="390" y="54"/>
                    </a:lnTo>
                    <a:lnTo>
                      <a:pt x="404" y="63"/>
                    </a:lnTo>
                    <a:lnTo>
                      <a:pt x="417" y="71"/>
                    </a:lnTo>
                    <a:lnTo>
                      <a:pt x="429" y="82"/>
                    </a:lnTo>
                    <a:lnTo>
                      <a:pt x="441" y="93"/>
                    </a:lnTo>
                    <a:lnTo>
                      <a:pt x="452" y="105"/>
                    </a:lnTo>
                    <a:lnTo>
                      <a:pt x="462" y="117"/>
                    </a:lnTo>
                    <a:lnTo>
                      <a:pt x="470" y="130"/>
                    </a:lnTo>
                    <a:lnTo>
                      <a:pt x="479" y="144"/>
                    </a:lnTo>
                    <a:close/>
                  </a:path>
                </a:pathLst>
              </a:custGeom>
              <a:solidFill>
                <a:srgbClr val="000000"/>
              </a:solidFill>
              <a:ln w="9525">
                <a:noFill/>
                <a:round/>
                <a:headEnd/>
                <a:tailEnd/>
              </a:ln>
            </p:spPr>
            <p:txBody>
              <a:bodyPr/>
              <a:lstStyle/>
              <a:p>
                <a:endParaRPr lang="he-IL"/>
              </a:p>
            </p:txBody>
          </p:sp>
          <p:sp>
            <p:nvSpPr>
              <p:cNvPr id="303" name="Freeform 35"/>
              <p:cNvSpPr>
                <a:spLocks/>
              </p:cNvSpPr>
              <p:nvPr/>
            </p:nvSpPr>
            <p:spPr bwMode="auto">
              <a:xfrm>
                <a:off x="4158" y="1482"/>
                <a:ext cx="311" cy="311"/>
              </a:xfrm>
              <a:custGeom>
                <a:avLst/>
                <a:gdLst/>
                <a:ahLst/>
                <a:cxnLst>
                  <a:cxn ang="0">
                    <a:pos x="876" y="764"/>
                  </a:cxn>
                  <a:cxn ang="0">
                    <a:pos x="903" y="45"/>
                  </a:cxn>
                  <a:cxn ang="0">
                    <a:pos x="170" y="35"/>
                  </a:cxn>
                  <a:cxn ang="0">
                    <a:pos x="190" y="819"/>
                  </a:cxn>
                  <a:cxn ang="0">
                    <a:pos x="185" y="823"/>
                  </a:cxn>
                  <a:cxn ang="0">
                    <a:pos x="177" y="826"/>
                  </a:cxn>
                  <a:cxn ang="0">
                    <a:pos x="168" y="827"/>
                  </a:cxn>
                  <a:cxn ang="0">
                    <a:pos x="164" y="825"/>
                  </a:cxn>
                  <a:cxn ang="0">
                    <a:pos x="129" y="57"/>
                  </a:cxn>
                  <a:cxn ang="0">
                    <a:pos x="22" y="155"/>
                  </a:cxn>
                  <a:cxn ang="0">
                    <a:pos x="25" y="271"/>
                  </a:cxn>
                  <a:cxn ang="0">
                    <a:pos x="33" y="525"/>
                  </a:cxn>
                  <a:cxn ang="0">
                    <a:pos x="43" y="782"/>
                  </a:cxn>
                  <a:cxn ang="0">
                    <a:pos x="48" y="902"/>
                  </a:cxn>
                  <a:cxn ang="0">
                    <a:pos x="64" y="895"/>
                  </a:cxn>
                  <a:cxn ang="0">
                    <a:pos x="81" y="888"/>
                  </a:cxn>
                  <a:cxn ang="0">
                    <a:pos x="100" y="880"/>
                  </a:cxn>
                  <a:cxn ang="0">
                    <a:pos x="119" y="873"/>
                  </a:cxn>
                  <a:cxn ang="0">
                    <a:pos x="135" y="866"/>
                  </a:cxn>
                  <a:cxn ang="0">
                    <a:pos x="149" y="861"/>
                  </a:cxn>
                  <a:cxn ang="0">
                    <a:pos x="157" y="857"/>
                  </a:cxn>
                  <a:cxn ang="0">
                    <a:pos x="162" y="857"/>
                  </a:cxn>
                  <a:cxn ang="0">
                    <a:pos x="147" y="868"/>
                  </a:cxn>
                  <a:cxn ang="0">
                    <a:pos x="132" y="879"/>
                  </a:cxn>
                  <a:cxn ang="0">
                    <a:pos x="114" y="888"/>
                  </a:cxn>
                  <a:cxn ang="0">
                    <a:pos x="96" y="897"/>
                  </a:cxn>
                  <a:cxn ang="0">
                    <a:pos x="79" y="907"/>
                  </a:cxn>
                  <a:cxn ang="0">
                    <a:pos x="61" y="916"/>
                  </a:cxn>
                  <a:cxn ang="0">
                    <a:pos x="44" y="925"/>
                  </a:cxn>
                  <a:cxn ang="0">
                    <a:pos x="29" y="935"/>
                  </a:cxn>
                  <a:cxn ang="0">
                    <a:pos x="24" y="902"/>
                  </a:cxn>
                  <a:cxn ang="0">
                    <a:pos x="17" y="815"/>
                  </a:cxn>
                  <a:cxn ang="0">
                    <a:pos x="12" y="693"/>
                  </a:cxn>
                  <a:cxn ang="0">
                    <a:pos x="7" y="552"/>
                  </a:cxn>
                  <a:cxn ang="0">
                    <a:pos x="3" y="410"/>
                  </a:cxn>
                  <a:cxn ang="0">
                    <a:pos x="0" y="280"/>
                  </a:cxn>
                  <a:cxn ang="0">
                    <a:pos x="0" y="183"/>
                  </a:cxn>
                  <a:cxn ang="0">
                    <a:pos x="1" y="135"/>
                  </a:cxn>
                  <a:cxn ang="0">
                    <a:pos x="138" y="0"/>
                  </a:cxn>
                  <a:cxn ang="0">
                    <a:pos x="931" y="20"/>
                  </a:cxn>
                  <a:cxn ang="0">
                    <a:pos x="930" y="53"/>
                  </a:cxn>
                  <a:cxn ang="0">
                    <a:pos x="925" y="139"/>
                  </a:cxn>
                  <a:cxn ang="0">
                    <a:pos x="921" y="261"/>
                  </a:cxn>
                  <a:cxn ang="0">
                    <a:pos x="914" y="400"/>
                  </a:cxn>
                  <a:cxn ang="0">
                    <a:pos x="908" y="539"/>
                  </a:cxn>
                  <a:cxn ang="0">
                    <a:pos x="903" y="661"/>
                  </a:cxn>
                  <a:cxn ang="0">
                    <a:pos x="898" y="746"/>
                  </a:cxn>
                  <a:cxn ang="0">
                    <a:pos x="896" y="778"/>
                  </a:cxn>
                  <a:cxn ang="0">
                    <a:pos x="876" y="764"/>
                  </a:cxn>
                </a:cxnLst>
                <a:rect l="0" t="0" r="r" b="b"/>
                <a:pathLst>
                  <a:path w="931" h="935">
                    <a:moveTo>
                      <a:pt x="876" y="764"/>
                    </a:moveTo>
                    <a:lnTo>
                      <a:pt x="903" y="45"/>
                    </a:lnTo>
                    <a:lnTo>
                      <a:pt x="170" y="35"/>
                    </a:lnTo>
                    <a:lnTo>
                      <a:pt x="190" y="819"/>
                    </a:lnTo>
                    <a:lnTo>
                      <a:pt x="185" y="823"/>
                    </a:lnTo>
                    <a:lnTo>
                      <a:pt x="177" y="826"/>
                    </a:lnTo>
                    <a:lnTo>
                      <a:pt x="168" y="827"/>
                    </a:lnTo>
                    <a:lnTo>
                      <a:pt x="164" y="825"/>
                    </a:lnTo>
                    <a:lnTo>
                      <a:pt x="129" y="57"/>
                    </a:lnTo>
                    <a:lnTo>
                      <a:pt x="22" y="155"/>
                    </a:lnTo>
                    <a:lnTo>
                      <a:pt x="25" y="271"/>
                    </a:lnTo>
                    <a:lnTo>
                      <a:pt x="33" y="525"/>
                    </a:lnTo>
                    <a:lnTo>
                      <a:pt x="43" y="782"/>
                    </a:lnTo>
                    <a:lnTo>
                      <a:pt x="48" y="902"/>
                    </a:lnTo>
                    <a:lnTo>
                      <a:pt x="64" y="895"/>
                    </a:lnTo>
                    <a:lnTo>
                      <a:pt x="81" y="888"/>
                    </a:lnTo>
                    <a:lnTo>
                      <a:pt x="100" y="880"/>
                    </a:lnTo>
                    <a:lnTo>
                      <a:pt x="119" y="873"/>
                    </a:lnTo>
                    <a:lnTo>
                      <a:pt x="135" y="866"/>
                    </a:lnTo>
                    <a:lnTo>
                      <a:pt x="149" y="861"/>
                    </a:lnTo>
                    <a:lnTo>
                      <a:pt x="157" y="857"/>
                    </a:lnTo>
                    <a:lnTo>
                      <a:pt x="162" y="857"/>
                    </a:lnTo>
                    <a:lnTo>
                      <a:pt x="147" y="868"/>
                    </a:lnTo>
                    <a:lnTo>
                      <a:pt x="132" y="879"/>
                    </a:lnTo>
                    <a:lnTo>
                      <a:pt x="114" y="888"/>
                    </a:lnTo>
                    <a:lnTo>
                      <a:pt x="96" y="897"/>
                    </a:lnTo>
                    <a:lnTo>
                      <a:pt x="79" y="907"/>
                    </a:lnTo>
                    <a:lnTo>
                      <a:pt x="61" y="916"/>
                    </a:lnTo>
                    <a:lnTo>
                      <a:pt x="44" y="925"/>
                    </a:lnTo>
                    <a:lnTo>
                      <a:pt x="29" y="935"/>
                    </a:lnTo>
                    <a:lnTo>
                      <a:pt x="24" y="902"/>
                    </a:lnTo>
                    <a:lnTo>
                      <a:pt x="17" y="815"/>
                    </a:lnTo>
                    <a:lnTo>
                      <a:pt x="12" y="693"/>
                    </a:lnTo>
                    <a:lnTo>
                      <a:pt x="7" y="552"/>
                    </a:lnTo>
                    <a:lnTo>
                      <a:pt x="3" y="410"/>
                    </a:lnTo>
                    <a:lnTo>
                      <a:pt x="0" y="280"/>
                    </a:lnTo>
                    <a:lnTo>
                      <a:pt x="0" y="183"/>
                    </a:lnTo>
                    <a:lnTo>
                      <a:pt x="1" y="135"/>
                    </a:lnTo>
                    <a:lnTo>
                      <a:pt x="138" y="0"/>
                    </a:lnTo>
                    <a:lnTo>
                      <a:pt x="931" y="20"/>
                    </a:lnTo>
                    <a:lnTo>
                      <a:pt x="930" y="53"/>
                    </a:lnTo>
                    <a:lnTo>
                      <a:pt x="925" y="139"/>
                    </a:lnTo>
                    <a:lnTo>
                      <a:pt x="921" y="261"/>
                    </a:lnTo>
                    <a:lnTo>
                      <a:pt x="914" y="400"/>
                    </a:lnTo>
                    <a:lnTo>
                      <a:pt x="908" y="539"/>
                    </a:lnTo>
                    <a:lnTo>
                      <a:pt x="903" y="661"/>
                    </a:lnTo>
                    <a:lnTo>
                      <a:pt x="898" y="746"/>
                    </a:lnTo>
                    <a:lnTo>
                      <a:pt x="896" y="778"/>
                    </a:lnTo>
                    <a:lnTo>
                      <a:pt x="876" y="764"/>
                    </a:lnTo>
                    <a:close/>
                  </a:path>
                </a:pathLst>
              </a:custGeom>
              <a:solidFill>
                <a:srgbClr val="000000"/>
              </a:solidFill>
              <a:ln w="9525">
                <a:noFill/>
                <a:round/>
                <a:headEnd/>
                <a:tailEnd/>
              </a:ln>
            </p:spPr>
            <p:txBody>
              <a:bodyPr/>
              <a:lstStyle/>
              <a:p>
                <a:endParaRPr lang="he-IL"/>
              </a:p>
            </p:txBody>
          </p:sp>
          <p:sp>
            <p:nvSpPr>
              <p:cNvPr id="304" name="Freeform 36"/>
              <p:cNvSpPr>
                <a:spLocks/>
              </p:cNvSpPr>
              <p:nvPr/>
            </p:nvSpPr>
            <p:spPr bwMode="auto">
              <a:xfrm>
                <a:off x="4492" y="1484"/>
                <a:ext cx="211" cy="259"/>
              </a:xfrm>
              <a:custGeom>
                <a:avLst/>
                <a:gdLst/>
                <a:ahLst/>
                <a:cxnLst>
                  <a:cxn ang="0">
                    <a:pos x="555" y="760"/>
                  </a:cxn>
                  <a:cxn ang="0">
                    <a:pos x="529" y="713"/>
                  </a:cxn>
                  <a:cxn ang="0">
                    <a:pos x="494" y="600"/>
                  </a:cxn>
                  <a:cxn ang="0">
                    <a:pos x="448" y="525"/>
                  </a:cxn>
                  <a:cxn ang="0">
                    <a:pos x="394" y="470"/>
                  </a:cxn>
                  <a:cxn ang="0">
                    <a:pos x="337" y="447"/>
                  </a:cxn>
                  <a:cxn ang="0">
                    <a:pos x="332" y="433"/>
                  </a:cxn>
                  <a:cxn ang="0">
                    <a:pos x="359" y="435"/>
                  </a:cxn>
                  <a:cxn ang="0">
                    <a:pos x="397" y="374"/>
                  </a:cxn>
                  <a:cxn ang="0">
                    <a:pos x="384" y="321"/>
                  </a:cxn>
                  <a:cxn ang="0">
                    <a:pos x="331" y="293"/>
                  </a:cxn>
                  <a:cxn ang="0">
                    <a:pos x="251" y="278"/>
                  </a:cxn>
                  <a:cxn ang="0">
                    <a:pos x="173" y="255"/>
                  </a:cxn>
                  <a:cxn ang="0">
                    <a:pos x="108" y="259"/>
                  </a:cxn>
                  <a:cxn ang="0">
                    <a:pos x="96" y="457"/>
                  </a:cxn>
                  <a:cxn ang="0">
                    <a:pos x="149" y="595"/>
                  </a:cxn>
                  <a:cxn ang="0">
                    <a:pos x="234" y="666"/>
                  </a:cxn>
                  <a:cxn ang="0">
                    <a:pos x="263" y="657"/>
                  </a:cxn>
                  <a:cxn ang="0">
                    <a:pos x="262" y="670"/>
                  </a:cxn>
                  <a:cxn ang="0">
                    <a:pos x="227" y="677"/>
                  </a:cxn>
                  <a:cxn ang="0">
                    <a:pos x="143" y="628"/>
                  </a:cxn>
                  <a:cxn ang="0">
                    <a:pos x="81" y="541"/>
                  </a:cxn>
                  <a:cxn ang="0">
                    <a:pos x="51" y="432"/>
                  </a:cxn>
                  <a:cxn ang="0">
                    <a:pos x="35" y="309"/>
                  </a:cxn>
                  <a:cxn ang="0">
                    <a:pos x="3" y="299"/>
                  </a:cxn>
                  <a:cxn ang="0">
                    <a:pos x="68" y="203"/>
                  </a:cxn>
                  <a:cxn ang="0">
                    <a:pos x="56" y="132"/>
                  </a:cxn>
                  <a:cxn ang="0">
                    <a:pos x="65" y="61"/>
                  </a:cxn>
                  <a:cxn ang="0">
                    <a:pos x="108" y="13"/>
                  </a:cxn>
                  <a:cxn ang="0">
                    <a:pos x="132" y="21"/>
                  </a:cxn>
                  <a:cxn ang="0">
                    <a:pos x="102" y="52"/>
                  </a:cxn>
                  <a:cxn ang="0">
                    <a:pos x="129" y="173"/>
                  </a:cxn>
                  <a:cxn ang="0">
                    <a:pos x="218" y="227"/>
                  </a:cxn>
                  <a:cxn ang="0">
                    <a:pos x="320" y="254"/>
                  </a:cxn>
                  <a:cxn ang="0">
                    <a:pos x="416" y="295"/>
                  </a:cxn>
                  <a:cxn ang="0">
                    <a:pos x="480" y="325"/>
                  </a:cxn>
                  <a:cxn ang="0">
                    <a:pos x="505" y="384"/>
                  </a:cxn>
                  <a:cxn ang="0">
                    <a:pos x="470" y="395"/>
                  </a:cxn>
                  <a:cxn ang="0">
                    <a:pos x="447" y="376"/>
                  </a:cxn>
                  <a:cxn ang="0">
                    <a:pos x="479" y="383"/>
                  </a:cxn>
                  <a:cxn ang="0">
                    <a:pos x="469" y="351"/>
                  </a:cxn>
                  <a:cxn ang="0">
                    <a:pos x="427" y="324"/>
                  </a:cxn>
                  <a:cxn ang="0">
                    <a:pos x="431" y="412"/>
                  </a:cxn>
                  <a:cxn ang="0">
                    <a:pos x="477" y="510"/>
                  </a:cxn>
                  <a:cxn ang="0">
                    <a:pos x="554" y="570"/>
                  </a:cxn>
                  <a:cxn ang="0">
                    <a:pos x="605" y="563"/>
                  </a:cxn>
                  <a:cxn ang="0">
                    <a:pos x="593" y="546"/>
                  </a:cxn>
                  <a:cxn ang="0">
                    <a:pos x="628" y="547"/>
                  </a:cxn>
                  <a:cxn ang="0">
                    <a:pos x="625" y="588"/>
                  </a:cxn>
                  <a:cxn ang="0">
                    <a:pos x="564" y="600"/>
                  </a:cxn>
                  <a:cxn ang="0">
                    <a:pos x="512" y="575"/>
                  </a:cxn>
                  <a:cxn ang="0">
                    <a:pos x="555" y="676"/>
                  </a:cxn>
                </a:cxnLst>
                <a:rect l="0" t="0" r="r" b="b"/>
                <a:pathLst>
                  <a:path w="633" h="778">
                    <a:moveTo>
                      <a:pt x="576" y="778"/>
                    </a:moveTo>
                    <a:lnTo>
                      <a:pt x="569" y="775"/>
                    </a:lnTo>
                    <a:lnTo>
                      <a:pt x="564" y="772"/>
                    </a:lnTo>
                    <a:lnTo>
                      <a:pt x="559" y="766"/>
                    </a:lnTo>
                    <a:lnTo>
                      <a:pt x="555" y="760"/>
                    </a:lnTo>
                    <a:lnTo>
                      <a:pt x="551" y="753"/>
                    </a:lnTo>
                    <a:lnTo>
                      <a:pt x="548" y="747"/>
                    </a:lnTo>
                    <a:lnTo>
                      <a:pt x="543" y="740"/>
                    </a:lnTo>
                    <a:lnTo>
                      <a:pt x="540" y="734"/>
                    </a:lnTo>
                    <a:lnTo>
                      <a:pt x="529" y="713"/>
                    </a:lnTo>
                    <a:lnTo>
                      <a:pt x="519" y="692"/>
                    </a:lnTo>
                    <a:lnTo>
                      <a:pt x="511" y="670"/>
                    </a:lnTo>
                    <a:lnTo>
                      <a:pt x="504" y="648"/>
                    </a:lnTo>
                    <a:lnTo>
                      <a:pt x="499" y="624"/>
                    </a:lnTo>
                    <a:lnTo>
                      <a:pt x="494" y="600"/>
                    </a:lnTo>
                    <a:lnTo>
                      <a:pt x="489" y="576"/>
                    </a:lnTo>
                    <a:lnTo>
                      <a:pt x="485" y="553"/>
                    </a:lnTo>
                    <a:lnTo>
                      <a:pt x="473" y="543"/>
                    </a:lnTo>
                    <a:lnTo>
                      <a:pt x="460" y="534"/>
                    </a:lnTo>
                    <a:lnTo>
                      <a:pt x="448" y="525"/>
                    </a:lnTo>
                    <a:lnTo>
                      <a:pt x="436" y="514"/>
                    </a:lnTo>
                    <a:lnTo>
                      <a:pt x="425" y="504"/>
                    </a:lnTo>
                    <a:lnTo>
                      <a:pt x="413" y="493"/>
                    </a:lnTo>
                    <a:lnTo>
                      <a:pt x="403" y="481"/>
                    </a:lnTo>
                    <a:lnTo>
                      <a:pt x="394" y="470"/>
                    </a:lnTo>
                    <a:lnTo>
                      <a:pt x="384" y="470"/>
                    </a:lnTo>
                    <a:lnTo>
                      <a:pt x="371" y="466"/>
                    </a:lnTo>
                    <a:lnTo>
                      <a:pt x="359" y="461"/>
                    </a:lnTo>
                    <a:lnTo>
                      <a:pt x="347" y="455"/>
                    </a:lnTo>
                    <a:lnTo>
                      <a:pt x="337" y="447"/>
                    </a:lnTo>
                    <a:lnTo>
                      <a:pt x="329" y="441"/>
                    </a:lnTo>
                    <a:lnTo>
                      <a:pt x="323" y="435"/>
                    </a:lnTo>
                    <a:lnTo>
                      <a:pt x="321" y="433"/>
                    </a:lnTo>
                    <a:lnTo>
                      <a:pt x="326" y="432"/>
                    </a:lnTo>
                    <a:lnTo>
                      <a:pt x="332" y="433"/>
                    </a:lnTo>
                    <a:lnTo>
                      <a:pt x="336" y="434"/>
                    </a:lnTo>
                    <a:lnTo>
                      <a:pt x="342" y="434"/>
                    </a:lnTo>
                    <a:lnTo>
                      <a:pt x="347" y="435"/>
                    </a:lnTo>
                    <a:lnTo>
                      <a:pt x="353" y="436"/>
                    </a:lnTo>
                    <a:lnTo>
                      <a:pt x="359" y="435"/>
                    </a:lnTo>
                    <a:lnTo>
                      <a:pt x="365" y="433"/>
                    </a:lnTo>
                    <a:lnTo>
                      <a:pt x="380" y="420"/>
                    </a:lnTo>
                    <a:lnTo>
                      <a:pt x="389" y="406"/>
                    </a:lnTo>
                    <a:lnTo>
                      <a:pt x="392" y="390"/>
                    </a:lnTo>
                    <a:lnTo>
                      <a:pt x="397" y="374"/>
                    </a:lnTo>
                    <a:lnTo>
                      <a:pt x="394" y="363"/>
                    </a:lnTo>
                    <a:lnTo>
                      <a:pt x="393" y="352"/>
                    </a:lnTo>
                    <a:lnTo>
                      <a:pt x="390" y="341"/>
                    </a:lnTo>
                    <a:lnTo>
                      <a:pt x="388" y="330"/>
                    </a:lnTo>
                    <a:lnTo>
                      <a:pt x="384" y="321"/>
                    </a:lnTo>
                    <a:lnTo>
                      <a:pt x="378" y="313"/>
                    </a:lnTo>
                    <a:lnTo>
                      <a:pt x="372" y="306"/>
                    </a:lnTo>
                    <a:lnTo>
                      <a:pt x="363" y="300"/>
                    </a:lnTo>
                    <a:lnTo>
                      <a:pt x="347" y="296"/>
                    </a:lnTo>
                    <a:lnTo>
                      <a:pt x="331" y="293"/>
                    </a:lnTo>
                    <a:lnTo>
                      <a:pt x="315" y="289"/>
                    </a:lnTo>
                    <a:lnTo>
                      <a:pt x="298" y="287"/>
                    </a:lnTo>
                    <a:lnTo>
                      <a:pt x="282" y="284"/>
                    </a:lnTo>
                    <a:lnTo>
                      <a:pt x="266" y="281"/>
                    </a:lnTo>
                    <a:lnTo>
                      <a:pt x="251" y="278"/>
                    </a:lnTo>
                    <a:lnTo>
                      <a:pt x="235" y="274"/>
                    </a:lnTo>
                    <a:lnTo>
                      <a:pt x="219" y="270"/>
                    </a:lnTo>
                    <a:lnTo>
                      <a:pt x="204" y="266"/>
                    </a:lnTo>
                    <a:lnTo>
                      <a:pt x="188" y="261"/>
                    </a:lnTo>
                    <a:lnTo>
                      <a:pt x="173" y="255"/>
                    </a:lnTo>
                    <a:lnTo>
                      <a:pt x="158" y="248"/>
                    </a:lnTo>
                    <a:lnTo>
                      <a:pt x="144" y="241"/>
                    </a:lnTo>
                    <a:lnTo>
                      <a:pt x="130" y="232"/>
                    </a:lnTo>
                    <a:lnTo>
                      <a:pt x="117" y="223"/>
                    </a:lnTo>
                    <a:lnTo>
                      <a:pt x="108" y="259"/>
                    </a:lnTo>
                    <a:lnTo>
                      <a:pt x="100" y="297"/>
                    </a:lnTo>
                    <a:lnTo>
                      <a:pt x="94" y="337"/>
                    </a:lnTo>
                    <a:lnTo>
                      <a:pt x="91" y="376"/>
                    </a:lnTo>
                    <a:lnTo>
                      <a:pt x="91" y="417"/>
                    </a:lnTo>
                    <a:lnTo>
                      <a:pt x="96" y="457"/>
                    </a:lnTo>
                    <a:lnTo>
                      <a:pt x="103" y="497"/>
                    </a:lnTo>
                    <a:lnTo>
                      <a:pt x="114" y="537"/>
                    </a:lnTo>
                    <a:lnTo>
                      <a:pt x="125" y="555"/>
                    </a:lnTo>
                    <a:lnTo>
                      <a:pt x="136" y="575"/>
                    </a:lnTo>
                    <a:lnTo>
                      <a:pt x="149" y="595"/>
                    </a:lnTo>
                    <a:lnTo>
                      <a:pt x="161" y="613"/>
                    </a:lnTo>
                    <a:lnTo>
                      <a:pt x="177" y="630"/>
                    </a:lnTo>
                    <a:lnTo>
                      <a:pt x="194" y="645"/>
                    </a:lnTo>
                    <a:lnTo>
                      <a:pt x="212" y="657"/>
                    </a:lnTo>
                    <a:lnTo>
                      <a:pt x="234" y="666"/>
                    </a:lnTo>
                    <a:lnTo>
                      <a:pt x="239" y="666"/>
                    </a:lnTo>
                    <a:lnTo>
                      <a:pt x="246" y="664"/>
                    </a:lnTo>
                    <a:lnTo>
                      <a:pt x="252" y="662"/>
                    </a:lnTo>
                    <a:lnTo>
                      <a:pt x="257" y="660"/>
                    </a:lnTo>
                    <a:lnTo>
                      <a:pt x="263" y="657"/>
                    </a:lnTo>
                    <a:lnTo>
                      <a:pt x="268" y="656"/>
                    </a:lnTo>
                    <a:lnTo>
                      <a:pt x="271" y="658"/>
                    </a:lnTo>
                    <a:lnTo>
                      <a:pt x="275" y="663"/>
                    </a:lnTo>
                    <a:lnTo>
                      <a:pt x="268" y="667"/>
                    </a:lnTo>
                    <a:lnTo>
                      <a:pt x="262" y="670"/>
                    </a:lnTo>
                    <a:lnTo>
                      <a:pt x="255" y="674"/>
                    </a:lnTo>
                    <a:lnTo>
                      <a:pt x="249" y="676"/>
                    </a:lnTo>
                    <a:lnTo>
                      <a:pt x="242" y="677"/>
                    </a:lnTo>
                    <a:lnTo>
                      <a:pt x="235" y="678"/>
                    </a:lnTo>
                    <a:lnTo>
                      <a:pt x="227" y="677"/>
                    </a:lnTo>
                    <a:lnTo>
                      <a:pt x="220" y="675"/>
                    </a:lnTo>
                    <a:lnTo>
                      <a:pt x="198" y="665"/>
                    </a:lnTo>
                    <a:lnTo>
                      <a:pt x="179" y="654"/>
                    </a:lnTo>
                    <a:lnTo>
                      <a:pt x="160" y="642"/>
                    </a:lnTo>
                    <a:lnTo>
                      <a:pt x="143" y="628"/>
                    </a:lnTo>
                    <a:lnTo>
                      <a:pt x="128" y="613"/>
                    </a:lnTo>
                    <a:lnTo>
                      <a:pt x="114" y="597"/>
                    </a:lnTo>
                    <a:lnTo>
                      <a:pt x="101" y="579"/>
                    </a:lnTo>
                    <a:lnTo>
                      <a:pt x="90" y="560"/>
                    </a:lnTo>
                    <a:lnTo>
                      <a:pt x="81" y="541"/>
                    </a:lnTo>
                    <a:lnTo>
                      <a:pt x="72" y="520"/>
                    </a:lnTo>
                    <a:lnTo>
                      <a:pt x="64" y="499"/>
                    </a:lnTo>
                    <a:lnTo>
                      <a:pt x="59" y="477"/>
                    </a:lnTo>
                    <a:lnTo>
                      <a:pt x="55" y="455"/>
                    </a:lnTo>
                    <a:lnTo>
                      <a:pt x="51" y="432"/>
                    </a:lnTo>
                    <a:lnTo>
                      <a:pt x="49" y="409"/>
                    </a:lnTo>
                    <a:lnTo>
                      <a:pt x="49" y="385"/>
                    </a:lnTo>
                    <a:lnTo>
                      <a:pt x="49" y="309"/>
                    </a:lnTo>
                    <a:lnTo>
                      <a:pt x="42" y="309"/>
                    </a:lnTo>
                    <a:lnTo>
                      <a:pt x="35" y="309"/>
                    </a:lnTo>
                    <a:lnTo>
                      <a:pt x="28" y="309"/>
                    </a:lnTo>
                    <a:lnTo>
                      <a:pt x="20" y="308"/>
                    </a:lnTo>
                    <a:lnTo>
                      <a:pt x="14" y="306"/>
                    </a:lnTo>
                    <a:lnTo>
                      <a:pt x="8" y="302"/>
                    </a:lnTo>
                    <a:lnTo>
                      <a:pt x="3" y="299"/>
                    </a:lnTo>
                    <a:lnTo>
                      <a:pt x="0" y="294"/>
                    </a:lnTo>
                    <a:lnTo>
                      <a:pt x="53" y="275"/>
                    </a:lnTo>
                    <a:lnTo>
                      <a:pt x="57" y="252"/>
                    </a:lnTo>
                    <a:lnTo>
                      <a:pt x="61" y="227"/>
                    </a:lnTo>
                    <a:lnTo>
                      <a:pt x="68" y="203"/>
                    </a:lnTo>
                    <a:lnTo>
                      <a:pt x="82" y="184"/>
                    </a:lnTo>
                    <a:lnTo>
                      <a:pt x="73" y="173"/>
                    </a:lnTo>
                    <a:lnTo>
                      <a:pt x="67" y="160"/>
                    </a:lnTo>
                    <a:lnTo>
                      <a:pt x="60" y="146"/>
                    </a:lnTo>
                    <a:lnTo>
                      <a:pt x="56" y="132"/>
                    </a:lnTo>
                    <a:lnTo>
                      <a:pt x="53" y="118"/>
                    </a:lnTo>
                    <a:lnTo>
                      <a:pt x="53" y="103"/>
                    </a:lnTo>
                    <a:lnTo>
                      <a:pt x="54" y="88"/>
                    </a:lnTo>
                    <a:lnTo>
                      <a:pt x="59" y="73"/>
                    </a:lnTo>
                    <a:lnTo>
                      <a:pt x="65" y="61"/>
                    </a:lnTo>
                    <a:lnTo>
                      <a:pt x="72" y="50"/>
                    </a:lnTo>
                    <a:lnTo>
                      <a:pt x="80" y="39"/>
                    </a:lnTo>
                    <a:lnTo>
                      <a:pt x="88" y="29"/>
                    </a:lnTo>
                    <a:lnTo>
                      <a:pt x="97" y="21"/>
                    </a:lnTo>
                    <a:lnTo>
                      <a:pt x="108" y="13"/>
                    </a:lnTo>
                    <a:lnTo>
                      <a:pt x="117" y="7"/>
                    </a:lnTo>
                    <a:lnTo>
                      <a:pt x="129" y="0"/>
                    </a:lnTo>
                    <a:lnTo>
                      <a:pt x="135" y="8"/>
                    </a:lnTo>
                    <a:lnTo>
                      <a:pt x="136" y="14"/>
                    </a:lnTo>
                    <a:lnTo>
                      <a:pt x="132" y="21"/>
                    </a:lnTo>
                    <a:lnTo>
                      <a:pt x="126" y="26"/>
                    </a:lnTo>
                    <a:lnTo>
                      <a:pt x="118" y="32"/>
                    </a:lnTo>
                    <a:lnTo>
                      <a:pt x="112" y="38"/>
                    </a:lnTo>
                    <a:lnTo>
                      <a:pt x="105" y="45"/>
                    </a:lnTo>
                    <a:lnTo>
                      <a:pt x="102" y="52"/>
                    </a:lnTo>
                    <a:lnTo>
                      <a:pt x="96" y="78"/>
                    </a:lnTo>
                    <a:lnTo>
                      <a:pt x="97" y="106"/>
                    </a:lnTo>
                    <a:lnTo>
                      <a:pt x="103" y="132"/>
                    </a:lnTo>
                    <a:lnTo>
                      <a:pt x="114" y="156"/>
                    </a:lnTo>
                    <a:lnTo>
                      <a:pt x="129" y="173"/>
                    </a:lnTo>
                    <a:lnTo>
                      <a:pt x="144" y="188"/>
                    </a:lnTo>
                    <a:lnTo>
                      <a:pt x="161" y="201"/>
                    </a:lnTo>
                    <a:lnTo>
                      <a:pt x="180" y="212"/>
                    </a:lnTo>
                    <a:lnTo>
                      <a:pt x="198" y="220"/>
                    </a:lnTo>
                    <a:lnTo>
                      <a:pt x="218" y="227"/>
                    </a:lnTo>
                    <a:lnTo>
                      <a:pt x="238" y="233"/>
                    </a:lnTo>
                    <a:lnTo>
                      <a:pt x="259" y="239"/>
                    </a:lnTo>
                    <a:lnTo>
                      <a:pt x="279" y="243"/>
                    </a:lnTo>
                    <a:lnTo>
                      <a:pt x="300" y="248"/>
                    </a:lnTo>
                    <a:lnTo>
                      <a:pt x="320" y="254"/>
                    </a:lnTo>
                    <a:lnTo>
                      <a:pt x="340" y="259"/>
                    </a:lnTo>
                    <a:lnTo>
                      <a:pt x="360" y="266"/>
                    </a:lnTo>
                    <a:lnTo>
                      <a:pt x="379" y="274"/>
                    </a:lnTo>
                    <a:lnTo>
                      <a:pt x="398" y="283"/>
                    </a:lnTo>
                    <a:lnTo>
                      <a:pt x="416" y="295"/>
                    </a:lnTo>
                    <a:lnTo>
                      <a:pt x="430" y="297"/>
                    </a:lnTo>
                    <a:lnTo>
                      <a:pt x="444" y="301"/>
                    </a:lnTo>
                    <a:lnTo>
                      <a:pt x="457" y="308"/>
                    </a:lnTo>
                    <a:lnTo>
                      <a:pt x="469" y="315"/>
                    </a:lnTo>
                    <a:lnTo>
                      <a:pt x="480" y="325"/>
                    </a:lnTo>
                    <a:lnTo>
                      <a:pt x="489" y="336"/>
                    </a:lnTo>
                    <a:lnTo>
                      <a:pt x="497" y="347"/>
                    </a:lnTo>
                    <a:lnTo>
                      <a:pt x="504" y="360"/>
                    </a:lnTo>
                    <a:lnTo>
                      <a:pt x="507" y="371"/>
                    </a:lnTo>
                    <a:lnTo>
                      <a:pt x="505" y="384"/>
                    </a:lnTo>
                    <a:lnTo>
                      <a:pt x="500" y="394"/>
                    </a:lnTo>
                    <a:lnTo>
                      <a:pt x="490" y="403"/>
                    </a:lnTo>
                    <a:lnTo>
                      <a:pt x="484" y="403"/>
                    </a:lnTo>
                    <a:lnTo>
                      <a:pt x="477" y="400"/>
                    </a:lnTo>
                    <a:lnTo>
                      <a:pt x="470" y="395"/>
                    </a:lnTo>
                    <a:lnTo>
                      <a:pt x="463" y="391"/>
                    </a:lnTo>
                    <a:lnTo>
                      <a:pt x="457" y="385"/>
                    </a:lnTo>
                    <a:lnTo>
                      <a:pt x="452" y="380"/>
                    </a:lnTo>
                    <a:lnTo>
                      <a:pt x="448" y="377"/>
                    </a:lnTo>
                    <a:lnTo>
                      <a:pt x="447" y="376"/>
                    </a:lnTo>
                    <a:lnTo>
                      <a:pt x="454" y="379"/>
                    </a:lnTo>
                    <a:lnTo>
                      <a:pt x="460" y="383"/>
                    </a:lnTo>
                    <a:lnTo>
                      <a:pt x="466" y="387"/>
                    </a:lnTo>
                    <a:lnTo>
                      <a:pt x="473" y="388"/>
                    </a:lnTo>
                    <a:lnTo>
                      <a:pt x="479" y="383"/>
                    </a:lnTo>
                    <a:lnTo>
                      <a:pt x="482" y="377"/>
                    </a:lnTo>
                    <a:lnTo>
                      <a:pt x="483" y="371"/>
                    </a:lnTo>
                    <a:lnTo>
                      <a:pt x="483" y="364"/>
                    </a:lnTo>
                    <a:lnTo>
                      <a:pt x="475" y="359"/>
                    </a:lnTo>
                    <a:lnTo>
                      <a:pt x="469" y="351"/>
                    </a:lnTo>
                    <a:lnTo>
                      <a:pt x="461" y="344"/>
                    </a:lnTo>
                    <a:lnTo>
                      <a:pt x="453" y="338"/>
                    </a:lnTo>
                    <a:lnTo>
                      <a:pt x="445" y="332"/>
                    </a:lnTo>
                    <a:lnTo>
                      <a:pt x="436" y="327"/>
                    </a:lnTo>
                    <a:lnTo>
                      <a:pt x="427" y="324"/>
                    </a:lnTo>
                    <a:lnTo>
                      <a:pt x="418" y="324"/>
                    </a:lnTo>
                    <a:lnTo>
                      <a:pt x="425" y="344"/>
                    </a:lnTo>
                    <a:lnTo>
                      <a:pt x="428" y="367"/>
                    </a:lnTo>
                    <a:lnTo>
                      <a:pt x="429" y="390"/>
                    </a:lnTo>
                    <a:lnTo>
                      <a:pt x="431" y="412"/>
                    </a:lnTo>
                    <a:lnTo>
                      <a:pt x="433" y="435"/>
                    </a:lnTo>
                    <a:lnTo>
                      <a:pt x="439" y="457"/>
                    </a:lnTo>
                    <a:lnTo>
                      <a:pt x="449" y="477"/>
                    </a:lnTo>
                    <a:lnTo>
                      <a:pt x="464" y="496"/>
                    </a:lnTo>
                    <a:lnTo>
                      <a:pt x="477" y="510"/>
                    </a:lnTo>
                    <a:lnTo>
                      <a:pt x="490" y="525"/>
                    </a:lnTo>
                    <a:lnTo>
                      <a:pt x="504" y="539"/>
                    </a:lnTo>
                    <a:lnTo>
                      <a:pt x="521" y="552"/>
                    </a:lnTo>
                    <a:lnTo>
                      <a:pt x="537" y="562"/>
                    </a:lnTo>
                    <a:lnTo>
                      <a:pt x="554" y="570"/>
                    </a:lnTo>
                    <a:lnTo>
                      <a:pt x="572" y="573"/>
                    </a:lnTo>
                    <a:lnTo>
                      <a:pt x="593" y="572"/>
                    </a:lnTo>
                    <a:lnTo>
                      <a:pt x="596" y="569"/>
                    </a:lnTo>
                    <a:lnTo>
                      <a:pt x="600" y="566"/>
                    </a:lnTo>
                    <a:lnTo>
                      <a:pt x="605" y="563"/>
                    </a:lnTo>
                    <a:lnTo>
                      <a:pt x="608" y="560"/>
                    </a:lnTo>
                    <a:lnTo>
                      <a:pt x="604" y="556"/>
                    </a:lnTo>
                    <a:lnTo>
                      <a:pt x="598" y="554"/>
                    </a:lnTo>
                    <a:lnTo>
                      <a:pt x="594" y="552"/>
                    </a:lnTo>
                    <a:lnTo>
                      <a:pt x="593" y="546"/>
                    </a:lnTo>
                    <a:lnTo>
                      <a:pt x="599" y="542"/>
                    </a:lnTo>
                    <a:lnTo>
                      <a:pt x="606" y="540"/>
                    </a:lnTo>
                    <a:lnTo>
                      <a:pt x="614" y="539"/>
                    </a:lnTo>
                    <a:lnTo>
                      <a:pt x="622" y="541"/>
                    </a:lnTo>
                    <a:lnTo>
                      <a:pt x="628" y="547"/>
                    </a:lnTo>
                    <a:lnTo>
                      <a:pt x="632" y="555"/>
                    </a:lnTo>
                    <a:lnTo>
                      <a:pt x="633" y="562"/>
                    </a:lnTo>
                    <a:lnTo>
                      <a:pt x="632" y="570"/>
                    </a:lnTo>
                    <a:lnTo>
                      <a:pt x="631" y="580"/>
                    </a:lnTo>
                    <a:lnTo>
                      <a:pt x="625" y="588"/>
                    </a:lnTo>
                    <a:lnTo>
                      <a:pt x="615" y="596"/>
                    </a:lnTo>
                    <a:lnTo>
                      <a:pt x="604" y="602"/>
                    </a:lnTo>
                    <a:lnTo>
                      <a:pt x="590" y="603"/>
                    </a:lnTo>
                    <a:lnTo>
                      <a:pt x="577" y="602"/>
                    </a:lnTo>
                    <a:lnTo>
                      <a:pt x="564" y="600"/>
                    </a:lnTo>
                    <a:lnTo>
                      <a:pt x="552" y="597"/>
                    </a:lnTo>
                    <a:lnTo>
                      <a:pt x="540" y="592"/>
                    </a:lnTo>
                    <a:lnTo>
                      <a:pt x="529" y="587"/>
                    </a:lnTo>
                    <a:lnTo>
                      <a:pt x="521" y="581"/>
                    </a:lnTo>
                    <a:lnTo>
                      <a:pt x="512" y="575"/>
                    </a:lnTo>
                    <a:lnTo>
                      <a:pt x="518" y="596"/>
                    </a:lnTo>
                    <a:lnTo>
                      <a:pt x="526" y="616"/>
                    </a:lnTo>
                    <a:lnTo>
                      <a:pt x="535" y="636"/>
                    </a:lnTo>
                    <a:lnTo>
                      <a:pt x="544" y="656"/>
                    </a:lnTo>
                    <a:lnTo>
                      <a:pt x="555" y="676"/>
                    </a:lnTo>
                    <a:lnTo>
                      <a:pt x="566" y="696"/>
                    </a:lnTo>
                    <a:lnTo>
                      <a:pt x="578" y="716"/>
                    </a:lnTo>
                    <a:lnTo>
                      <a:pt x="591" y="734"/>
                    </a:lnTo>
                    <a:lnTo>
                      <a:pt x="576" y="778"/>
                    </a:lnTo>
                    <a:close/>
                  </a:path>
                </a:pathLst>
              </a:custGeom>
              <a:solidFill>
                <a:srgbClr val="000000"/>
              </a:solidFill>
              <a:ln w="9525">
                <a:noFill/>
                <a:round/>
                <a:headEnd/>
                <a:tailEnd/>
              </a:ln>
            </p:spPr>
            <p:txBody>
              <a:bodyPr/>
              <a:lstStyle/>
              <a:p>
                <a:endParaRPr lang="he-IL"/>
              </a:p>
            </p:txBody>
          </p:sp>
          <p:sp>
            <p:nvSpPr>
              <p:cNvPr id="305" name="Freeform 37"/>
              <p:cNvSpPr>
                <a:spLocks/>
              </p:cNvSpPr>
              <p:nvPr/>
            </p:nvSpPr>
            <p:spPr bwMode="auto">
              <a:xfrm>
                <a:off x="4713" y="1501"/>
                <a:ext cx="81" cy="156"/>
              </a:xfrm>
              <a:custGeom>
                <a:avLst/>
                <a:gdLst/>
                <a:ahLst/>
                <a:cxnLst>
                  <a:cxn ang="0">
                    <a:pos x="232" y="143"/>
                  </a:cxn>
                  <a:cxn ang="0">
                    <a:pos x="244" y="230"/>
                  </a:cxn>
                  <a:cxn ang="0">
                    <a:pos x="233" y="317"/>
                  </a:cxn>
                  <a:cxn ang="0">
                    <a:pos x="199" y="397"/>
                  </a:cxn>
                  <a:cxn ang="0">
                    <a:pos x="164" y="440"/>
                  </a:cxn>
                  <a:cxn ang="0">
                    <a:pos x="135" y="455"/>
                  </a:cxn>
                  <a:cxn ang="0">
                    <a:pos x="103" y="466"/>
                  </a:cxn>
                  <a:cxn ang="0">
                    <a:pos x="81" y="469"/>
                  </a:cxn>
                  <a:cxn ang="0">
                    <a:pos x="81" y="462"/>
                  </a:cxn>
                  <a:cxn ang="0">
                    <a:pos x="101" y="444"/>
                  </a:cxn>
                  <a:cxn ang="0">
                    <a:pos x="130" y="424"/>
                  </a:cxn>
                  <a:cxn ang="0">
                    <a:pos x="156" y="402"/>
                  </a:cxn>
                  <a:cxn ang="0">
                    <a:pos x="176" y="364"/>
                  </a:cxn>
                  <a:cxn ang="0">
                    <a:pos x="192" y="299"/>
                  </a:cxn>
                  <a:cxn ang="0">
                    <a:pos x="198" y="231"/>
                  </a:cxn>
                  <a:cxn ang="0">
                    <a:pos x="193" y="163"/>
                  </a:cxn>
                  <a:cxn ang="0">
                    <a:pos x="183" y="122"/>
                  </a:cxn>
                  <a:cxn ang="0">
                    <a:pos x="178" y="104"/>
                  </a:cxn>
                  <a:cxn ang="0">
                    <a:pos x="169" y="87"/>
                  </a:cxn>
                  <a:cxn ang="0">
                    <a:pos x="158" y="73"/>
                  </a:cxn>
                  <a:cxn ang="0">
                    <a:pos x="130" y="50"/>
                  </a:cxn>
                  <a:cxn ang="0">
                    <a:pos x="81" y="30"/>
                  </a:cxn>
                  <a:cxn ang="0">
                    <a:pos x="34" y="23"/>
                  </a:cxn>
                  <a:cxn ang="0">
                    <a:pos x="4" y="23"/>
                  </a:cxn>
                  <a:cxn ang="0">
                    <a:pos x="15" y="12"/>
                  </a:cxn>
                  <a:cxn ang="0">
                    <a:pos x="50" y="1"/>
                  </a:cxn>
                  <a:cxn ang="0">
                    <a:pos x="86" y="2"/>
                  </a:cxn>
                  <a:cxn ang="0">
                    <a:pos x="122" y="11"/>
                  </a:cxn>
                  <a:cxn ang="0">
                    <a:pos x="150" y="26"/>
                  </a:cxn>
                  <a:cxn ang="0">
                    <a:pos x="172" y="44"/>
                  </a:cxn>
                  <a:cxn ang="0">
                    <a:pos x="193" y="67"/>
                  </a:cxn>
                  <a:cxn ang="0">
                    <a:pos x="210" y="91"/>
                  </a:cxn>
                </a:cxnLst>
                <a:rect l="0" t="0" r="r" b="b"/>
                <a:pathLst>
                  <a:path w="244" h="469">
                    <a:moveTo>
                      <a:pt x="217" y="104"/>
                    </a:moveTo>
                    <a:lnTo>
                      <a:pt x="232" y="143"/>
                    </a:lnTo>
                    <a:lnTo>
                      <a:pt x="240" y="186"/>
                    </a:lnTo>
                    <a:lnTo>
                      <a:pt x="244" y="230"/>
                    </a:lnTo>
                    <a:lnTo>
                      <a:pt x="241" y="274"/>
                    </a:lnTo>
                    <a:lnTo>
                      <a:pt x="233" y="317"/>
                    </a:lnTo>
                    <a:lnTo>
                      <a:pt x="219" y="359"/>
                    </a:lnTo>
                    <a:lnTo>
                      <a:pt x="199" y="397"/>
                    </a:lnTo>
                    <a:lnTo>
                      <a:pt x="174" y="431"/>
                    </a:lnTo>
                    <a:lnTo>
                      <a:pt x="164" y="440"/>
                    </a:lnTo>
                    <a:lnTo>
                      <a:pt x="150" y="448"/>
                    </a:lnTo>
                    <a:lnTo>
                      <a:pt x="135" y="455"/>
                    </a:lnTo>
                    <a:lnTo>
                      <a:pt x="119" y="462"/>
                    </a:lnTo>
                    <a:lnTo>
                      <a:pt x="103" y="466"/>
                    </a:lnTo>
                    <a:lnTo>
                      <a:pt x="91" y="469"/>
                    </a:lnTo>
                    <a:lnTo>
                      <a:pt x="81" y="469"/>
                    </a:lnTo>
                    <a:lnTo>
                      <a:pt x="76" y="467"/>
                    </a:lnTo>
                    <a:lnTo>
                      <a:pt x="81" y="462"/>
                    </a:lnTo>
                    <a:lnTo>
                      <a:pt x="89" y="454"/>
                    </a:lnTo>
                    <a:lnTo>
                      <a:pt x="101" y="444"/>
                    </a:lnTo>
                    <a:lnTo>
                      <a:pt x="115" y="435"/>
                    </a:lnTo>
                    <a:lnTo>
                      <a:pt x="130" y="424"/>
                    </a:lnTo>
                    <a:lnTo>
                      <a:pt x="144" y="413"/>
                    </a:lnTo>
                    <a:lnTo>
                      <a:pt x="156" y="402"/>
                    </a:lnTo>
                    <a:lnTo>
                      <a:pt x="164" y="394"/>
                    </a:lnTo>
                    <a:lnTo>
                      <a:pt x="176" y="364"/>
                    </a:lnTo>
                    <a:lnTo>
                      <a:pt x="185" y="332"/>
                    </a:lnTo>
                    <a:lnTo>
                      <a:pt x="192" y="299"/>
                    </a:lnTo>
                    <a:lnTo>
                      <a:pt x="196" y="265"/>
                    </a:lnTo>
                    <a:lnTo>
                      <a:pt x="198" y="231"/>
                    </a:lnTo>
                    <a:lnTo>
                      <a:pt x="196" y="196"/>
                    </a:lnTo>
                    <a:lnTo>
                      <a:pt x="193" y="163"/>
                    </a:lnTo>
                    <a:lnTo>
                      <a:pt x="185" y="131"/>
                    </a:lnTo>
                    <a:lnTo>
                      <a:pt x="183" y="122"/>
                    </a:lnTo>
                    <a:lnTo>
                      <a:pt x="181" y="112"/>
                    </a:lnTo>
                    <a:lnTo>
                      <a:pt x="178" y="104"/>
                    </a:lnTo>
                    <a:lnTo>
                      <a:pt x="174" y="96"/>
                    </a:lnTo>
                    <a:lnTo>
                      <a:pt x="169" y="87"/>
                    </a:lnTo>
                    <a:lnTo>
                      <a:pt x="164" y="80"/>
                    </a:lnTo>
                    <a:lnTo>
                      <a:pt x="158" y="73"/>
                    </a:lnTo>
                    <a:lnTo>
                      <a:pt x="152" y="66"/>
                    </a:lnTo>
                    <a:lnTo>
                      <a:pt x="130" y="50"/>
                    </a:lnTo>
                    <a:lnTo>
                      <a:pt x="107" y="38"/>
                    </a:lnTo>
                    <a:lnTo>
                      <a:pt x="81" y="30"/>
                    </a:lnTo>
                    <a:lnTo>
                      <a:pt x="57" y="25"/>
                    </a:lnTo>
                    <a:lnTo>
                      <a:pt x="34" y="23"/>
                    </a:lnTo>
                    <a:lnTo>
                      <a:pt x="16" y="23"/>
                    </a:lnTo>
                    <a:lnTo>
                      <a:pt x="4" y="23"/>
                    </a:lnTo>
                    <a:lnTo>
                      <a:pt x="0" y="23"/>
                    </a:lnTo>
                    <a:lnTo>
                      <a:pt x="15" y="12"/>
                    </a:lnTo>
                    <a:lnTo>
                      <a:pt x="31" y="5"/>
                    </a:lnTo>
                    <a:lnTo>
                      <a:pt x="50" y="1"/>
                    </a:lnTo>
                    <a:lnTo>
                      <a:pt x="68" y="0"/>
                    </a:lnTo>
                    <a:lnTo>
                      <a:pt x="86" y="2"/>
                    </a:lnTo>
                    <a:lnTo>
                      <a:pt x="105" y="5"/>
                    </a:lnTo>
                    <a:lnTo>
                      <a:pt x="122" y="11"/>
                    </a:lnTo>
                    <a:lnTo>
                      <a:pt x="138" y="17"/>
                    </a:lnTo>
                    <a:lnTo>
                      <a:pt x="150" y="26"/>
                    </a:lnTo>
                    <a:lnTo>
                      <a:pt x="162" y="34"/>
                    </a:lnTo>
                    <a:lnTo>
                      <a:pt x="172" y="44"/>
                    </a:lnTo>
                    <a:lnTo>
                      <a:pt x="183" y="55"/>
                    </a:lnTo>
                    <a:lnTo>
                      <a:pt x="193" y="67"/>
                    </a:lnTo>
                    <a:lnTo>
                      <a:pt x="202" y="79"/>
                    </a:lnTo>
                    <a:lnTo>
                      <a:pt x="210" y="91"/>
                    </a:lnTo>
                    <a:lnTo>
                      <a:pt x="217" y="104"/>
                    </a:lnTo>
                    <a:close/>
                  </a:path>
                </a:pathLst>
              </a:custGeom>
              <a:solidFill>
                <a:srgbClr val="000000"/>
              </a:solidFill>
              <a:ln w="9525">
                <a:noFill/>
                <a:round/>
                <a:headEnd/>
                <a:tailEnd/>
              </a:ln>
            </p:spPr>
            <p:txBody>
              <a:bodyPr/>
              <a:lstStyle/>
              <a:p>
                <a:endParaRPr lang="he-IL"/>
              </a:p>
            </p:txBody>
          </p:sp>
          <p:sp>
            <p:nvSpPr>
              <p:cNvPr id="306" name="Freeform 38"/>
              <p:cNvSpPr>
                <a:spLocks/>
              </p:cNvSpPr>
              <p:nvPr/>
            </p:nvSpPr>
            <p:spPr bwMode="auto">
              <a:xfrm>
                <a:off x="4236" y="1519"/>
                <a:ext cx="200" cy="218"/>
              </a:xfrm>
              <a:custGeom>
                <a:avLst/>
                <a:gdLst/>
                <a:ahLst/>
                <a:cxnLst>
                  <a:cxn ang="0">
                    <a:pos x="601" y="3"/>
                  </a:cxn>
                  <a:cxn ang="0">
                    <a:pos x="601" y="100"/>
                  </a:cxn>
                  <a:cxn ang="0">
                    <a:pos x="601" y="313"/>
                  </a:cxn>
                  <a:cxn ang="0">
                    <a:pos x="597" y="528"/>
                  </a:cxn>
                  <a:cxn ang="0">
                    <a:pos x="589" y="626"/>
                  </a:cxn>
                  <a:cxn ang="0">
                    <a:pos x="583" y="626"/>
                  </a:cxn>
                  <a:cxn ang="0">
                    <a:pos x="568" y="627"/>
                  </a:cxn>
                  <a:cxn ang="0">
                    <a:pos x="546" y="629"/>
                  </a:cxn>
                  <a:cxn ang="0">
                    <a:pos x="514" y="630"/>
                  </a:cxn>
                  <a:cxn ang="0">
                    <a:pos x="479" y="633"/>
                  </a:cxn>
                  <a:cxn ang="0">
                    <a:pos x="437" y="635"/>
                  </a:cxn>
                  <a:cxn ang="0">
                    <a:pos x="392" y="639"/>
                  </a:cxn>
                  <a:cxn ang="0">
                    <a:pos x="345" y="641"/>
                  </a:cxn>
                  <a:cxn ang="0">
                    <a:pos x="298" y="644"/>
                  </a:cxn>
                  <a:cxn ang="0">
                    <a:pos x="249" y="646"/>
                  </a:cxn>
                  <a:cxn ang="0">
                    <a:pos x="203" y="649"/>
                  </a:cxn>
                  <a:cxn ang="0">
                    <a:pos x="158" y="652"/>
                  </a:cxn>
                  <a:cxn ang="0">
                    <a:pos x="119" y="653"/>
                  </a:cxn>
                  <a:cxn ang="0">
                    <a:pos x="83" y="654"/>
                  </a:cxn>
                  <a:cxn ang="0">
                    <a:pos x="54" y="655"/>
                  </a:cxn>
                  <a:cxn ang="0">
                    <a:pos x="32" y="655"/>
                  </a:cxn>
                  <a:cxn ang="0">
                    <a:pos x="0" y="0"/>
                  </a:cxn>
                  <a:cxn ang="0">
                    <a:pos x="601" y="3"/>
                  </a:cxn>
                </a:cxnLst>
                <a:rect l="0" t="0" r="r" b="b"/>
                <a:pathLst>
                  <a:path w="601" h="655">
                    <a:moveTo>
                      <a:pt x="601" y="3"/>
                    </a:moveTo>
                    <a:lnTo>
                      <a:pt x="601" y="100"/>
                    </a:lnTo>
                    <a:lnTo>
                      <a:pt x="601" y="313"/>
                    </a:lnTo>
                    <a:lnTo>
                      <a:pt x="597" y="528"/>
                    </a:lnTo>
                    <a:lnTo>
                      <a:pt x="589" y="626"/>
                    </a:lnTo>
                    <a:lnTo>
                      <a:pt x="583" y="626"/>
                    </a:lnTo>
                    <a:lnTo>
                      <a:pt x="568" y="627"/>
                    </a:lnTo>
                    <a:lnTo>
                      <a:pt x="546" y="629"/>
                    </a:lnTo>
                    <a:lnTo>
                      <a:pt x="514" y="630"/>
                    </a:lnTo>
                    <a:lnTo>
                      <a:pt x="479" y="633"/>
                    </a:lnTo>
                    <a:lnTo>
                      <a:pt x="437" y="635"/>
                    </a:lnTo>
                    <a:lnTo>
                      <a:pt x="392" y="639"/>
                    </a:lnTo>
                    <a:lnTo>
                      <a:pt x="345" y="641"/>
                    </a:lnTo>
                    <a:lnTo>
                      <a:pt x="298" y="644"/>
                    </a:lnTo>
                    <a:lnTo>
                      <a:pt x="249" y="646"/>
                    </a:lnTo>
                    <a:lnTo>
                      <a:pt x="203" y="649"/>
                    </a:lnTo>
                    <a:lnTo>
                      <a:pt x="158" y="652"/>
                    </a:lnTo>
                    <a:lnTo>
                      <a:pt x="119" y="653"/>
                    </a:lnTo>
                    <a:lnTo>
                      <a:pt x="83" y="654"/>
                    </a:lnTo>
                    <a:lnTo>
                      <a:pt x="54" y="655"/>
                    </a:lnTo>
                    <a:lnTo>
                      <a:pt x="32" y="655"/>
                    </a:lnTo>
                    <a:lnTo>
                      <a:pt x="0" y="0"/>
                    </a:lnTo>
                    <a:lnTo>
                      <a:pt x="601" y="3"/>
                    </a:lnTo>
                    <a:close/>
                  </a:path>
                </a:pathLst>
              </a:custGeom>
              <a:solidFill>
                <a:srgbClr val="000000"/>
              </a:solidFill>
              <a:ln w="9525">
                <a:noFill/>
                <a:round/>
                <a:headEnd/>
                <a:tailEnd/>
              </a:ln>
            </p:spPr>
            <p:txBody>
              <a:bodyPr/>
              <a:lstStyle/>
              <a:p>
                <a:endParaRPr lang="he-IL"/>
              </a:p>
            </p:txBody>
          </p:sp>
          <p:sp>
            <p:nvSpPr>
              <p:cNvPr id="307" name="Freeform 39"/>
              <p:cNvSpPr>
                <a:spLocks/>
              </p:cNvSpPr>
              <p:nvPr/>
            </p:nvSpPr>
            <p:spPr bwMode="auto">
              <a:xfrm>
                <a:off x="4679" y="1517"/>
                <a:ext cx="73" cy="135"/>
              </a:xfrm>
              <a:custGeom>
                <a:avLst/>
                <a:gdLst/>
                <a:ahLst/>
                <a:cxnLst>
                  <a:cxn ang="0">
                    <a:pos x="128" y="168"/>
                  </a:cxn>
                  <a:cxn ang="0">
                    <a:pos x="114" y="211"/>
                  </a:cxn>
                  <a:cxn ang="0">
                    <a:pos x="86" y="249"/>
                  </a:cxn>
                  <a:cxn ang="0">
                    <a:pos x="69" y="256"/>
                  </a:cxn>
                  <a:cxn ang="0">
                    <a:pos x="48" y="257"/>
                  </a:cxn>
                  <a:cxn ang="0">
                    <a:pos x="33" y="261"/>
                  </a:cxn>
                  <a:cxn ang="0">
                    <a:pos x="48" y="272"/>
                  </a:cxn>
                  <a:cxn ang="0">
                    <a:pos x="67" y="279"/>
                  </a:cxn>
                  <a:cxn ang="0">
                    <a:pos x="90" y="277"/>
                  </a:cxn>
                  <a:cxn ang="0">
                    <a:pos x="119" y="276"/>
                  </a:cxn>
                  <a:cxn ang="0">
                    <a:pos x="137" y="280"/>
                  </a:cxn>
                  <a:cxn ang="0">
                    <a:pos x="130" y="321"/>
                  </a:cxn>
                  <a:cxn ang="0">
                    <a:pos x="104" y="354"/>
                  </a:cxn>
                  <a:cxn ang="0">
                    <a:pos x="92" y="374"/>
                  </a:cxn>
                  <a:cxn ang="0">
                    <a:pos x="120" y="374"/>
                  </a:cxn>
                  <a:cxn ang="0">
                    <a:pos x="147" y="364"/>
                  </a:cxn>
                  <a:cxn ang="0">
                    <a:pos x="168" y="348"/>
                  </a:cxn>
                  <a:cxn ang="0">
                    <a:pos x="186" y="325"/>
                  </a:cxn>
                  <a:cxn ang="0">
                    <a:pos x="210" y="308"/>
                  </a:cxn>
                  <a:cxn ang="0">
                    <a:pos x="217" y="335"/>
                  </a:cxn>
                  <a:cxn ang="0">
                    <a:pos x="194" y="372"/>
                  </a:cxn>
                  <a:cxn ang="0">
                    <a:pos x="151" y="395"/>
                  </a:cxn>
                  <a:cxn ang="0">
                    <a:pos x="102" y="406"/>
                  </a:cxn>
                  <a:cxn ang="0">
                    <a:pos x="79" y="397"/>
                  </a:cxn>
                  <a:cxn ang="0">
                    <a:pos x="56" y="385"/>
                  </a:cxn>
                  <a:cxn ang="0">
                    <a:pos x="45" y="367"/>
                  </a:cxn>
                  <a:cxn ang="0">
                    <a:pos x="57" y="362"/>
                  </a:cxn>
                  <a:cxn ang="0">
                    <a:pos x="72" y="359"/>
                  </a:cxn>
                  <a:cxn ang="0">
                    <a:pos x="97" y="335"/>
                  </a:cxn>
                  <a:cxn ang="0">
                    <a:pos x="97" y="313"/>
                  </a:cxn>
                  <a:cxn ang="0">
                    <a:pos x="63" y="308"/>
                  </a:cxn>
                  <a:cxn ang="0">
                    <a:pos x="32" y="290"/>
                  </a:cxn>
                  <a:cxn ang="0">
                    <a:pos x="2" y="243"/>
                  </a:cxn>
                  <a:cxn ang="0">
                    <a:pos x="11" y="203"/>
                  </a:cxn>
                  <a:cxn ang="0">
                    <a:pos x="19" y="223"/>
                  </a:cxn>
                  <a:cxn ang="0">
                    <a:pos x="31" y="239"/>
                  </a:cxn>
                  <a:cxn ang="0">
                    <a:pos x="49" y="240"/>
                  </a:cxn>
                  <a:cxn ang="0">
                    <a:pos x="63" y="239"/>
                  </a:cxn>
                  <a:cxn ang="0">
                    <a:pos x="76" y="231"/>
                  </a:cxn>
                  <a:cxn ang="0">
                    <a:pos x="82" y="139"/>
                  </a:cxn>
                  <a:cxn ang="0">
                    <a:pos x="61" y="47"/>
                  </a:cxn>
                  <a:cxn ang="0">
                    <a:pos x="110" y="15"/>
                  </a:cxn>
                  <a:cxn ang="0">
                    <a:pos x="125" y="138"/>
                  </a:cxn>
                </a:cxnLst>
                <a:rect l="0" t="0" r="r" b="b"/>
                <a:pathLst>
                  <a:path w="217" h="406">
                    <a:moveTo>
                      <a:pt x="125" y="138"/>
                    </a:moveTo>
                    <a:lnTo>
                      <a:pt x="128" y="153"/>
                    </a:lnTo>
                    <a:lnTo>
                      <a:pt x="128" y="168"/>
                    </a:lnTo>
                    <a:lnTo>
                      <a:pt x="126" y="183"/>
                    </a:lnTo>
                    <a:lnTo>
                      <a:pt x="121" y="197"/>
                    </a:lnTo>
                    <a:lnTo>
                      <a:pt x="114" y="211"/>
                    </a:lnTo>
                    <a:lnTo>
                      <a:pt x="106" y="224"/>
                    </a:lnTo>
                    <a:lnTo>
                      <a:pt x="97" y="237"/>
                    </a:lnTo>
                    <a:lnTo>
                      <a:pt x="86" y="249"/>
                    </a:lnTo>
                    <a:lnTo>
                      <a:pt x="80" y="252"/>
                    </a:lnTo>
                    <a:lnTo>
                      <a:pt x="74" y="254"/>
                    </a:lnTo>
                    <a:lnTo>
                      <a:pt x="69" y="256"/>
                    </a:lnTo>
                    <a:lnTo>
                      <a:pt x="62" y="257"/>
                    </a:lnTo>
                    <a:lnTo>
                      <a:pt x="56" y="257"/>
                    </a:lnTo>
                    <a:lnTo>
                      <a:pt x="48" y="257"/>
                    </a:lnTo>
                    <a:lnTo>
                      <a:pt x="38" y="257"/>
                    </a:lnTo>
                    <a:lnTo>
                      <a:pt x="29" y="255"/>
                    </a:lnTo>
                    <a:lnTo>
                      <a:pt x="33" y="261"/>
                    </a:lnTo>
                    <a:lnTo>
                      <a:pt x="37" y="265"/>
                    </a:lnTo>
                    <a:lnTo>
                      <a:pt x="43" y="269"/>
                    </a:lnTo>
                    <a:lnTo>
                      <a:pt x="48" y="272"/>
                    </a:lnTo>
                    <a:lnTo>
                      <a:pt x="55" y="276"/>
                    </a:lnTo>
                    <a:lnTo>
                      <a:pt x="61" y="278"/>
                    </a:lnTo>
                    <a:lnTo>
                      <a:pt x="67" y="279"/>
                    </a:lnTo>
                    <a:lnTo>
                      <a:pt x="74" y="280"/>
                    </a:lnTo>
                    <a:lnTo>
                      <a:pt x="82" y="279"/>
                    </a:lnTo>
                    <a:lnTo>
                      <a:pt x="90" y="277"/>
                    </a:lnTo>
                    <a:lnTo>
                      <a:pt x="100" y="276"/>
                    </a:lnTo>
                    <a:lnTo>
                      <a:pt x="110" y="276"/>
                    </a:lnTo>
                    <a:lnTo>
                      <a:pt x="119" y="276"/>
                    </a:lnTo>
                    <a:lnTo>
                      <a:pt x="127" y="276"/>
                    </a:lnTo>
                    <a:lnTo>
                      <a:pt x="133" y="278"/>
                    </a:lnTo>
                    <a:lnTo>
                      <a:pt x="137" y="280"/>
                    </a:lnTo>
                    <a:lnTo>
                      <a:pt x="137" y="295"/>
                    </a:lnTo>
                    <a:lnTo>
                      <a:pt x="134" y="308"/>
                    </a:lnTo>
                    <a:lnTo>
                      <a:pt x="130" y="321"/>
                    </a:lnTo>
                    <a:lnTo>
                      <a:pt x="122" y="333"/>
                    </a:lnTo>
                    <a:lnTo>
                      <a:pt x="114" y="345"/>
                    </a:lnTo>
                    <a:lnTo>
                      <a:pt x="104" y="354"/>
                    </a:lnTo>
                    <a:lnTo>
                      <a:pt x="94" y="363"/>
                    </a:lnTo>
                    <a:lnTo>
                      <a:pt x="84" y="371"/>
                    </a:lnTo>
                    <a:lnTo>
                      <a:pt x="92" y="374"/>
                    </a:lnTo>
                    <a:lnTo>
                      <a:pt x="102" y="375"/>
                    </a:lnTo>
                    <a:lnTo>
                      <a:pt x="112" y="375"/>
                    </a:lnTo>
                    <a:lnTo>
                      <a:pt x="120" y="374"/>
                    </a:lnTo>
                    <a:lnTo>
                      <a:pt x="130" y="372"/>
                    </a:lnTo>
                    <a:lnTo>
                      <a:pt x="139" y="368"/>
                    </a:lnTo>
                    <a:lnTo>
                      <a:pt x="147" y="364"/>
                    </a:lnTo>
                    <a:lnTo>
                      <a:pt x="155" y="360"/>
                    </a:lnTo>
                    <a:lnTo>
                      <a:pt x="162" y="354"/>
                    </a:lnTo>
                    <a:lnTo>
                      <a:pt x="168" y="348"/>
                    </a:lnTo>
                    <a:lnTo>
                      <a:pt x="174" y="340"/>
                    </a:lnTo>
                    <a:lnTo>
                      <a:pt x="180" y="333"/>
                    </a:lnTo>
                    <a:lnTo>
                      <a:pt x="186" y="325"/>
                    </a:lnTo>
                    <a:lnTo>
                      <a:pt x="193" y="318"/>
                    </a:lnTo>
                    <a:lnTo>
                      <a:pt x="200" y="312"/>
                    </a:lnTo>
                    <a:lnTo>
                      <a:pt x="210" y="308"/>
                    </a:lnTo>
                    <a:lnTo>
                      <a:pt x="214" y="317"/>
                    </a:lnTo>
                    <a:lnTo>
                      <a:pt x="217" y="326"/>
                    </a:lnTo>
                    <a:lnTo>
                      <a:pt x="217" y="335"/>
                    </a:lnTo>
                    <a:lnTo>
                      <a:pt x="215" y="345"/>
                    </a:lnTo>
                    <a:lnTo>
                      <a:pt x="206" y="360"/>
                    </a:lnTo>
                    <a:lnTo>
                      <a:pt x="194" y="372"/>
                    </a:lnTo>
                    <a:lnTo>
                      <a:pt x="181" y="381"/>
                    </a:lnTo>
                    <a:lnTo>
                      <a:pt x="167" y="389"/>
                    </a:lnTo>
                    <a:lnTo>
                      <a:pt x="151" y="395"/>
                    </a:lnTo>
                    <a:lnTo>
                      <a:pt x="134" y="400"/>
                    </a:lnTo>
                    <a:lnTo>
                      <a:pt x="118" y="403"/>
                    </a:lnTo>
                    <a:lnTo>
                      <a:pt x="102" y="406"/>
                    </a:lnTo>
                    <a:lnTo>
                      <a:pt x="94" y="403"/>
                    </a:lnTo>
                    <a:lnTo>
                      <a:pt x="87" y="400"/>
                    </a:lnTo>
                    <a:lnTo>
                      <a:pt x="79" y="397"/>
                    </a:lnTo>
                    <a:lnTo>
                      <a:pt x="71" y="393"/>
                    </a:lnTo>
                    <a:lnTo>
                      <a:pt x="63" y="390"/>
                    </a:lnTo>
                    <a:lnTo>
                      <a:pt x="56" y="385"/>
                    </a:lnTo>
                    <a:lnTo>
                      <a:pt x="49" y="379"/>
                    </a:lnTo>
                    <a:lnTo>
                      <a:pt x="43" y="372"/>
                    </a:lnTo>
                    <a:lnTo>
                      <a:pt x="45" y="367"/>
                    </a:lnTo>
                    <a:lnTo>
                      <a:pt x="48" y="365"/>
                    </a:lnTo>
                    <a:lnTo>
                      <a:pt x="52" y="363"/>
                    </a:lnTo>
                    <a:lnTo>
                      <a:pt x="57" y="362"/>
                    </a:lnTo>
                    <a:lnTo>
                      <a:pt x="62" y="361"/>
                    </a:lnTo>
                    <a:lnTo>
                      <a:pt x="67" y="360"/>
                    </a:lnTo>
                    <a:lnTo>
                      <a:pt x="72" y="359"/>
                    </a:lnTo>
                    <a:lnTo>
                      <a:pt x="76" y="357"/>
                    </a:lnTo>
                    <a:lnTo>
                      <a:pt x="87" y="346"/>
                    </a:lnTo>
                    <a:lnTo>
                      <a:pt x="97" y="335"/>
                    </a:lnTo>
                    <a:lnTo>
                      <a:pt x="104" y="323"/>
                    </a:lnTo>
                    <a:lnTo>
                      <a:pt x="107" y="310"/>
                    </a:lnTo>
                    <a:lnTo>
                      <a:pt x="97" y="313"/>
                    </a:lnTo>
                    <a:lnTo>
                      <a:pt x="85" y="313"/>
                    </a:lnTo>
                    <a:lnTo>
                      <a:pt x="74" y="312"/>
                    </a:lnTo>
                    <a:lnTo>
                      <a:pt x="63" y="308"/>
                    </a:lnTo>
                    <a:lnTo>
                      <a:pt x="52" y="304"/>
                    </a:lnTo>
                    <a:lnTo>
                      <a:pt x="42" y="297"/>
                    </a:lnTo>
                    <a:lnTo>
                      <a:pt x="32" y="290"/>
                    </a:lnTo>
                    <a:lnTo>
                      <a:pt x="22" y="281"/>
                    </a:lnTo>
                    <a:lnTo>
                      <a:pt x="9" y="264"/>
                    </a:lnTo>
                    <a:lnTo>
                      <a:pt x="2" y="243"/>
                    </a:lnTo>
                    <a:lnTo>
                      <a:pt x="0" y="222"/>
                    </a:lnTo>
                    <a:lnTo>
                      <a:pt x="5" y="201"/>
                    </a:lnTo>
                    <a:lnTo>
                      <a:pt x="11" y="203"/>
                    </a:lnTo>
                    <a:lnTo>
                      <a:pt x="15" y="209"/>
                    </a:lnTo>
                    <a:lnTo>
                      <a:pt x="17" y="215"/>
                    </a:lnTo>
                    <a:lnTo>
                      <a:pt x="19" y="223"/>
                    </a:lnTo>
                    <a:lnTo>
                      <a:pt x="21" y="229"/>
                    </a:lnTo>
                    <a:lnTo>
                      <a:pt x="25" y="236"/>
                    </a:lnTo>
                    <a:lnTo>
                      <a:pt x="31" y="239"/>
                    </a:lnTo>
                    <a:lnTo>
                      <a:pt x="41" y="240"/>
                    </a:lnTo>
                    <a:lnTo>
                      <a:pt x="45" y="240"/>
                    </a:lnTo>
                    <a:lnTo>
                      <a:pt x="49" y="240"/>
                    </a:lnTo>
                    <a:lnTo>
                      <a:pt x="53" y="240"/>
                    </a:lnTo>
                    <a:lnTo>
                      <a:pt x="59" y="240"/>
                    </a:lnTo>
                    <a:lnTo>
                      <a:pt x="63" y="239"/>
                    </a:lnTo>
                    <a:lnTo>
                      <a:pt x="69" y="237"/>
                    </a:lnTo>
                    <a:lnTo>
                      <a:pt x="73" y="235"/>
                    </a:lnTo>
                    <a:lnTo>
                      <a:pt x="76" y="231"/>
                    </a:lnTo>
                    <a:lnTo>
                      <a:pt x="90" y="201"/>
                    </a:lnTo>
                    <a:lnTo>
                      <a:pt x="90" y="170"/>
                    </a:lnTo>
                    <a:lnTo>
                      <a:pt x="82" y="139"/>
                    </a:lnTo>
                    <a:lnTo>
                      <a:pt x="70" y="106"/>
                    </a:lnTo>
                    <a:lnTo>
                      <a:pt x="61" y="76"/>
                    </a:lnTo>
                    <a:lnTo>
                      <a:pt x="61" y="47"/>
                    </a:lnTo>
                    <a:lnTo>
                      <a:pt x="74" y="21"/>
                    </a:lnTo>
                    <a:lnTo>
                      <a:pt x="107" y="0"/>
                    </a:lnTo>
                    <a:lnTo>
                      <a:pt x="110" y="15"/>
                    </a:lnTo>
                    <a:lnTo>
                      <a:pt x="114" y="52"/>
                    </a:lnTo>
                    <a:lnTo>
                      <a:pt x="119" y="98"/>
                    </a:lnTo>
                    <a:lnTo>
                      <a:pt x="125" y="138"/>
                    </a:lnTo>
                    <a:close/>
                  </a:path>
                </a:pathLst>
              </a:custGeom>
              <a:solidFill>
                <a:srgbClr val="000000"/>
              </a:solidFill>
              <a:ln w="9525">
                <a:noFill/>
                <a:round/>
                <a:headEnd/>
                <a:tailEnd/>
              </a:ln>
            </p:spPr>
            <p:txBody>
              <a:bodyPr/>
              <a:lstStyle/>
              <a:p>
                <a:endParaRPr lang="he-IL"/>
              </a:p>
            </p:txBody>
          </p:sp>
          <p:sp>
            <p:nvSpPr>
              <p:cNvPr id="308" name="Freeform 40"/>
              <p:cNvSpPr>
                <a:spLocks/>
              </p:cNvSpPr>
              <p:nvPr/>
            </p:nvSpPr>
            <p:spPr bwMode="auto">
              <a:xfrm>
                <a:off x="4247" y="1525"/>
                <a:ext cx="181" cy="205"/>
              </a:xfrm>
              <a:custGeom>
                <a:avLst/>
                <a:gdLst/>
                <a:ahLst/>
                <a:cxnLst>
                  <a:cxn ang="0">
                    <a:pos x="533" y="583"/>
                  </a:cxn>
                  <a:cxn ang="0">
                    <a:pos x="511" y="585"/>
                  </a:cxn>
                  <a:cxn ang="0">
                    <a:pos x="485" y="586"/>
                  </a:cxn>
                  <a:cxn ang="0">
                    <a:pos x="451" y="589"/>
                  </a:cxn>
                  <a:cxn ang="0">
                    <a:pos x="413" y="592"/>
                  </a:cxn>
                  <a:cxn ang="0">
                    <a:pos x="373" y="594"/>
                  </a:cxn>
                  <a:cxn ang="0">
                    <a:pos x="330" y="596"/>
                  </a:cxn>
                  <a:cxn ang="0">
                    <a:pos x="286" y="599"/>
                  </a:cxn>
                  <a:cxn ang="0">
                    <a:pos x="242" y="601"/>
                  </a:cxn>
                  <a:cxn ang="0">
                    <a:pos x="200" y="603"/>
                  </a:cxn>
                  <a:cxn ang="0">
                    <a:pos x="159" y="606"/>
                  </a:cxn>
                  <a:cxn ang="0">
                    <a:pos x="121" y="608"/>
                  </a:cxn>
                  <a:cxn ang="0">
                    <a:pos x="89" y="610"/>
                  </a:cxn>
                  <a:cxn ang="0">
                    <a:pos x="61" y="611"/>
                  </a:cxn>
                  <a:cxn ang="0">
                    <a:pos x="40" y="612"/>
                  </a:cxn>
                  <a:cxn ang="0">
                    <a:pos x="26" y="613"/>
                  </a:cxn>
                  <a:cxn ang="0">
                    <a:pos x="22" y="613"/>
                  </a:cxn>
                  <a:cxn ang="0">
                    <a:pos x="0" y="0"/>
                  </a:cxn>
                  <a:cxn ang="0">
                    <a:pos x="542" y="8"/>
                  </a:cxn>
                  <a:cxn ang="0">
                    <a:pos x="533" y="583"/>
                  </a:cxn>
                </a:cxnLst>
                <a:rect l="0" t="0" r="r" b="b"/>
                <a:pathLst>
                  <a:path w="542" h="613">
                    <a:moveTo>
                      <a:pt x="533" y="583"/>
                    </a:moveTo>
                    <a:lnTo>
                      <a:pt x="511" y="585"/>
                    </a:lnTo>
                    <a:lnTo>
                      <a:pt x="485" y="586"/>
                    </a:lnTo>
                    <a:lnTo>
                      <a:pt x="451" y="589"/>
                    </a:lnTo>
                    <a:lnTo>
                      <a:pt x="413" y="592"/>
                    </a:lnTo>
                    <a:lnTo>
                      <a:pt x="373" y="594"/>
                    </a:lnTo>
                    <a:lnTo>
                      <a:pt x="330" y="596"/>
                    </a:lnTo>
                    <a:lnTo>
                      <a:pt x="286" y="599"/>
                    </a:lnTo>
                    <a:lnTo>
                      <a:pt x="242" y="601"/>
                    </a:lnTo>
                    <a:lnTo>
                      <a:pt x="200" y="603"/>
                    </a:lnTo>
                    <a:lnTo>
                      <a:pt x="159" y="606"/>
                    </a:lnTo>
                    <a:lnTo>
                      <a:pt x="121" y="608"/>
                    </a:lnTo>
                    <a:lnTo>
                      <a:pt x="89" y="610"/>
                    </a:lnTo>
                    <a:lnTo>
                      <a:pt x="61" y="611"/>
                    </a:lnTo>
                    <a:lnTo>
                      <a:pt x="40" y="612"/>
                    </a:lnTo>
                    <a:lnTo>
                      <a:pt x="26" y="613"/>
                    </a:lnTo>
                    <a:lnTo>
                      <a:pt x="22" y="613"/>
                    </a:lnTo>
                    <a:lnTo>
                      <a:pt x="0" y="0"/>
                    </a:lnTo>
                    <a:lnTo>
                      <a:pt x="542" y="8"/>
                    </a:lnTo>
                    <a:lnTo>
                      <a:pt x="533" y="583"/>
                    </a:lnTo>
                    <a:close/>
                  </a:path>
                </a:pathLst>
              </a:custGeom>
              <a:solidFill>
                <a:srgbClr val="26ADE8"/>
              </a:solidFill>
              <a:ln w="9525">
                <a:noFill/>
                <a:round/>
                <a:headEnd/>
                <a:tailEnd/>
              </a:ln>
            </p:spPr>
            <p:txBody>
              <a:bodyPr/>
              <a:lstStyle/>
              <a:p>
                <a:endParaRPr lang="he-IL"/>
              </a:p>
            </p:txBody>
          </p:sp>
          <p:sp>
            <p:nvSpPr>
              <p:cNvPr id="309" name="Freeform 41"/>
              <p:cNvSpPr>
                <a:spLocks/>
              </p:cNvSpPr>
              <p:nvPr/>
            </p:nvSpPr>
            <p:spPr bwMode="auto">
              <a:xfrm>
                <a:off x="4221" y="1753"/>
                <a:ext cx="236" cy="71"/>
              </a:xfrm>
              <a:custGeom>
                <a:avLst/>
                <a:gdLst/>
                <a:ahLst/>
                <a:cxnLst>
                  <a:cxn ang="0">
                    <a:pos x="705" y="7"/>
                  </a:cxn>
                  <a:cxn ang="0">
                    <a:pos x="693" y="13"/>
                  </a:cxn>
                  <a:cxn ang="0">
                    <a:pos x="669" y="25"/>
                  </a:cxn>
                  <a:cxn ang="0">
                    <a:pos x="638" y="40"/>
                  </a:cxn>
                  <a:cxn ang="0">
                    <a:pos x="601" y="55"/>
                  </a:cxn>
                  <a:cxn ang="0">
                    <a:pos x="563" y="69"/>
                  </a:cxn>
                  <a:cxn ang="0">
                    <a:pos x="523" y="81"/>
                  </a:cxn>
                  <a:cxn ang="0">
                    <a:pos x="485" y="87"/>
                  </a:cxn>
                  <a:cxn ang="0">
                    <a:pos x="455" y="120"/>
                  </a:cxn>
                  <a:cxn ang="0">
                    <a:pos x="444" y="197"/>
                  </a:cxn>
                  <a:cxn ang="0">
                    <a:pos x="428" y="193"/>
                  </a:cxn>
                  <a:cxn ang="0">
                    <a:pos x="423" y="142"/>
                  </a:cxn>
                  <a:cxn ang="0">
                    <a:pos x="430" y="109"/>
                  </a:cxn>
                  <a:cxn ang="0">
                    <a:pos x="436" y="95"/>
                  </a:cxn>
                  <a:cxn ang="0">
                    <a:pos x="445" y="85"/>
                  </a:cxn>
                  <a:cxn ang="0">
                    <a:pos x="456" y="76"/>
                  </a:cxn>
                  <a:cxn ang="0">
                    <a:pos x="472" y="73"/>
                  </a:cxn>
                  <a:cxn ang="0">
                    <a:pos x="505" y="65"/>
                  </a:cxn>
                  <a:cxn ang="0">
                    <a:pos x="552" y="51"/>
                  </a:cxn>
                  <a:cxn ang="0">
                    <a:pos x="595" y="36"/>
                  </a:cxn>
                  <a:cxn ang="0">
                    <a:pos x="595" y="31"/>
                  </a:cxn>
                  <a:cxn ang="0">
                    <a:pos x="537" y="33"/>
                  </a:cxn>
                  <a:cxn ang="0">
                    <a:pos x="451" y="38"/>
                  </a:cxn>
                  <a:cxn ang="0">
                    <a:pos x="351" y="45"/>
                  </a:cxn>
                  <a:cxn ang="0">
                    <a:pos x="247" y="53"/>
                  </a:cxn>
                  <a:cxn ang="0">
                    <a:pos x="148" y="61"/>
                  </a:cxn>
                  <a:cxn ang="0">
                    <a:pos x="66" y="67"/>
                  </a:cxn>
                  <a:cxn ang="0">
                    <a:pos x="13" y="70"/>
                  </a:cxn>
                  <a:cxn ang="0">
                    <a:pos x="1" y="65"/>
                  </a:cxn>
                  <a:cxn ang="0">
                    <a:pos x="5" y="55"/>
                  </a:cxn>
                  <a:cxn ang="0">
                    <a:pos x="11" y="48"/>
                  </a:cxn>
                  <a:cxn ang="0">
                    <a:pos x="33" y="47"/>
                  </a:cxn>
                  <a:cxn ang="0">
                    <a:pos x="65" y="44"/>
                  </a:cxn>
                  <a:cxn ang="0">
                    <a:pos x="106" y="39"/>
                  </a:cxn>
                  <a:cxn ang="0">
                    <a:pos x="156" y="35"/>
                  </a:cxn>
                  <a:cxn ang="0">
                    <a:pos x="210" y="30"/>
                  </a:cxn>
                  <a:cxn ang="0">
                    <a:pos x="269" y="25"/>
                  </a:cxn>
                  <a:cxn ang="0">
                    <a:pos x="331" y="20"/>
                  </a:cxn>
                  <a:cxn ang="0">
                    <a:pos x="392" y="14"/>
                  </a:cxn>
                  <a:cxn ang="0">
                    <a:pos x="454" y="10"/>
                  </a:cxn>
                  <a:cxn ang="0">
                    <a:pos x="512" y="7"/>
                  </a:cxn>
                  <a:cxn ang="0">
                    <a:pos x="566" y="4"/>
                  </a:cxn>
                  <a:cxn ang="0">
                    <a:pos x="613" y="1"/>
                  </a:cxn>
                  <a:cxn ang="0">
                    <a:pos x="653" y="0"/>
                  </a:cxn>
                  <a:cxn ang="0">
                    <a:pos x="683" y="1"/>
                  </a:cxn>
                  <a:cxn ang="0">
                    <a:pos x="703" y="4"/>
                  </a:cxn>
                </a:cxnLst>
                <a:rect l="0" t="0" r="r" b="b"/>
                <a:pathLst>
                  <a:path w="707" h="212">
                    <a:moveTo>
                      <a:pt x="707" y="6"/>
                    </a:moveTo>
                    <a:lnTo>
                      <a:pt x="705" y="7"/>
                    </a:lnTo>
                    <a:lnTo>
                      <a:pt x="701" y="9"/>
                    </a:lnTo>
                    <a:lnTo>
                      <a:pt x="693" y="13"/>
                    </a:lnTo>
                    <a:lnTo>
                      <a:pt x="682" y="19"/>
                    </a:lnTo>
                    <a:lnTo>
                      <a:pt x="669" y="25"/>
                    </a:lnTo>
                    <a:lnTo>
                      <a:pt x="654" y="33"/>
                    </a:lnTo>
                    <a:lnTo>
                      <a:pt x="638" y="40"/>
                    </a:lnTo>
                    <a:lnTo>
                      <a:pt x="621" y="48"/>
                    </a:lnTo>
                    <a:lnTo>
                      <a:pt x="601" y="55"/>
                    </a:lnTo>
                    <a:lnTo>
                      <a:pt x="582" y="63"/>
                    </a:lnTo>
                    <a:lnTo>
                      <a:pt x="563" y="69"/>
                    </a:lnTo>
                    <a:lnTo>
                      <a:pt x="542" y="76"/>
                    </a:lnTo>
                    <a:lnTo>
                      <a:pt x="523" y="81"/>
                    </a:lnTo>
                    <a:lnTo>
                      <a:pt x="503" y="85"/>
                    </a:lnTo>
                    <a:lnTo>
                      <a:pt x="485" y="87"/>
                    </a:lnTo>
                    <a:lnTo>
                      <a:pt x="468" y="87"/>
                    </a:lnTo>
                    <a:lnTo>
                      <a:pt x="455" y="120"/>
                    </a:lnTo>
                    <a:lnTo>
                      <a:pt x="447" y="162"/>
                    </a:lnTo>
                    <a:lnTo>
                      <a:pt x="444" y="197"/>
                    </a:lnTo>
                    <a:lnTo>
                      <a:pt x="444" y="212"/>
                    </a:lnTo>
                    <a:lnTo>
                      <a:pt x="428" y="193"/>
                    </a:lnTo>
                    <a:lnTo>
                      <a:pt x="422" y="169"/>
                    </a:lnTo>
                    <a:lnTo>
                      <a:pt x="423" y="142"/>
                    </a:lnTo>
                    <a:lnTo>
                      <a:pt x="428" y="116"/>
                    </a:lnTo>
                    <a:lnTo>
                      <a:pt x="430" y="109"/>
                    </a:lnTo>
                    <a:lnTo>
                      <a:pt x="433" y="102"/>
                    </a:lnTo>
                    <a:lnTo>
                      <a:pt x="436" y="95"/>
                    </a:lnTo>
                    <a:lnTo>
                      <a:pt x="440" y="90"/>
                    </a:lnTo>
                    <a:lnTo>
                      <a:pt x="445" y="85"/>
                    </a:lnTo>
                    <a:lnTo>
                      <a:pt x="450" y="79"/>
                    </a:lnTo>
                    <a:lnTo>
                      <a:pt x="456" y="76"/>
                    </a:lnTo>
                    <a:lnTo>
                      <a:pt x="463" y="73"/>
                    </a:lnTo>
                    <a:lnTo>
                      <a:pt x="472" y="73"/>
                    </a:lnTo>
                    <a:lnTo>
                      <a:pt x="486" y="70"/>
                    </a:lnTo>
                    <a:lnTo>
                      <a:pt x="505" y="65"/>
                    </a:lnTo>
                    <a:lnTo>
                      <a:pt x="528" y="59"/>
                    </a:lnTo>
                    <a:lnTo>
                      <a:pt x="552" y="51"/>
                    </a:lnTo>
                    <a:lnTo>
                      <a:pt x="574" y="44"/>
                    </a:lnTo>
                    <a:lnTo>
                      <a:pt x="595" y="36"/>
                    </a:lnTo>
                    <a:lnTo>
                      <a:pt x="611" y="32"/>
                    </a:lnTo>
                    <a:lnTo>
                      <a:pt x="595" y="31"/>
                    </a:lnTo>
                    <a:lnTo>
                      <a:pt x="569" y="32"/>
                    </a:lnTo>
                    <a:lnTo>
                      <a:pt x="537" y="33"/>
                    </a:lnTo>
                    <a:lnTo>
                      <a:pt x="497" y="35"/>
                    </a:lnTo>
                    <a:lnTo>
                      <a:pt x="451" y="38"/>
                    </a:lnTo>
                    <a:lnTo>
                      <a:pt x="403" y="41"/>
                    </a:lnTo>
                    <a:lnTo>
                      <a:pt x="351" y="45"/>
                    </a:lnTo>
                    <a:lnTo>
                      <a:pt x="299" y="49"/>
                    </a:lnTo>
                    <a:lnTo>
                      <a:pt x="247" y="53"/>
                    </a:lnTo>
                    <a:lnTo>
                      <a:pt x="196" y="56"/>
                    </a:lnTo>
                    <a:lnTo>
                      <a:pt x="148" y="61"/>
                    </a:lnTo>
                    <a:lnTo>
                      <a:pt x="105" y="64"/>
                    </a:lnTo>
                    <a:lnTo>
                      <a:pt x="66" y="67"/>
                    </a:lnTo>
                    <a:lnTo>
                      <a:pt x="36" y="68"/>
                    </a:lnTo>
                    <a:lnTo>
                      <a:pt x="13" y="70"/>
                    </a:lnTo>
                    <a:lnTo>
                      <a:pt x="0" y="70"/>
                    </a:lnTo>
                    <a:lnTo>
                      <a:pt x="1" y="65"/>
                    </a:lnTo>
                    <a:lnTo>
                      <a:pt x="3" y="60"/>
                    </a:lnTo>
                    <a:lnTo>
                      <a:pt x="5" y="55"/>
                    </a:lnTo>
                    <a:lnTo>
                      <a:pt x="6" y="49"/>
                    </a:lnTo>
                    <a:lnTo>
                      <a:pt x="11" y="48"/>
                    </a:lnTo>
                    <a:lnTo>
                      <a:pt x="21" y="48"/>
                    </a:lnTo>
                    <a:lnTo>
                      <a:pt x="33" y="47"/>
                    </a:lnTo>
                    <a:lnTo>
                      <a:pt x="48" y="45"/>
                    </a:lnTo>
                    <a:lnTo>
                      <a:pt x="65" y="44"/>
                    </a:lnTo>
                    <a:lnTo>
                      <a:pt x="85" y="41"/>
                    </a:lnTo>
                    <a:lnTo>
                      <a:pt x="106" y="39"/>
                    </a:lnTo>
                    <a:lnTo>
                      <a:pt x="130" y="37"/>
                    </a:lnTo>
                    <a:lnTo>
                      <a:pt x="156" y="35"/>
                    </a:lnTo>
                    <a:lnTo>
                      <a:pt x="182" y="33"/>
                    </a:lnTo>
                    <a:lnTo>
                      <a:pt x="210" y="30"/>
                    </a:lnTo>
                    <a:lnTo>
                      <a:pt x="239" y="27"/>
                    </a:lnTo>
                    <a:lnTo>
                      <a:pt x="269" y="25"/>
                    </a:lnTo>
                    <a:lnTo>
                      <a:pt x="299" y="22"/>
                    </a:lnTo>
                    <a:lnTo>
                      <a:pt x="331" y="20"/>
                    </a:lnTo>
                    <a:lnTo>
                      <a:pt x="362" y="18"/>
                    </a:lnTo>
                    <a:lnTo>
                      <a:pt x="392" y="14"/>
                    </a:lnTo>
                    <a:lnTo>
                      <a:pt x="423" y="12"/>
                    </a:lnTo>
                    <a:lnTo>
                      <a:pt x="454" y="10"/>
                    </a:lnTo>
                    <a:lnTo>
                      <a:pt x="483" y="8"/>
                    </a:lnTo>
                    <a:lnTo>
                      <a:pt x="512" y="7"/>
                    </a:lnTo>
                    <a:lnTo>
                      <a:pt x="539" y="5"/>
                    </a:lnTo>
                    <a:lnTo>
                      <a:pt x="566" y="4"/>
                    </a:lnTo>
                    <a:lnTo>
                      <a:pt x="591" y="3"/>
                    </a:lnTo>
                    <a:lnTo>
                      <a:pt x="613" y="1"/>
                    </a:lnTo>
                    <a:lnTo>
                      <a:pt x="634" y="1"/>
                    </a:lnTo>
                    <a:lnTo>
                      <a:pt x="653" y="0"/>
                    </a:lnTo>
                    <a:lnTo>
                      <a:pt x="669" y="1"/>
                    </a:lnTo>
                    <a:lnTo>
                      <a:pt x="683" y="1"/>
                    </a:lnTo>
                    <a:lnTo>
                      <a:pt x="694" y="3"/>
                    </a:lnTo>
                    <a:lnTo>
                      <a:pt x="703" y="4"/>
                    </a:lnTo>
                    <a:lnTo>
                      <a:pt x="707" y="6"/>
                    </a:lnTo>
                    <a:close/>
                  </a:path>
                </a:pathLst>
              </a:custGeom>
              <a:solidFill>
                <a:srgbClr val="000000"/>
              </a:solidFill>
              <a:ln w="9525">
                <a:noFill/>
                <a:round/>
                <a:headEnd/>
                <a:tailEnd/>
              </a:ln>
            </p:spPr>
            <p:txBody>
              <a:bodyPr/>
              <a:lstStyle/>
              <a:p>
                <a:endParaRPr lang="he-IL"/>
              </a:p>
            </p:txBody>
          </p:sp>
          <p:sp>
            <p:nvSpPr>
              <p:cNvPr id="310" name="Freeform 42"/>
              <p:cNvSpPr>
                <a:spLocks/>
              </p:cNvSpPr>
              <p:nvPr/>
            </p:nvSpPr>
            <p:spPr bwMode="auto">
              <a:xfrm>
                <a:off x="4143" y="1790"/>
                <a:ext cx="310" cy="71"/>
              </a:xfrm>
              <a:custGeom>
                <a:avLst/>
                <a:gdLst/>
                <a:ahLst/>
                <a:cxnLst>
                  <a:cxn ang="0">
                    <a:pos x="270" y="209"/>
                  </a:cxn>
                  <a:cxn ang="0">
                    <a:pos x="220" y="197"/>
                  </a:cxn>
                  <a:cxn ang="0">
                    <a:pos x="146" y="178"/>
                  </a:cxn>
                  <a:cxn ang="0">
                    <a:pos x="71" y="159"/>
                  </a:cxn>
                  <a:cxn ang="0">
                    <a:pos x="16" y="142"/>
                  </a:cxn>
                  <a:cxn ang="0">
                    <a:pos x="2" y="131"/>
                  </a:cxn>
                  <a:cxn ang="0">
                    <a:pos x="13" y="120"/>
                  </a:cxn>
                  <a:cxn ang="0">
                    <a:pos x="313" y="66"/>
                  </a:cxn>
                  <a:cxn ang="0">
                    <a:pos x="306" y="23"/>
                  </a:cxn>
                  <a:cxn ang="0">
                    <a:pos x="287" y="25"/>
                  </a:cxn>
                  <a:cxn ang="0">
                    <a:pos x="241" y="30"/>
                  </a:cxn>
                  <a:cxn ang="0">
                    <a:pos x="183" y="35"/>
                  </a:cxn>
                  <a:cxn ang="0">
                    <a:pos x="130" y="40"/>
                  </a:cxn>
                  <a:cxn ang="0">
                    <a:pos x="97" y="44"/>
                  </a:cxn>
                  <a:cxn ang="0">
                    <a:pos x="91" y="38"/>
                  </a:cxn>
                  <a:cxn ang="0">
                    <a:pos x="105" y="30"/>
                  </a:cxn>
                  <a:cxn ang="0">
                    <a:pos x="148" y="23"/>
                  </a:cxn>
                  <a:cxn ang="0">
                    <a:pos x="192" y="17"/>
                  </a:cxn>
                  <a:cxn ang="0">
                    <a:pos x="235" y="12"/>
                  </a:cxn>
                  <a:cxn ang="0">
                    <a:pos x="278" y="7"/>
                  </a:cxn>
                  <a:cxn ang="0">
                    <a:pos x="321" y="0"/>
                  </a:cxn>
                  <a:cxn ang="0">
                    <a:pos x="342" y="44"/>
                  </a:cxn>
                  <a:cxn ang="0">
                    <a:pos x="345" y="91"/>
                  </a:cxn>
                  <a:cxn ang="0">
                    <a:pos x="306" y="123"/>
                  </a:cxn>
                  <a:cxn ang="0">
                    <a:pos x="274" y="108"/>
                  </a:cxn>
                  <a:cxn ang="0">
                    <a:pos x="229" y="113"/>
                  </a:cxn>
                  <a:cxn ang="0">
                    <a:pos x="185" y="119"/>
                  </a:cxn>
                  <a:cxn ang="0">
                    <a:pos x="142" y="127"/>
                  </a:cxn>
                  <a:cxn ang="0">
                    <a:pos x="99" y="133"/>
                  </a:cxn>
                  <a:cxn ang="0">
                    <a:pos x="84" y="141"/>
                  </a:cxn>
                  <a:cxn ang="0">
                    <a:pos x="125" y="149"/>
                  </a:cxn>
                  <a:cxn ang="0">
                    <a:pos x="165" y="160"/>
                  </a:cxn>
                  <a:cxn ang="0">
                    <a:pos x="206" y="170"/>
                  </a:cxn>
                  <a:cxn ang="0">
                    <a:pos x="247" y="178"/>
                  </a:cxn>
                  <a:cxn ang="0">
                    <a:pos x="288" y="187"/>
                  </a:cxn>
                  <a:cxn ang="0">
                    <a:pos x="330" y="181"/>
                  </a:cxn>
                  <a:cxn ang="0">
                    <a:pos x="434" y="164"/>
                  </a:cxn>
                  <a:cxn ang="0">
                    <a:pos x="571" y="143"/>
                  </a:cxn>
                  <a:cxn ang="0">
                    <a:pos x="707" y="121"/>
                  </a:cxn>
                  <a:cxn ang="0">
                    <a:pos x="813" y="104"/>
                  </a:cxn>
                  <a:cxn ang="0">
                    <a:pos x="695" y="79"/>
                  </a:cxn>
                  <a:cxn ang="0">
                    <a:pos x="704" y="64"/>
                  </a:cxn>
                </a:cxnLst>
                <a:rect l="0" t="0" r="r" b="b"/>
                <a:pathLst>
                  <a:path w="928" h="212">
                    <a:moveTo>
                      <a:pt x="282" y="212"/>
                    </a:moveTo>
                    <a:lnTo>
                      <a:pt x="279" y="211"/>
                    </a:lnTo>
                    <a:lnTo>
                      <a:pt x="270" y="209"/>
                    </a:lnTo>
                    <a:lnTo>
                      <a:pt x="257" y="205"/>
                    </a:lnTo>
                    <a:lnTo>
                      <a:pt x="240" y="202"/>
                    </a:lnTo>
                    <a:lnTo>
                      <a:pt x="220" y="197"/>
                    </a:lnTo>
                    <a:lnTo>
                      <a:pt x="196" y="191"/>
                    </a:lnTo>
                    <a:lnTo>
                      <a:pt x="171" y="185"/>
                    </a:lnTo>
                    <a:lnTo>
                      <a:pt x="146" y="178"/>
                    </a:lnTo>
                    <a:lnTo>
                      <a:pt x="120" y="172"/>
                    </a:lnTo>
                    <a:lnTo>
                      <a:pt x="95" y="165"/>
                    </a:lnTo>
                    <a:lnTo>
                      <a:pt x="71" y="159"/>
                    </a:lnTo>
                    <a:lnTo>
                      <a:pt x="49" y="153"/>
                    </a:lnTo>
                    <a:lnTo>
                      <a:pt x="31" y="147"/>
                    </a:lnTo>
                    <a:lnTo>
                      <a:pt x="16" y="142"/>
                    </a:lnTo>
                    <a:lnTo>
                      <a:pt x="5" y="139"/>
                    </a:lnTo>
                    <a:lnTo>
                      <a:pt x="0" y="135"/>
                    </a:lnTo>
                    <a:lnTo>
                      <a:pt x="2" y="131"/>
                    </a:lnTo>
                    <a:lnTo>
                      <a:pt x="5" y="128"/>
                    </a:lnTo>
                    <a:lnTo>
                      <a:pt x="9" y="124"/>
                    </a:lnTo>
                    <a:lnTo>
                      <a:pt x="13" y="120"/>
                    </a:lnTo>
                    <a:lnTo>
                      <a:pt x="309" y="80"/>
                    </a:lnTo>
                    <a:lnTo>
                      <a:pt x="311" y="80"/>
                    </a:lnTo>
                    <a:lnTo>
                      <a:pt x="313" y="66"/>
                    </a:lnTo>
                    <a:lnTo>
                      <a:pt x="315" y="51"/>
                    </a:lnTo>
                    <a:lnTo>
                      <a:pt x="312" y="36"/>
                    </a:lnTo>
                    <a:lnTo>
                      <a:pt x="306" y="23"/>
                    </a:lnTo>
                    <a:lnTo>
                      <a:pt x="304" y="23"/>
                    </a:lnTo>
                    <a:lnTo>
                      <a:pt x="297" y="24"/>
                    </a:lnTo>
                    <a:lnTo>
                      <a:pt x="287" y="25"/>
                    </a:lnTo>
                    <a:lnTo>
                      <a:pt x="274" y="26"/>
                    </a:lnTo>
                    <a:lnTo>
                      <a:pt x="258" y="27"/>
                    </a:lnTo>
                    <a:lnTo>
                      <a:pt x="241" y="30"/>
                    </a:lnTo>
                    <a:lnTo>
                      <a:pt x="222" y="32"/>
                    </a:lnTo>
                    <a:lnTo>
                      <a:pt x="202" y="33"/>
                    </a:lnTo>
                    <a:lnTo>
                      <a:pt x="183" y="35"/>
                    </a:lnTo>
                    <a:lnTo>
                      <a:pt x="164" y="37"/>
                    </a:lnTo>
                    <a:lnTo>
                      <a:pt x="146" y="39"/>
                    </a:lnTo>
                    <a:lnTo>
                      <a:pt x="130" y="40"/>
                    </a:lnTo>
                    <a:lnTo>
                      <a:pt x="116" y="41"/>
                    </a:lnTo>
                    <a:lnTo>
                      <a:pt x="104" y="42"/>
                    </a:lnTo>
                    <a:lnTo>
                      <a:pt x="97" y="44"/>
                    </a:lnTo>
                    <a:lnTo>
                      <a:pt x="93" y="44"/>
                    </a:lnTo>
                    <a:lnTo>
                      <a:pt x="91" y="41"/>
                    </a:lnTo>
                    <a:lnTo>
                      <a:pt x="91" y="38"/>
                    </a:lnTo>
                    <a:lnTo>
                      <a:pt x="91" y="35"/>
                    </a:lnTo>
                    <a:lnTo>
                      <a:pt x="91" y="32"/>
                    </a:lnTo>
                    <a:lnTo>
                      <a:pt x="105" y="30"/>
                    </a:lnTo>
                    <a:lnTo>
                      <a:pt x="119" y="26"/>
                    </a:lnTo>
                    <a:lnTo>
                      <a:pt x="134" y="24"/>
                    </a:lnTo>
                    <a:lnTo>
                      <a:pt x="148" y="23"/>
                    </a:lnTo>
                    <a:lnTo>
                      <a:pt x="162" y="21"/>
                    </a:lnTo>
                    <a:lnTo>
                      <a:pt x="177" y="19"/>
                    </a:lnTo>
                    <a:lnTo>
                      <a:pt x="192" y="17"/>
                    </a:lnTo>
                    <a:lnTo>
                      <a:pt x="206" y="16"/>
                    </a:lnTo>
                    <a:lnTo>
                      <a:pt x="220" y="13"/>
                    </a:lnTo>
                    <a:lnTo>
                      <a:pt x="235" y="12"/>
                    </a:lnTo>
                    <a:lnTo>
                      <a:pt x="249" y="10"/>
                    </a:lnTo>
                    <a:lnTo>
                      <a:pt x="264" y="8"/>
                    </a:lnTo>
                    <a:lnTo>
                      <a:pt x="278" y="7"/>
                    </a:lnTo>
                    <a:lnTo>
                      <a:pt x="292" y="5"/>
                    </a:lnTo>
                    <a:lnTo>
                      <a:pt x="307" y="3"/>
                    </a:lnTo>
                    <a:lnTo>
                      <a:pt x="321" y="0"/>
                    </a:lnTo>
                    <a:lnTo>
                      <a:pt x="331" y="13"/>
                    </a:lnTo>
                    <a:lnTo>
                      <a:pt x="337" y="27"/>
                    </a:lnTo>
                    <a:lnTo>
                      <a:pt x="342" y="44"/>
                    </a:lnTo>
                    <a:lnTo>
                      <a:pt x="345" y="59"/>
                    </a:lnTo>
                    <a:lnTo>
                      <a:pt x="348" y="75"/>
                    </a:lnTo>
                    <a:lnTo>
                      <a:pt x="345" y="91"/>
                    </a:lnTo>
                    <a:lnTo>
                      <a:pt x="337" y="106"/>
                    </a:lnTo>
                    <a:lnTo>
                      <a:pt x="330" y="120"/>
                    </a:lnTo>
                    <a:lnTo>
                      <a:pt x="306" y="123"/>
                    </a:lnTo>
                    <a:lnTo>
                      <a:pt x="304" y="106"/>
                    </a:lnTo>
                    <a:lnTo>
                      <a:pt x="289" y="107"/>
                    </a:lnTo>
                    <a:lnTo>
                      <a:pt x="274" y="108"/>
                    </a:lnTo>
                    <a:lnTo>
                      <a:pt x="258" y="109"/>
                    </a:lnTo>
                    <a:lnTo>
                      <a:pt x="244" y="112"/>
                    </a:lnTo>
                    <a:lnTo>
                      <a:pt x="229" y="113"/>
                    </a:lnTo>
                    <a:lnTo>
                      <a:pt x="214" y="115"/>
                    </a:lnTo>
                    <a:lnTo>
                      <a:pt x="200" y="117"/>
                    </a:lnTo>
                    <a:lnTo>
                      <a:pt x="185" y="119"/>
                    </a:lnTo>
                    <a:lnTo>
                      <a:pt x="171" y="121"/>
                    </a:lnTo>
                    <a:lnTo>
                      <a:pt x="157" y="123"/>
                    </a:lnTo>
                    <a:lnTo>
                      <a:pt x="142" y="127"/>
                    </a:lnTo>
                    <a:lnTo>
                      <a:pt x="128" y="129"/>
                    </a:lnTo>
                    <a:lnTo>
                      <a:pt x="113" y="131"/>
                    </a:lnTo>
                    <a:lnTo>
                      <a:pt x="99" y="133"/>
                    </a:lnTo>
                    <a:lnTo>
                      <a:pt x="84" y="135"/>
                    </a:lnTo>
                    <a:lnTo>
                      <a:pt x="70" y="137"/>
                    </a:lnTo>
                    <a:lnTo>
                      <a:pt x="84" y="141"/>
                    </a:lnTo>
                    <a:lnTo>
                      <a:pt x="97" y="144"/>
                    </a:lnTo>
                    <a:lnTo>
                      <a:pt x="111" y="146"/>
                    </a:lnTo>
                    <a:lnTo>
                      <a:pt x="125" y="149"/>
                    </a:lnTo>
                    <a:lnTo>
                      <a:pt x="138" y="153"/>
                    </a:lnTo>
                    <a:lnTo>
                      <a:pt x="152" y="157"/>
                    </a:lnTo>
                    <a:lnTo>
                      <a:pt x="165" y="160"/>
                    </a:lnTo>
                    <a:lnTo>
                      <a:pt x="179" y="163"/>
                    </a:lnTo>
                    <a:lnTo>
                      <a:pt x="192" y="167"/>
                    </a:lnTo>
                    <a:lnTo>
                      <a:pt x="206" y="170"/>
                    </a:lnTo>
                    <a:lnTo>
                      <a:pt x="219" y="173"/>
                    </a:lnTo>
                    <a:lnTo>
                      <a:pt x="233" y="176"/>
                    </a:lnTo>
                    <a:lnTo>
                      <a:pt x="247" y="178"/>
                    </a:lnTo>
                    <a:lnTo>
                      <a:pt x="260" y="182"/>
                    </a:lnTo>
                    <a:lnTo>
                      <a:pt x="274" y="185"/>
                    </a:lnTo>
                    <a:lnTo>
                      <a:pt x="288" y="187"/>
                    </a:lnTo>
                    <a:lnTo>
                      <a:pt x="293" y="186"/>
                    </a:lnTo>
                    <a:lnTo>
                      <a:pt x="307" y="184"/>
                    </a:lnTo>
                    <a:lnTo>
                      <a:pt x="330" y="181"/>
                    </a:lnTo>
                    <a:lnTo>
                      <a:pt x="359" y="176"/>
                    </a:lnTo>
                    <a:lnTo>
                      <a:pt x="394" y="171"/>
                    </a:lnTo>
                    <a:lnTo>
                      <a:pt x="434" y="164"/>
                    </a:lnTo>
                    <a:lnTo>
                      <a:pt x="478" y="158"/>
                    </a:lnTo>
                    <a:lnTo>
                      <a:pt x="524" y="150"/>
                    </a:lnTo>
                    <a:lnTo>
                      <a:pt x="571" y="143"/>
                    </a:lnTo>
                    <a:lnTo>
                      <a:pt x="618" y="136"/>
                    </a:lnTo>
                    <a:lnTo>
                      <a:pt x="664" y="129"/>
                    </a:lnTo>
                    <a:lnTo>
                      <a:pt x="707" y="121"/>
                    </a:lnTo>
                    <a:lnTo>
                      <a:pt x="748" y="115"/>
                    </a:lnTo>
                    <a:lnTo>
                      <a:pt x="783" y="109"/>
                    </a:lnTo>
                    <a:lnTo>
                      <a:pt x="813" y="104"/>
                    </a:lnTo>
                    <a:lnTo>
                      <a:pt x="835" y="100"/>
                    </a:lnTo>
                    <a:lnTo>
                      <a:pt x="696" y="82"/>
                    </a:lnTo>
                    <a:lnTo>
                      <a:pt x="695" y="79"/>
                    </a:lnTo>
                    <a:lnTo>
                      <a:pt x="697" y="74"/>
                    </a:lnTo>
                    <a:lnTo>
                      <a:pt x="701" y="68"/>
                    </a:lnTo>
                    <a:lnTo>
                      <a:pt x="704" y="64"/>
                    </a:lnTo>
                    <a:lnTo>
                      <a:pt x="928" y="100"/>
                    </a:lnTo>
                    <a:lnTo>
                      <a:pt x="282" y="212"/>
                    </a:lnTo>
                    <a:close/>
                  </a:path>
                </a:pathLst>
              </a:custGeom>
              <a:solidFill>
                <a:srgbClr val="000000"/>
              </a:solidFill>
              <a:ln w="9525">
                <a:noFill/>
                <a:round/>
                <a:headEnd/>
                <a:tailEnd/>
              </a:ln>
            </p:spPr>
            <p:txBody>
              <a:bodyPr/>
              <a:lstStyle/>
              <a:p>
                <a:endParaRPr lang="he-IL"/>
              </a:p>
            </p:txBody>
          </p:sp>
          <p:sp>
            <p:nvSpPr>
              <p:cNvPr id="311" name="Freeform 43"/>
              <p:cNvSpPr>
                <a:spLocks/>
              </p:cNvSpPr>
              <p:nvPr/>
            </p:nvSpPr>
            <p:spPr bwMode="auto">
              <a:xfrm>
                <a:off x="4366" y="1860"/>
                <a:ext cx="16" cy="39"/>
              </a:xfrm>
              <a:custGeom>
                <a:avLst/>
                <a:gdLst/>
                <a:ahLst/>
                <a:cxnLst>
                  <a:cxn ang="0">
                    <a:pos x="14" y="2"/>
                  </a:cxn>
                  <a:cxn ang="0">
                    <a:pos x="20" y="15"/>
                  </a:cxn>
                  <a:cxn ang="0">
                    <a:pos x="25" y="29"/>
                  </a:cxn>
                  <a:cxn ang="0">
                    <a:pos x="29" y="42"/>
                  </a:cxn>
                  <a:cxn ang="0">
                    <a:pos x="35" y="55"/>
                  </a:cxn>
                  <a:cxn ang="0">
                    <a:pos x="39" y="69"/>
                  </a:cxn>
                  <a:cxn ang="0">
                    <a:pos x="42" y="83"/>
                  </a:cxn>
                  <a:cxn ang="0">
                    <a:pos x="46" y="97"/>
                  </a:cxn>
                  <a:cxn ang="0">
                    <a:pos x="48" y="112"/>
                  </a:cxn>
                  <a:cxn ang="0">
                    <a:pos x="36" y="117"/>
                  </a:cxn>
                  <a:cxn ang="0">
                    <a:pos x="29" y="104"/>
                  </a:cxn>
                  <a:cxn ang="0">
                    <a:pos x="27" y="89"/>
                  </a:cxn>
                  <a:cxn ang="0">
                    <a:pos x="25" y="75"/>
                  </a:cxn>
                  <a:cxn ang="0">
                    <a:pos x="21" y="61"/>
                  </a:cxn>
                  <a:cxn ang="0">
                    <a:pos x="0" y="6"/>
                  </a:cxn>
                  <a:cxn ang="0">
                    <a:pos x="2" y="3"/>
                  </a:cxn>
                  <a:cxn ang="0">
                    <a:pos x="6" y="1"/>
                  </a:cxn>
                  <a:cxn ang="0">
                    <a:pos x="10" y="0"/>
                  </a:cxn>
                  <a:cxn ang="0">
                    <a:pos x="14" y="2"/>
                  </a:cxn>
                </a:cxnLst>
                <a:rect l="0" t="0" r="r" b="b"/>
                <a:pathLst>
                  <a:path w="48" h="117">
                    <a:moveTo>
                      <a:pt x="14" y="2"/>
                    </a:moveTo>
                    <a:lnTo>
                      <a:pt x="20" y="15"/>
                    </a:lnTo>
                    <a:lnTo>
                      <a:pt x="25" y="29"/>
                    </a:lnTo>
                    <a:lnTo>
                      <a:pt x="29" y="42"/>
                    </a:lnTo>
                    <a:lnTo>
                      <a:pt x="35" y="55"/>
                    </a:lnTo>
                    <a:lnTo>
                      <a:pt x="39" y="69"/>
                    </a:lnTo>
                    <a:lnTo>
                      <a:pt x="42" y="83"/>
                    </a:lnTo>
                    <a:lnTo>
                      <a:pt x="46" y="97"/>
                    </a:lnTo>
                    <a:lnTo>
                      <a:pt x="48" y="112"/>
                    </a:lnTo>
                    <a:lnTo>
                      <a:pt x="36" y="117"/>
                    </a:lnTo>
                    <a:lnTo>
                      <a:pt x="29" y="104"/>
                    </a:lnTo>
                    <a:lnTo>
                      <a:pt x="27" y="89"/>
                    </a:lnTo>
                    <a:lnTo>
                      <a:pt x="25" y="75"/>
                    </a:lnTo>
                    <a:lnTo>
                      <a:pt x="21" y="61"/>
                    </a:lnTo>
                    <a:lnTo>
                      <a:pt x="0" y="6"/>
                    </a:lnTo>
                    <a:lnTo>
                      <a:pt x="2" y="3"/>
                    </a:lnTo>
                    <a:lnTo>
                      <a:pt x="6" y="1"/>
                    </a:lnTo>
                    <a:lnTo>
                      <a:pt x="10" y="0"/>
                    </a:lnTo>
                    <a:lnTo>
                      <a:pt x="14" y="2"/>
                    </a:lnTo>
                    <a:close/>
                  </a:path>
                </a:pathLst>
              </a:custGeom>
              <a:solidFill>
                <a:srgbClr val="000000"/>
              </a:solidFill>
              <a:ln w="9525">
                <a:noFill/>
                <a:round/>
                <a:headEnd/>
                <a:tailEnd/>
              </a:ln>
            </p:spPr>
            <p:txBody>
              <a:bodyPr/>
              <a:lstStyle/>
              <a:p>
                <a:endParaRPr lang="he-IL"/>
              </a:p>
            </p:txBody>
          </p:sp>
          <p:sp>
            <p:nvSpPr>
              <p:cNvPr id="312" name="Freeform 44"/>
              <p:cNvSpPr>
                <a:spLocks/>
              </p:cNvSpPr>
              <p:nvPr/>
            </p:nvSpPr>
            <p:spPr bwMode="auto">
              <a:xfrm>
                <a:off x="4352" y="1861"/>
                <a:ext cx="18" cy="34"/>
              </a:xfrm>
              <a:custGeom>
                <a:avLst/>
                <a:gdLst/>
                <a:ahLst/>
                <a:cxnLst>
                  <a:cxn ang="0">
                    <a:pos x="12" y="0"/>
                  </a:cxn>
                  <a:cxn ang="0">
                    <a:pos x="19" y="12"/>
                  </a:cxn>
                  <a:cxn ang="0">
                    <a:pos x="25" y="24"/>
                  </a:cxn>
                  <a:cxn ang="0">
                    <a:pos x="32" y="35"/>
                  </a:cxn>
                  <a:cxn ang="0">
                    <a:pos x="37" y="47"/>
                  </a:cxn>
                  <a:cxn ang="0">
                    <a:pos x="42" y="59"/>
                  </a:cxn>
                  <a:cxn ang="0">
                    <a:pos x="47" y="72"/>
                  </a:cxn>
                  <a:cxn ang="0">
                    <a:pos x="51" y="85"/>
                  </a:cxn>
                  <a:cxn ang="0">
                    <a:pos x="53" y="98"/>
                  </a:cxn>
                  <a:cxn ang="0">
                    <a:pos x="50" y="99"/>
                  </a:cxn>
                  <a:cxn ang="0">
                    <a:pos x="48" y="101"/>
                  </a:cxn>
                  <a:cxn ang="0">
                    <a:pos x="44" y="103"/>
                  </a:cxn>
                  <a:cxn ang="0">
                    <a:pos x="41" y="103"/>
                  </a:cxn>
                  <a:cxn ang="0">
                    <a:pos x="36" y="92"/>
                  </a:cxn>
                  <a:cxn ang="0">
                    <a:pos x="32" y="80"/>
                  </a:cxn>
                  <a:cxn ang="0">
                    <a:pos x="28" y="67"/>
                  </a:cxn>
                  <a:cxn ang="0">
                    <a:pos x="25" y="55"/>
                  </a:cxn>
                  <a:cxn ang="0">
                    <a:pos x="21" y="42"/>
                  </a:cxn>
                  <a:cxn ang="0">
                    <a:pos x="16" y="30"/>
                  </a:cxn>
                  <a:cxn ang="0">
                    <a:pos x="9" y="19"/>
                  </a:cxn>
                  <a:cxn ang="0">
                    <a:pos x="0" y="10"/>
                  </a:cxn>
                  <a:cxn ang="0">
                    <a:pos x="1" y="6"/>
                  </a:cxn>
                  <a:cxn ang="0">
                    <a:pos x="5" y="3"/>
                  </a:cxn>
                  <a:cxn ang="0">
                    <a:pos x="8" y="0"/>
                  </a:cxn>
                  <a:cxn ang="0">
                    <a:pos x="12" y="0"/>
                  </a:cxn>
                </a:cxnLst>
                <a:rect l="0" t="0" r="r" b="b"/>
                <a:pathLst>
                  <a:path w="53" h="103">
                    <a:moveTo>
                      <a:pt x="12" y="0"/>
                    </a:moveTo>
                    <a:lnTo>
                      <a:pt x="19" y="12"/>
                    </a:lnTo>
                    <a:lnTo>
                      <a:pt x="25" y="24"/>
                    </a:lnTo>
                    <a:lnTo>
                      <a:pt x="32" y="35"/>
                    </a:lnTo>
                    <a:lnTo>
                      <a:pt x="37" y="47"/>
                    </a:lnTo>
                    <a:lnTo>
                      <a:pt x="42" y="59"/>
                    </a:lnTo>
                    <a:lnTo>
                      <a:pt x="47" y="72"/>
                    </a:lnTo>
                    <a:lnTo>
                      <a:pt x="51" y="85"/>
                    </a:lnTo>
                    <a:lnTo>
                      <a:pt x="53" y="98"/>
                    </a:lnTo>
                    <a:lnTo>
                      <a:pt x="50" y="99"/>
                    </a:lnTo>
                    <a:lnTo>
                      <a:pt x="48" y="101"/>
                    </a:lnTo>
                    <a:lnTo>
                      <a:pt x="44" y="103"/>
                    </a:lnTo>
                    <a:lnTo>
                      <a:pt x="41" y="103"/>
                    </a:lnTo>
                    <a:lnTo>
                      <a:pt x="36" y="92"/>
                    </a:lnTo>
                    <a:lnTo>
                      <a:pt x="32" y="80"/>
                    </a:lnTo>
                    <a:lnTo>
                      <a:pt x="28" y="67"/>
                    </a:lnTo>
                    <a:lnTo>
                      <a:pt x="25" y="55"/>
                    </a:lnTo>
                    <a:lnTo>
                      <a:pt x="21" y="42"/>
                    </a:lnTo>
                    <a:lnTo>
                      <a:pt x="16" y="30"/>
                    </a:lnTo>
                    <a:lnTo>
                      <a:pt x="9" y="19"/>
                    </a:lnTo>
                    <a:lnTo>
                      <a:pt x="0" y="10"/>
                    </a:lnTo>
                    <a:lnTo>
                      <a:pt x="1" y="6"/>
                    </a:lnTo>
                    <a:lnTo>
                      <a:pt x="5" y="3"/>
                    </a:lnTo>
                    <a:lnTo>
                      <a:pt x="8" y="0"/>
                    </a:lnTo>
                    <a:lnTo>
                      <a:pt x="12" y="0"/>
                    </a:lnTo>
                    <a:close/>
                  </a:path>
                </a:pathLst>
              </a:custGeom>
              <a:solidFill>
                <a:srgbClr val="000000"/>
              </a:solidFill>
              <a:ln w="9525">
                <a:noFill/>
                <a:round/>
                <a:headEnd/>
                <a:tailEnd/>
              </a:ln>
            </p:spPr>
            <p:txBody>
              <a:bodyPr/>
              <a:lstStyle/>
              <a:p>
                <a:endParaRPr lang="he-IL"/>
              </a:p>
            </p:txBody>
          </p:sp>
          <p:sp>
            <p:nvSpPr>
              <p:cNvPr id="313" name="Freeform 45"/>
              <p:cNvSpPr>
                <a:spLocks/>
              </p:cNvSpPr>
              <p:nvPr/>
            </p:nvSpPr>
            <p:spPr bwMode="auto">
              <a:xfrm>
                <a:off x="4338" y="1864"/>
                <a:ext cx="21" cy="34"/>
              </a:xfrm>
              <a:custGeom>
                <a:avLst/>
                <a:gdLst/>
                <a:ahLst/>
                <a:cxnLst>
                  <a:cxn ang="0">
                    <a:pos x="12" y="0"/>
                  </a:cxn>
                  <a:cxn ang="0">
                    <a:pos x="23" y="10"/>
                  </a:cxn>
                  <a:cxn ang="0">
                    <a:pos x="32" y="21"/>
                  </a:cxn>
                  <a:cxn ang="0">
                    <a:pos x="41" y="33"/>
                  </a:cxn>
                  <a:cxn ang="0">
                    <a:pos x="50" y="45"/>
                  </a:cxn>
                  <a:cxn ang="0">
                    <a:pos x="55" y="58"/>
                  </a:cxn>
                  <a:cxn ang="0">
                    <a:pos x="59" y="72"/>
                  </a:cxn>
                  <a:cxn ang="0">
                    <a:pos x="62" y="86"/>
                  </a:cxn>
                  <a:cxn ang="0">
                    <a:pos x="62" y="100"/>
                  </a:cxn>
                  <a:cxn ang="0">
                    <a:pos x="59" y="101"/>
                  </a:cxn>
                  <a:cxn ang="0">
                    <a:pos x="56" y="102"/>
                  </a:cxn>
                  <a:cxn ang="0">
                    <a:pos x="53" y="102"/>
                  </a:cxn>
                  <a:cxn ang="0">
                    <a:pos x="50" y="102"/>
                  </a:cxn>
                  <a:cxn ang="0">
                    <a:pos x="44" y="89"/>
                  </a:cxn>
                  <a:cxn ang="0">
                    <a:pos x="40" y="76"/>
                  </a:cxn>
                  <a:cxn ang="0">
                    <a:pos x="37" y="63"/>
                  </a:cxn>
                  <a:cxn ang="0">
                    <a:pos x="32" y="50"/>
                  </a:cxn>
                  <a:cxn ang="0">
                    <a:pos x="27" y="37"/>
                  </a:cxn>
                  <a:cxn ang="0">
                    <a:pos x="21" y="25"/>
                  </a:cxn>
                  <a:cxn ang="0">
                    <a:pos x="12" y="16"/>
                  </a:cxn>
                  <a:cxn ang="0">
                    <a:pos x="0" y="6"/>
                  </a:cxn>
                  <a:cxn ang="0">
                    <a:pos x="0" y="0"/>
                  </a:cxn>
                  <a:cxn ang="0">
                    <a:pos x="12" y="0"/>
                  </a:cxn>
                </a:cxnLst>
                <a:rect l="0" t="0" r="r" b="b"/>
                <a:pathLst>
                  <a:path w="62" h="102">
                    <a:moveTo>
                      <a:pt x="12" y="0"/>
                    </a:moveTo>
                    <a:lnTo>
                      <a:pt x="23" y="10"/>
                    </a:lnTo>
                    <a:lnTo>
                      <a:pt x="32" y="21"/>
                    </a:lnTo>
                    <a:lnTo>
                      <a:pt x="41" y="33"/>
                    </a:lnTo>
                    <a:lnTo>
                      <a:pt x="50" y="45"/>
                    </a:lnTo>
                    <a:lnTo>
                      <a:pt x="55" y="58"/>
                    </a:lnTo>
                    <a:lnTo>
                      <a:pt x="59" y="72"/>
                    </a:lnTo>
                    <a:lnTo>
                      <a:pt x="62" y="86"/>
                    </a:lnTo>
                    <a:lnTo>
                      <a:pt x="62" y="100"/>
                    </a:lnTo>
                    <a:lnTo>
                      <a:pt x="59" y="101"/>
                    </a:lnTo>
                    <a:lnTo>
                      <a:pt x="56" y="102"/>
                    </a:lnTo>
                    <a:lnTo>
                      <a:pt x="53" y="102"/>
                    </a:lnTo>
                    <a:lnTo>
                      <a:pt x="50" y="102"/>
                    </a:lnTo>
                    <a:lnTo>
                      <a:pt x="44" y="89"/>
                    </a:lnTo>
                    <a:lnTo>
                      <a:pt x="40" y="76"/>
                    </a:lnTo>
                    <a:lnTo>
                      <a:pt x="37" y="63"/>
                    </a:lnTo>
                    <a:lnTo>
                      <a:pt x="32" y="50"/>
                    </a:lnTo>
                    <a:lnTo>
                      <a:pt x="27" y="37"/>
                    </a:lnTo>
                    <a:lnTo>
                      <a:pt x="21" y="25"/>
                    </a:lnTo>
                    <a:lnTo>
                      <a:pt x="12" y="16"/>
                    </a:lnTo>
                    <a:lnTo>
                      <a:pt x="0" y="6"/>
                    </a:lnTo>
                    <a:lnTo>
                      <a:pt x="0" y="0"/>
                    </a:lnTo>
                    <a:lnTo>
                      <a:pt x="12" y="0"/>
                    </a:lnTo>
                    <a:close/>
                  </a:path>
                </a:pathLst>
              </a:custGeom>
              <a:solidFill>
                <a:srgbClr val="000000"/>
              </a:solidFill>
              <a:ln w="9525">
                <a:noFill/>
                <a:round/>
                <a:headEnd/>
                <a:tailEnd/>
              </a:ln>
            </p:spPr>
            <p:txBody>
              <a:bodyPr/>
              <a:lstStyle/>
              <a:p>
                <a:endParaRPr lang="he-IL"/>
              </a:p>
            </p:txBody>
          </p:sp>
          <p:sp>
            <p:nvSpPr>
              <p:cNvPr id="314" name="Freeform 46"/>
              <p:cNvSpPr>
                <a:spLocks/>
              </p:cNvSpPr>
              <p:nvPr/>
            </p:nvSpPr>
            <p:spPr bwMode="auto">
              <a:xfrm>
                <a:off x="4199" y="1871"/>
                <a:ext cx="158" cy="75"/>
              </a:xfrm>
              <a:custGeom>
                <a:avLst/>
                <a:gdLst/>
                <a:ahLst/>
                <a:cxnLst>
                  <a:cxn ang="0">
                    <a:pos x="432" y="38"/>
                  </a:cxn>
                  <a:cxn ang="0">
                    <a:pos x="441" y="59"/>
                  </a:cxn>
                  <a:cxn ang="0">
                    <a:pos x="449" y="81"/>
                  </a:cxn>
                  <a:cxn ang="0">
                    <a:pos x="456" y="104"/>
                  </a:cxn>
                  <a:cxn ang="0">
                    <a:pos x="462" y="126"/>
                  </a:cxn>
                  <a:cxn ang="0">
                    <a:pos x="467" y="149"/>
                  </a:cxn>
                  <a:cxn ang="0">
                    <a:pos x="471" y="172"/>
                  </a:cxn>
                  <a:cxn ang="0">
                    <a:pos x="473" y="195"/>
                  </a:cxn>
                  <a:cxn ang="0">
                    <a:pos x="475" y="218"/>
                  </a:cxn>
                  <a:cxn ang="0">
                    <a:pos x="469" y="222"/>
                  </a:cxn>
                  <a:cxn ang="0">
                    <a:pos x="462" y="225"/>
                  </a:cxn>
                  <a:cxn ang="0">
                    <a:pos x="457" y="225"/>
                  </a:cxn>
                  <a:cxn ang="0">
                    <a:pos x="452" y="223"/>
                  </a:cxn>
                  <a:cxn ang="0">
                    <a:pos x="447" y="220"/>
                  </a:cxn>
                  <a:cxn ang="0">
                    <a:pos x="443" y="216"/>
                  </a:cxn>
                  <a:cxn ang="0">
                    <a:pos x="440" y="211"/>
                  </a:cxn>
                  <a:cxn ang="0">
                    <a:pos x="438" y="204"/>
                  </a:cxn>
                  <a:cxn ang="0">
                    <a:pos x="434" y="198"/>
                  </a:cxn>
                  <a:cxn ang="0">
                    <a:pos x="433" y="191"/>
                  </a:cxn>
                  <a:cxn ang="0">
                    <a:pos x="432" y="185"/>
                  </a:cxn>
                  <a:cxn ang="0">
                    <a:pos x="432" y="177"/>
                  </a:cxn>
                  <a:cxn ang="0">
                    <a:pos x="418" y="178"/>
                  </a:cxn>
                  <a:cxn ang="0">
                    <a:pos x="404" y="180"/>
                  </a:cxn>
                  <a:cxn ang="0">
                    <a:pos x="389" y="184"/>
                  </a:cxn>
                  <a:cxn ang="0">
                    <a:pos x="374" y="187"/>
                  </a:cxn>
                  <a:cxn ang="0">
                    <a:pos x="358" y="190"/>
                  </a:cxn>
                  <a:cxn ang="0">
                    <a:pos x="340" y="194"/>
                  </a:cxn>
                  <a:cxn ang="0">
                    <a:pos x="323" y="199"/>
                  </a:cxn>
                  <a:cxn ang="0">
                    <a:pos x="304" y="202"/>
                  </a:cxn>
                  <a:cxn ang="0">
                    <a:pos x="0" y="76"/>
                  </a:cxn>
                  <a:cxn ang="0">
                    <a:pos x="4" y="71"/>
                  </a:cxn>
                  <a:cxn ang="0">
                    <a:pos x="5" y="65"/>
                  </a:cxn>
                  <a:cxn ang="0">
                    <a:pos x="5" y="59"/>
                  </a:cxn>
                  <a:cxn ang="0">
                    <a:pos x="4" y="55"/>
                  </a:cxn>
                  <a:cxn ang="0">
                    <a:pos x="307" y="179"/>
                  </a:cxn>
                  <a:cxn ang="0">
                    <a:pos x="323" y="175"/>
                  </a:cxn>
                  <a:cxn ang="0">
                    <a:pos x="339" y="172"/>
                  </a:cxn>
                  <a:cxn ang="0">
                    <a:pos x="356" y="168"/>
                  </a:cxn>
                  <a:cxn ang="0">
                    <a:pos x="372" y="165"/>
                  </a:cxn>
                  <a:cxn ang="0">
                    <a:pos x="387" y="161"/>
                  </a:cxn>
                  <a:cxn ang="0">
                    <a:pos x="403" y="157"/>
                  </a:cxn>
                  <a:cxn ang="0">
                    <a:pos x="418" y="152"/>
                  </a:cxn>
                  <a:cxn ang="0">
                    <a:pos x="432" y="146"/>
                  </a:cxn>
                  <a:cxn ang="0">
                    <a:pos x="431" y="125"/>
                  </a:cxn>
                  <a:cxn ang="0">
                    <a:pos x="428" y="102"/>
                  </a:cxn>
                  <a:cxn ang="0">
                    <a:pos x="422" y="78"/>
                  </a:cxn>
                  <a:cxn ang="0">
                    <a:pos x="416" y="54"/>
                  </a:cxn>
                  <a:cxn ang="0">
                    <a:pos x="408" y="33"/>
                  </a:cxn>
                  <a:cxn ang="0">
                    <a:pos x="403" y="15"/>
                  </a:cxn>
                  <a:cxn ang="0">
                    <a:pos x="399" y="4"/>
                  </a:cxn>
                  <a:cxn ang="0">
                    <a:pos x="397" y="0"/>
                  </a:cxn>
                  <a:cxn ang="0">
                    <a:pos x="404" y="1"/>
                  </a:cxn>
                  <a:cxn ang="0">
                    <a:pos x="410" y="4"/>
                  </a:cxn>
                  <a:cxn ang="0">
                    <a:pos x="415" y="9"/>
                  </a:cxn>
                  <a:cxn ang="0">
                    <a:pos x="419" y="14"/>
                  </a:cxn>
                  <a:cxn ang="0">
                    <a:pos x="422" y="20"/>
                  </a:cxn>
                  <a:cxn ang="0">
                    <a:pos x="426" y="26"/>
                  </a:cxn>
                  <a:cxn ang="0">
                    <a:pos x="429" y="33"/>
                  </a:cxn>
                  <a:cxn ang="0">
                    <a:pos x="432" y="38"/>
                  </a:cxn>
                </a:cxnLst>
                <a:rect l="0" t="0" r="r" b="b"/>
                <a:pathLst>
                  <a:path w="475" h="225">
                    <a:moveTo>
                      <a:pt x="432" y="38"/>
                    </a:moveTo>
                    <a:lnTo>
                      <a:pt x="441" y="59"/>
                    </a:lnTo>
                    <a:lnTo>
                      <a:pt x="449" y="81"/>
                    </a:lnTo>
                    <a:lnTo>
                      <a:pt x="456" y="104"/>
                    </a:lnTo>
                    <a:lnTo>
                      <a:pt x="462" y="126"/>
                    </a:lnTo>
                    <a:lnTo>
                      <a:pt x="467" y="149"/>
                    </a:lnTo>
                    <a:lnTo>
                      <a:pt x="471" y="172"/>
                    </a:lnTo>
                    <a:lnTo>
                      <a:pt x="473" y="195"/>
                    </a:lnTo>
                    <a:lnTo>
                      <a:pt x="475" y="218"/>
                    </a:lnTo>
                    <a:lnTo>
                      <a:pt x="469" y="222"/>
                    </a:lnTo>
                    <a:lnTo>
                      <a:pt x="462" y="225"/>
                    </a:lnTo>
                    <a:lnTo>
                      <a:pt x="457" y="225"/>
                    </a:lnTo>
                    <a:lnTo>
                      <a:pt x="452" y="223"/>
                    </a:lnTo>
                    <a:lnTo>
                      <a:pt x="447" y="220"/>
                    </a:lnTo>
                    <a:lnTo>
                      <a:pt x="443" y="216"/>
                    </a:lnTo>
                    <a:lnTo>
                      <a:pt x="440" y="211"/>
                    </a:lnTo>
                    <a:lnTo>
                      <a:pt x="438" y="204"/>
                    </a:lnTo>
                    <a:lnTo>
                      <a:pt x="434" y="198"/>
                    </a:lnTo>
                    <a:lnTo>
                      <a:pt x="433" y="191"/>
                    </a:lnTo>
                    <a:lnTo>
                      <a:pt x="432" y="185"/>
                    </a:lnTo>
                    <a:lnTo>
                      <a:pt x="432" y="177"/>
                    </a:lnTo>
                    <a:lnTo>
                      <a:pt x="418" y="178"/>
                    </a:lnTo>
                    <a:lnTo>
                      <a:pt x="404" y="180"/>
                    </a:lnTo>
                    <a:lnTo>
                      <a:pt x="389" y="184"/>
                    </a:lnTo>
                    <a:lnTo>
                      <a:pt x="374" y="187"/>
                    </a:lnTo>
                    <a:lnTo>
                      <a:pt x="358" y="190"/>
                    </a:lnTo>
                    <a:lnTo>
                      <a:pt x="340" y="194"/>
                    </a:lnTo>
                    <a:lnTo>
                      <a:pt x="323" y="199"/>
                    </a:lnTo>
                    <a:lnTo>
                      <a:pt x="304" y="202"/>
                    </a:lnTo>
                    <a:lnTo>
                      <a:pt x="0" y="76"/>
                    </a:lnTo>
                    <a:lnTo>
                      <a:pt x="4" y="71"/>
                    </a:lnTo>
                    <a:lnTo>
                      <a:pt x="5" y="65"/>
                    </a:lnTo>
                    <a:lnTo>
                      <a:pt x="5" y="59"/>
                    </a:lnTo>
                    <a:lnTo>
                      <a:pt x="4" y="55"/>
                    </a:lnTo>
                    <a:lnTo>
                      <a:pt x="307" y="179"/>
                    </a:lnTo>
                    <a:lnTo>
                      <a:pt x="323" y="175"/>
                    </a:lnTo>
                    <a:lnTo>
                      <a:pt x="339" y="172"/>
                    </a:lnTo>
                    <a:lnTo>
                      <a:pt x="356" y="168"/>
                    </a:lnTo>
                    <a:lnTo>
                      <a:pt x="372" y="165"/>
                    </a:lnTo>
                    <a:lnTo>
                      <a:pt x="387" y="161"/>
                    </a:lnTo>
                    <a:lnTo>
                      <a:pt x="403" y="157"/>
                    </a:lnTo>
                    <a:lnTo>
                      <a:pt x="418" y="152"/>
                    </a:lnTo>
                    <a:lnTo>
                      <a:pt x="432" y="146"/>
                    </a:lnTo>
                    <a:lnTo>
                      <a:pt x="431" y="125"/>
                    </a:lnTo>
                    <a:lnTo>
                      <a:pt x="428" y="102"/>
                    </a:lnTo>
                    <a:lnTo>
                      <a:pt x="422" y="78"/>
                    </a:lnTo>
                    <a:lnTo>
                      <a:pt x="416" y="54"/>
                    </a:lnTo>
                    <a:lnTo>
                      <a:pt x="408" y="33"/>
                    </a:lnTo>
                    <a:lnTo>
                      <a:pt x="403" y="15"/>
                    </a:lnTo>
                    <a:lnTo>
                      <a:pt x="399" y="4"/>
                    </a:lnTo>
                    <a:lnTo>
                      <a:pt x="397" y="0"/>
                    </a:lnTo>
                    <a:lnTo>
                      <a:pt x="404" y="1"/>
                    </a:lnTo>
                    <a:lnTo>
                      <a:pt x="410" y="4"/>
                    </a:lnTo>
                    <a:lnTo>
                      <a:pt x="415" y="9"/>
                    </a:lnTo>
                    <a:lnTo>
                      <a:pt x="419" y="14"/>
                    </a:lnTo>
                    <a:lnTo>
                      <a:pt x="422" y="20"/>
                    </a:lnTo>
                    <a:lnTo>
                      <a:pt x="426" y="26"/>
                    </a:lnTo>
                    <a:lnTo>
                      <a:pt x="429" y="33"/>
                    </a:lnTo>
                    <a:lnTo>
                      <a:pt x="432" y="38"/>
                    </a:lnTo>
                    <a:close/>
                  </a:path>
                </a:pathLst>
              </a:custGeom>
              <a:solidFill>
                <a:srgbClr val="000000"/>
              </a:solidFill>
              <a:ln w="9525">
                <a:noFill/>
                <a:round/>
                <a:headEnd/>
                <a:tailEnd/>
              </a:ln>
            </p:spPr>
            <p:txBody>
              <a:bodyPr/>
              <a:lstStyle/>
              <a:p>
                <a:endParaRPr lang="he-IL"/>
              </a:p>
            </p:txBody>
          </p:sp>
          <p:sp>
            <p:nvSpPr>
              <p:cNvPr id="315" name="Freeform 47"/>
              <p:cNvSpPr>
                <a:spLocks/>
              </p:cNvSpPr>
              <p:nvPr/>
            </p:nvSpPr>
            <p:spPr bwMode="auto">
              <a:xfrm>
                <a:off x="4104" y="1877"/>
                <a:ext cx="543" cy="262"/>
              </a:xfrm>
              <a:custGeom>
                <a:avLst/>
                <a:gdLst/>
                <a:ahLst/>
                <a:cxnLst>
                  <a:cxn ang="0">
                    <a:pos x="1386" y="35"/>
                  </a:cxn>
                  <a:cxn ang="0">
                    <a:pos x="1277" y="358"/>
                  </a:cxn>
                  <a:cxn ang="0">
                    <a:pos x="1282" y="421"/>
                  </a:cxn>
                  <a:cxn ang="0">
                    <a:pos x="1297" y="500"/>
                  </a:cxn>
                  <a:cxn ang="0">
                    <a:pos x="1265" y="510"/>
                  </a:cxn>
                  <a:cxn ang="0">
                    <a:pos x="1267" y="463"/>
                  </a:cxn>
                  <a:cxn ang="0">
                    <a:pos x="1237" y="448"/>
                  </a:cxn>
                  <a:cxn ang="0">
                    <a:pos x="1193" y="514"/>
                  </a:cxn>
                  <a:cxn ang="0">
                    <a:pos x="1220" y="601"/>
                  </a:cxn>
                  <a:cxn ang="0">
                    <a:pos x="1318" y="690"/>
                  </a:cxn>
                  <a:cxn ang="0">
                    <a:pos x="1433" y="746"/>
                  </a:cxn>
                  <a:cxn ang="0">
                    <a:pos x="1540" y="764"/>
                  </a:cxn>
                  <a:cxn ang="0">
                    <a:pos x="1615" y="760"/>
                  </a:cxn>
                  <a:cxn ang="0">
                    <a:pos x="1614" y="772"/>
                  </a:cxn>
                  <a:cxn ang="0">
                    <a:pos x="1551" y="785"/>
                  </a:cxn>
                  <a:cxn ang="0">
                    <a:pos x="1364" y="765"/>
                  </a:cxn>
                  <a:cxn ang="0">
                    <a:pos x="1232" y="687"/>
                  </a:cxn>
                  <a:cxn ang="0">
                    <a:pos x="1143" y="569"/>
                  </a:cxn>
                  <a:cxn ang="0">
                    <a:pos x="1110" y="568"/>
                  </a:cxn>
                  <a:cxn ang="0">
                    <a:pos x="1047" y="588"/>
                  </a:cxn>
                  <a:cxn ang="0">
                    <a:pos x="973" y="657"/>
                  </a:cxn>
                  <a:cxn ang="0">
                    <a:pos x="990" y="578"/>
                  </a:cxn>
                  <a:cxn ang="0">
                    <a:pos x="889" y="513"/>
                  </a:cxn>
                  <a:cxn ang="0">
                    <a:pos x="795" y="470"/>
                  </a:cxn>
                  <a:cxn ang="0">
                    <a:pos x="703" y="506"/>
                  </a:cxn>
                  <a:cxn ang="0">
                    <a:pos x="621" y="566"/>
                  </a:cxn>
                  <a:cxn ang="0">
                    <a:pos x="558" y="640"/>
                  </a:cxn>
                  <a:cxn ang="0">
                    <a:pos x="527" y="704"/>
                  </a:cxn>
                  <a:cxn ang="0">
                    <a:pos x="505" y="707"/>
                  </a:cxn>
                  <a:cxn ang="0">
                    <a:pos x="534" y="582"/>
                  </a:cxn>
                  <a:cxn ang="0">
                    <a:pos x="635" y="492"/>
                  </a:cxn>
                  <a:cxn ang="0">
                    <a:pos x="693" y="468"/>
                  </a:cxn>
                  <a:cxn ang="0">
                    <a:pos x="754" y="448"/>
                  </a:cxn>
                  <a:cxn ang="0">
                    <a:pos x="815" y="432"/>
                  </a:cxn>
                  <a:cxn ang="0">
                    <a:pos x="784" y="369"/>
                  </a:cxn>
                  <a:cxn ang="0">
                    <a:pos x="535" y="400"/>
                  </a:cxn>
                  <a:cxn ang="0">
                    <a:pos x="367" y="339"/>
                  </a:cxn>
                  <a:cxn ang="0">
                    <a:pos x="124" y="256"/>
                  </a:cxn>
                  <a:cxn ang="0">
                    <a:pos x="0" y="214"/>
                  </a:cxn>
                  <a:cxn ang="0">
                    <a:pos x="754" y="270"/>
                  </a:cxn>
                  <a:cxn ang="0">
                    <a:pos x="517" y="315"/>
                  </a:cxn>
                  <a:cxn ang="0">
                    <a:pos x="320" y="260"/>
                  </a:cxn>
                  <a:cxn ang="0">
                    <a:pos x="91" y="188"/>
                  </a:cxn>
                  <a:cxn ang="0">
                    <a:pos x="6" y="161"/>
                  </a:cxn>
                  <a:cxn ang="0">
                    <a:pos x="533" y="295"/>
                  </a:cxn>
                  <a:cxn ang="0">
                    <a:pos x="781" y="199"/>
                  </a:cxn>
                  <a:cxn ang="0">
                    <a:pos x="835" y="181"/>
                  </a:cxn>
                  <a:cxn ang="0">
                    <a:pos x="812" y="210"/>
                  </a:cxn>
                  <a:cxn ang="0">
                    <a:pos x="788" y="266"/>
                  </a:cxn>
                  <a:cxn ang="0">
                    <a:pos x="829" y="353"/>
                  </a:cxn>
                  <a:cxn ang="0">
                    <a:pos x="905" y="460"/>
                  </a:cxn>
                  <a:cxn ang="0">
                    <a:pos x="988" y="528"/>
                  </a:cxn>
                  <a:cxn ang="0">
                    <a:pos x="1059" y="539"/>
                  </a:cxn>
                  <a:cxn ang="0">
                    <a:pos x="1151" y="482"/>
                  </a:cxn>
                  <a:cxn ang="0">
                    <a:pos x="1332" y="32"/>
                  </a:cxn>
                  <a:cxn ang="0">
                    <a:pos x="1370" y="2"/>
                  </a:cxn>
                </a:cxnLst>
                <a:rect l="0" t="0" r="r" b="b"/>
                <a:pathLst>
                  <a:path w="1629" h="787">
                    <a:moveTo>
                      <a:pt x="1399" y="6"/>
                    </a:moveTo>
                    <a:lnTo>
                      <a:pt x="1399" y="11"/>
                    </a:lnTo>
                    <a:lnTo>
                      <a:pt x="1397" y="18"/>
                    </a:lnTo>
                    <a:lnTo>
                      <a:pt x="1391" y="26"/>
                    </a:lnTo>
                    <a:lnTo>
                      <a:pt x="1386" y="35"/>
                    </a:lnTo>
                    <a:lnTo>
                      <a:pt x="1379" y="43"/>
                    </a:lnTo>
                    <a:lnTo>
                      <a:pt x="1374" y="49"/>
                    </a:lnTo>
                    <a:lnTo>
                      <a:pt x="1370" y="53"/>
                    </a:lnTo>
                    <a:lnTo>
                      <a:pt x="1369" y="56"/>
                    </a:lnTo>
                    <a:lnTo>
                      <a:pt x="1277" y="358"/>
                    </a:lnTo>
                    <a:lnTo>
                      <a:pt x="1270" y="371"/>
                    </a:lnTo>
                    <a:lnTo>
                      <a:pt x="1269" y="383"/>
                    </a:lnTo>
                    <a:lnTo>
                      <a:pt x="1271" y="395"/>
                    </a:lnTo>
                    <a:lnTo>
                      <a:pt x="1276" y="408"/>
                    </a:lnTo>
                    <a:lnTo>
                      <a:pt x="1282" y="421"/>
                    </a:lnTo>
                    <a:lnTo>
                      <a:pt x="1288" y="434"/>
                    </a:lnTo>
                    <a:lnTo>
                      <a:pt x="1293" y="447"/>
                    </a:lnTo>
                    <a:lnTo>
                      <a:pt x="1296" y="461"/>
                    </a:lnTo>
                    <a:lnTo>
                      <a:pt x="1298" y="481"/>
                    </a:lnTo>
                    <a:lnTo>
                      <a:pt x="1297" y="500"/>
                    </a:lnTo>
                    <a:lnTo>
                      <a:pt x="1290" y="517"/>
                    </a:lnTo>
                    <a:lnTo>
                      <a:pt x="1275" y="528"/>
                    </a:lnTo>
                    <a:lnTo>
                      <a:pt x="1267" y="526"/>
                    </a:lnTo>
                    <a:lnTo>
                      <a:pt x="1265" y="517"/>
                    </a:lnTo>
                    <a:lnTo>
                      <a:pt x="1265" y="510"/>
                    </a:lnTo>
                    <a:lnTo>
                      <a:pt x="1265" y="505"/>
                    </a:lnTo>
                    <a:lnTo>
                      <a:pt x="1271" y="496"/>
                    </a:lnTo>
                    <a:lnTo>
                      <a:pt x="1273" y="485"/>
                    </a:lnTo>
                    <a:lnTo>
                      <a:pt x="1271" y="474"/>
                    </a:lnTo>
                    <a:lnTo>
                      <a:pt x="1267" y="463"/>
                    </a:lnTo>
                    <a:lnTo>
                      <a:pt x="1263" y="455"/>
                    </a:lnTo>
                    <a:lnTo>
                      <a:pt x="1257" y="446"/>
                    </a:lnTo>
                    <a:lnTo>
                      <a:pt x="1251" y="440"/>
                    </a:lnTo>
                    <a:lnTo>
                      <a:pt x="1243" y="434"/>
                    </a:lnTo>
                    <a:lnTo>
                      <a:pt x="1237" y="448"/>
                    </a:lnTo>
                    <a:lnTo>
                      <a:pt x="1229" y="462"/>
                    </a:lnTo>
                    <a:lnTo>
                      <a:pt x="1221" y="475"/>
                    </a:lnTo>
                    <a:lnTo>
                      <a:pt x="1212" y="488"/>
                    </a:lnTo>
                    <a:lnTo>
                      <a:pt x="1204" y="501"/>
                    </a:lnTo>
                    <a:lnTo>
                      <a:pt x="1193" y="514"/>
                    </a:lnTo>
                    <a:lnTo>
                      <a:pt x="1183" y="526"/>
                    </a:lnTo>
                    <a:lnTo>
                      <a:pt x="1171" y="537"/>
                    </a:lnTo>
                    <a:lnTo>
                      <a:pt x="1186" y="559"/>
                    </a:lnTo>
                    <a:lnTo>
                      <a:pt x="1202" y="581"/>
                    </a:lnTo>
                    <a:lnTo>
                      <a:pt x="1220" y="601"/>
                    </a:lnTo>
                    <a:lnTo>
                      <a:pt x="1238" y="621"/>
                    </a:lnTo>
                    <a:lnTo>
                      <a:pt x="1256" y="639"/>
                    </a:lnTo>
                    <a:lnTo>
                      <a:pt x="1276" y="657"/>
                    </a:lnTo>
                    <a:lnTo>
                      <a:pt x="1296" y="674"/>
                    </a:lnTo>
                    <a:lnTo>
                      <a:pt x="1318" y="690"/>
                    </a:lnTo>
                    <a:lnTo>
                      <a:pt x="1339" y="704"/>
                    </a:lnTo>
                    <a:lnTo>
                      <a:pt x="1362" y="717"/>
                    </a:lnTo>
                    <a:lnTo>
                      <a:pt x="1386" y="728"/>
                    </a:lnTo>
                    <a:lnTo>
                      <a:pt x="1410" y="738"/>
                    </a:lnTo>
                    <a:lnTo>
                      <a:pt x="1433" y="746"/>
                    </a:lnTo>
                    <a:lnTo>
                      <a:pt x="1458" y="753"/>
                    </a:lnTo>
                    <a:lnTo>
                      <a:pt x="1484" y="759"/>
                    </a:lnTo>
                    <a:lnTo>
                      <a:pt x="1510" y="762"/>
                    </a:lnTo>
                    <a:lnTo>
                      <a:pt x="1525" y="763"/>
                    </a:lnTo>
                    <a:lnTo>
                      <a:pt x="1540" y="764"/>
                    </a:lnTo>
                    <a:lnTo>
                      <a:pt x="1555" y="764"/>
                    </a:lnTo>
                    <a:lnTo>
                      <a:pt x="1570" y="763"/>
                    </a:lnTo>
                    <a:lnTo>
                      <a:pt x="1585" y="762"/>
                    </a:lnTo>
                    <a:lnTo>
                      <a:pt x="1600" y="761"/>
                    </a:lnTo>
                    <a:lnTo>
                      <a:pt x="1615" y="760"/>
                    </a:lnTo>
                    <a:lnTo>
                      <a:pt x="1629" y="760"/>
                    </a:lnTo>
                    <a:lnTo>
                      <a:pt x="1627" y="764"/>
                    </a:lnTo>
                    <a:lnTo>
                      <a:pt x="1624" y="768"/>
                    </a:lnTo>
                    <a:lnTo>
                      <a:pt x="1620" y="770"/>
                    </a:lnTo>
                    <a:lnTo>
                      <a:pt x="1614" y="772"/>
                    </a:lnTo>
                    <a:lnTo>
                      <a:pt x="1609" y="773"/>
                    </a:lnTo>
                    <a:lnTo>
                      <a:pt x="1605" y="775"/>
                    </a:lnTo>
                    <a:lnTo>
                      <a:pt x="1599" y="777"/>
                    </a:lnTo>
                    <a:lnTo>
                      <a:pt x="1595" y="779"/>
                    </a:lnTo>
                    <a:lnTo>
                      <a:pt x="1551" y="785"/>
                    </a:lnTo>
                    <a:lnTo>
                      <a:pt x="1509" y="787"/>
                    </a:lnTo>
                    <a:lnTo>
                      <a:pt x="1469" y="786"/>
                    </a:lnTo>
                    <a:lnTo>
                      <a:pt x="1431" y="782"/>
                    </a:lnTo>
                    <a:lnTo>
                      <a:pt x="1397" y="775"/>
                    </a:lnTo>
                    <a:lnTo>
                      <a:pt x="1364" y="765"/>
                    </a:lnTo>
                    <a:lnTo>
                      <a:pt x="1334" y="755"/>
                    </a:lnTo>
                    <a:lnTo>
                      <a:pt x="1305" y="741"/>
                    </a:lnTo>
                    <a:lnTo>
                      <a:pt x="1279" y="724"/>
                    </a:lnTo>
                    <a:lnTo>
                      <a:pt x="1254" y="706"/>
                    </a:lnTo>
                    <a:lnTo>
                      <a:pt x="1232" y="687"/>
                    </a:lnTo>
                    <a:lnTo>
                      <a:pt x="1211" y="665"/>
                    </a:lnTo>
                    <a:lnTo>
                      <a:pt x="1192" y="643"/>
                    </a:lnTo>
                    <a:lnTo>
                      <a:pt x="1174" y="620"/>
                    </a:lnTo>
                    <a:lnTo>
                      <a:pt x="1158" y="595"/>
                    </a:lnTo>
                    <a:lnTo>
                      <a:pt x="1143" y="569"/>
                    </a:lnTo>
                    <a:lnTo>
                      <a:pt x="1138" y="564"/>
                    </a:lnTo>
                    <a:lnTo>
                      <a:pt x="1132" y="561"/>
                    </a:lnTo>
                    <a:lnTo>
                      <a:pt x="1125" y="561"/>
                    </a:lnTo>
                    <a:lnTo>
                      <a:pt x="1117" y="565"/>
                    </a:lnTo>
                    <a:lnTo>
                      <a:pt x="1110" y="568"/>
                    </a:lnTo>
                    <a:lnTo>
                      <a:pt x="1101" y="572"/>
                    </a:lnTo>
                    <a:lnTo>
                      <a:pt x="1094" y="575"/>
                    </a:lnTo>
                    <a:lnTo>
                      <a:pt x="1086" y="578"/>
                    </a:lnTo>
                    <a:lnTo>
                      <a:pt x="1065" y="581"/>
                    </a:lnTo>
                    <a:lnTo>
                      <a:pt x="1047" y="588"/>
                    </a:lnTo>
                    <a:lnTo>
                      <a:pt x="1029" y="598"/>
                    </a:lnTo>
                    <a:lnTo>
                      <a:pt x="1013" y="611"/>
                    </a:lnTo>
                    <a:lnTo>
                      <a:pt x="998" y="625"/>
                    </a:lnTo>
                    <a:lnTo>
                      <a:pt x="985" y="641"/>
                    </a:lnTo>
                    <a:lnTo>
                      <a:pt x="973" y="657"/>
                    </a:lnTo>
                    <a:lnTo>
                      <a:pt x="963" y="674"/>
                    </a:lnTo>
                    <a:lnTo>
                      <a:pt x="963" y="665"/>
                    </a:lnTo>
                    <a:lnTo>
                      <a:pt x="967" y="637"/>
                    </a:lnTo>
                    <a:lnTo>
                      <a:pt x="976" y="605"/>
                    </a:lnTo>
                    <a:lnTo>
                      <a:pt x="990" y="578"/>
                    </a:lnTo>
                    <a:lnTo>
                      <a:pt x="968" y="569"/>
                    </a:lnTo>
                    <a:lnTo>
                      <a:pt x="948" y="557"/>
                    </a:lnTo>
                    <a:lnTo>
                      <a:pt x="927" y="544"/>
                    </a:lnTo>
                    <a:lnTo>
                      <a:pt x="908" y="529"/>
                    </a:lnTo>
                    <a:lnTo>
                      <a:pt x="889" y="513"/>
                    </a:lnTo>
                    <a:lnTo>
                      <a:pt x="869" y="496"/>
                    </a:lnTo>
                    <a:lnTo>
                      <a:pt x="852" y="478"/>
                    </a:lnTo>
                    <a:lnTo>
                      <a:pt x="835" y="461"/>
                    </a:lnTo>
                    <a:lnTo>
                      <a:pt x="815" y="464"/>
                    </a:lnTo>
                    <a:lnTo>
                      <a:pt x="795" y="470"/>
                    </a:lnTo>
                    <a:lnTo>
                      <a:pt x="776" y="475"/>
                    </a:lnTo>
                    <a:lnTo>
                      <a:pt x="757" y="482"/>
                    </a:lnTo>
                    <a:lnTo>
                      <a:pt x="739" y="489"/>
                    </a:lnTo>
                    <a:lnTo>
                      <a:pt x="720" y="497"/>
                    </a:lnTo>
                    <a:lnTo>
                      <a:pt x="703" y="506"/>
                    </a:lnTo>
                    <a:lnTo>
                      <a:pt x="686" y="517"/>
                    </a:lnTo>
                    <a:lnTo>
                      <a:pt x="669" y="528"/>
                    </a:lnTo>
                    <a:lnTo>
                      <a:pt x="652" y="540"/>
                    </a:lnTo>
                    <a:lnTo>
                      <a:pt x="636" y="553"/>
                    </a:lnTo>
                    <a:lnTo>
                      <a:pt x="621" y="566"/>
                    </a:lnTo>
                    <a:lnTo>
                      <a:pt x="606" y="581"/>
                    </a:lnTo>
                    <a:lnTo>
                      <a:pt x="592" y="596"/>
                    </a:lnTo>
                    <a:lnTo>
                      <a:pt x="578" y="612"/>
                    </a:lnTo>
                    <a:lnTo>
                      <a:pt x="565" y="628"/>
                    </a:lnTo>
                    <a:lnTo>
                      <a:pt x="558" y="640"/>
                    </a:lnTo>
                    <a:lnTo>
                      <a:pt x="550" y="653"/>
                    </a:lnTo>
                    <a:lnTo>
                      <a:pt x="544" y="666"/>
                    </a:lnTo>
                    <a:lnTo>
                      <a:pt x="538" y="678"/>
                    </a:lnTo>
                    <a:lnTo>
                      <a:pt x="533" y="691"/>
                    </a:lnTo>
                    <a:lnTo>
                      <a:pt x="527" y="704"/>
                    </a:lnTo>
                    <a:lnTo>
                      <a:pt x="523" y="718"/>
                    </a:lnTo>
                    <a:lnTo>
                      <a:pt x="519" y="731"/>
                    </a:lnTo>
                    <a:lnTo>
                      <a:pt x="511" y="725"/>
                    </a:lnTo>
                    <a:lnTo>
                      <a:pt x="507" y="717"/>
                    </a:lnTo>
                    <a:lnTo>
                      <a:pt x="505" y="707"/>
                    </a:lnTo>
                    <a:lnTo>
                      <a:pt x="501" y="697"/>
                    </a:lnTo>
                    <a:lnTo>
                      <a:pt x="501" y="665"/>
                    </a:lnTo>
                    <a:lnTo>
                      <a:pt x="507" y="636"/>
                    </a:lnTo>
                    <a:lnTo>
                      <a:pt x="518" y="608"/>
                    </a:lnTo>
                    <a:lnTo>
                      <a:pt x="534" y="582"/>
                    </a:lnTo>
                    <a:lnTo>
                      <a:pt x="552" y="558"/>
                    </a:lnTo>
                    <a:lnTo>
                      <a:pt x="575" y="537"/>
                    </a:lnTo>
                    <a:lnTo>
                      <a:pt x="599" y="517"/>
                    </a:lnTo>
                    <a:lnTo>
                      <a:pt x="624" y="499"/>
                    </a:lnTo>
                    <a:lnTo>
                      <a:pt x="635" y="492"/>
                    </a:lnTo>
                    <a:lnTo>
                      <a:pt x="647" y="487"/>
                    </a:lnTo>
                    <a:lnTo>
                      <a:pt x="658" y="482"/>
                    </a:lnTo>
                    <a:lnTo>
                      <a:pt x="670" y="476"/>
                    </a:lnTo>
                    <a:lnTo>
                      <a:pt x="682" y="472"/>
                    </a:lnTo>
                    <a:lnTo>
                      <a:pt x="693" y="468"/>
                    </a:lnTo>
                    <a:lnTo>
                      <a:pt x="705" y="463"/>
                    </a:lnTo>
                    <a:lnTo>
                      <a:pt x="717" y="459"/>
                    </a:lnTo>
                    <a:lnTo>
                      <a:pt x="729" y="456"/>
                    </a:lnTo>
                    <a:lnTo>
                      <a:pt x="741" y="453"/>
                    </a:lnTo>
                    <a:lnTo>
                      <a:pt x="754" y="448"/>
                    </a:lnTo>
                    <a:lnTo>
                      <a:pt x="766" y="445"/>
                    </a:lnTo>
                    <a:lnTo>
                      <a:pt x="779" y="442"/>
                    </a:lnTo>
                    <a:lnTo>
                      <a:pt x="790" y="438"/>
                    </a:lnTo>
                    <a:lnTo>
                      <a:pt x="803" y="435"/>
                    </a:lnTo>
                    <a:lnTo>
                      <a:pt x="815" y="432"/>
                    </a:lnTo>
                    <a:lnTo>
                      <a:pt x="810" y="420"/>
                    </a:lnTo>
                    <a:lnTo>
                      <a:pt x="803" y="407"/>
                    </a:lnTo>
                    <a:lnTo>
                      <a:pt x="797" y="394"/>
                    </a:lnTo>
                    <a:lnTo>
                      <a:pt x="790" y="382"/>
                    </a:lnTo>
                    <a:lnTo>
                      <a:pt x="784" y="369"/>
                    </a:lnTo>
                    <a:lnTo>
                      <a:pt x="779" y="356"/>
                    </a:lnTo>
                    <a:lnTo>
                      <a:pt x="772" y="342"/>
                    </a:lnTo>
                    <a:lnTo>
                      <a:pt x="768" y="330"/>
                    </a:lnTo>
                    <a:lnTo>
                      <a:pt x="542" y="403"/>
                    </a:lnTo>
                    <a:lnTo>
                      <a:pt x="535" y="400"/>
                    </a:lnTo>
                    <a:lnTo>
                      <a:pt x="517" y="392"/>
                    </a:lnTo>
                    <a:lnTo>
                      <a:pt x="490" y="382"/>
                    </a:lnTo>
                    <a:lnTo>
                      <a:pt x="454" y="369"/>
                    </a:lnTo>
                    <a:lnTo>
                      <a:pt x="413" y="354"/>
                    </a:lnTo>
                    <a:lnTo>
                      <a:pt x="367" y="339"/>
                    </a:lnTo>
                    <a:lnTo>
                      <a:pt x="318" y="322"/>
                    </a:lnTo>
                    <a:lnTo>
                      <a:pt x="269" y="305"/>
                    </a:lnTo>
                    <a:lnTo>
                      <a:pt x="218" y="287"/>
                    </a:lnTo>
                    <a:lnTo>
                      <a:pt x="169" y="271"/>
                    </a:lnTo>
                    <a:lnTo>
                      <a:pt x="124" y="256"/>
                    </a:lnTo>
                    <a:lnTo>
                      <a:pt x="83" y="242"/>
                    </a:lnTo>
                    <a:lnTo>
                      <a:pt x="50" y="230"/>
                    </a:lnTo>
                    <a:lnTo>
                      <a:pt x="23" y="222"/>
                    </a:lnTo>
                    <a:lnTo>
                      <a:pt x="6" y="216"/>
                    </a:lnTo>
                    <a:lnTo>
                      <a:pt x="0" y="214"/>
                    </a:lnTo>
                    <a:lnTo>
                      <a:pt x="0" y="189"/>
                    </a:lnTo>
                    <a:lnTo>
                      <a:pt x="533" y="377"/>
                    </a:lnTo>
                    <a:lnTo>
                      <a:pt x="760" y="300"/>
                    </a:lnTo>
                    <a:lnTo>
                      <a:pt x="756" y="286"/>
                    </a:lnTo>
                    <a:lnTo>
                      <a:pt x="754" y="270"/>
                    </a:lnTo>
                    <a:lnTo>
                      <a:pt x="748" y="257"/>
                    </a:lnTo>
                    <a:lnTo>
                      <a:pt x="737" y="254"/>
                    </a:lnTo>
                    <a:lnTo>
                      <a:pt x="545" y="319"/>
                    </a:lnTo>
                    <a:lnTo>
                      <a:pt x="536" y="320"/>
                    </a:lnTo>
                    <a:lnTo>
                      <a:pt x="517" y="315"/>
                    </a:lnTo>
                    <a:lnTo>
                      <a:pt x="490" y="309"/>
                    </a:lnTo>
                    <a:lnTo>
                      <a:pt x="454" y="300"/>
                    </a:lnTo>
                    <a:lnTo>
                      <a:pt x="413" y="289"/>
                    </a:lnTo>
                    <a:lnTo>
                      <a:pt x="368" y="276"/>
                    </a:lnTo>
                    <a:lnTo>
                      <a:pt x="320" y="260"/>
                    </a:lnTo>
                    <a:lnTo>
                      <a:pt x="271" y="245"/>
                    </a:lnTo>
                    <a:lnTo>
                      <a:pt x="222" y="230"/>
                    </a:lnTo>
                    <a:lnTo>
                      <a:pt x="175" y="215"/>
                    </a:lnTo>
                    <a:lnTo>
                      <a:pt x="131" y="200"/>
                    </a:lnTo>
                    <a:lnTo>
                      <a:pt x="91" y="188"/>
                    </a:lnTo>
                    <a:lnTo>
                      <a:pt x="57" y="177"/>
                    </a:lnTo>
                    <a:lnTo>
                      <a:pt x="32" y="169"/>
                    </a:lnTo>
                    <a:lnTo>
                      <a:pt x="15" y="163"/>
                    </a:lnTo>
                    <a:lnTo>
                      <a:pt x="10" y="161"/>
                    </a:lnTo>
                    <a:lnTo>
                      <a:pt x="6" y="161"/>
                    </a:lnTo>
                    <a:lnTo>
                      <a:pt x="4" y="155"/>
                    </a:lnTo>
                    <a:lnTo>
                      <a:pt x="4" y="148"/>
                    </a:lnTo>
                    <a:lnTo>
                      <a:pt x="4" y="142"/>
                    </a:lnTo>
                    <a:lnTo>
                      <a:pt x="4" y="134"/>
                    </a:lnTo>
                    <a:lnTo>
                      <a:pt x="533" y="295"/>
                    </a:lnTo>
                    <a:lnTo>
                      <a:pt x="735" y="228"/>
                    </a:lnTo>
                    <a:lnTo>
                      <a:pt x="743" y="222"/>
                    </a:lnTo>
                    <a:lnTo>
                      <a:pt x="754" y="214"/>
                    </a:lnTo>
                    <a:lnTo>
                      <a:pt x="767" y="207"/>
                    </a:lnTo>
                    <a:lnTo>
                      <a:pt x="781" y="199"/>
                    </a:lnTo>
                    <a:lnTo>
                      <a:pt x="795" y="191"/>
                    </a:lnTo>
                    <a:lnTo>
                      <a:pt x="809" y="184"/>
                    </a:lnTo>
                    <a:lnTo>
                      <a:pt x="821" y="178"/>
                    </a:lnTo>
                    <a:lnTo>
                      <a:pt x="831" y="174"/>
                    </a:lnTo>
                    <a:lnTo>
                      <a:pt x="835" y="181"/>
                    </a:lnTo>
                    <a:lnTo>
                      <a:pt x="834" y="187"/>
                    </a:lnTo>
                    <a:lnTo>
                      <a:pt x="829" y="193"/>
                    </a:lnTo>
                    <a:lnTo>
                      <a:pt x="824" y="199"/>
                    </a:lnTo>
                    <a:lnTo>
                      <a:pt x="819" y="204"/>
                    </a:lnTo>
                    <a:lnTo>
                      <a:pt x="812" y="210"/>
                    </a:lnTo>
                    <a:lnTo>
                      <a:pt x="807" y="215"/>
                    </a:lnTo>
                    <a:lnTo>
                      <a:pt x="803" y="222"/>
                    </a:lnTo>
                    <a:lnTo>
                      <a:pt x="794" y="238"/>
                    </a:lnTo>
                    <a:lnTo>
                      <a:pt x="788" y="252"/>
                    </a:lnTo>
                    <a:lnTo>
                      <a:pt x="788" y="266"/>
                    </a:lnTo>
                    <a:lnTo>
                      <a:pt x="792" y="281"/>
                    </a:lnTo>
                    <a:lnTo>
                      <a:pt x="798" y="296"/>
                    </a:lnTo>
                    <a:lnTo>
                      <a:pt x="807" y="312"/>
                    </a:lnTo>
                    <a:lnTo>
                      <a:pt x="817" y="332"/>
                    </a:lnTo>
                    <a:lnTo>
                      <a:pt x="829" y="353"/>
                    </a:lnTo>
                    <a:lnTo>
                      <a:pt x="843" y="376"/>
                    </a:lnTo>
                    <a:lnTo>
                      <a:pt x="857" y="397"/>
                    </a:lnTo>
                    <a:lnTo>
                      <a:pt x="872" y="419"/>
                    </a:lnTo>
                    <a:lnTo>
                      <a:pt x="889" y="440"/>
                    </a:lnTo>
                    <a:lnTo>
                      <a:pt x="905" y="460"/>
                    </a:lnTo>
                    <a:lnTo>
                      <a:pt x="922" y="481"/>
                    </a:lnTo>
                    <a:lnTo>
                      <a:pt x="941" y="499"/>
                    </a:lnTo>
                    <a:lnTo>
                      <a:pt x="961" y="517"/>
                    </a:lnTo>
                    <a:lnTo>
                      <a:pt x="974" y="523"/>
                    </a:lnTo>
                    <a:lnTo>
                      <a:pt x="988" y="528"/>
                    </a:lnTo>
                    <a:lnTo>
                      <a:pt x="1001" y="532"/>
                    </a:lnTo>
                    <a:lnTo>
                      <a:pt x="1015" y="537"/>
                    </a:lnTo>
                    <a:lnTo>
                      <a:pt x="1030" y="539"/>
                    </a:lnTo>
                    <a:lnTo>
                      <a:pt x="1044" y="540"/>
                    </a:lnTo>
                    <a:lnTo>
                      <a:pt x="1059" y="539"/>
                    </a:lnTo>
                    <a:lnTo>
                      <a:pt x="1074" y="537"/>
                    </a:lnTo>
                    <a:lnTo>
                      <a:pt x="1095" y="526"/>
                    </a:lnTo>
                    <a:lnTo>
                      <a:pt x="1114" y="513"/>
                    </a:lnTo>
                    <a:lnTo>
                      <a:pt x="1132" y="499"/>
                    </a:lnTo>
                    <a:lnTo>
                      <a:pt x="1151" y="482"/>
                    </a:lnTo>
                    <a:lnTo>
                      <a:pt x="1167" y="464"/>
                    </a:lnTo>
                    <a:lnTo>
                      <a:pt x="1182" y="446"/>
                    </a:lnTo>
                    <a:lnTo>
                      <a:pt x="1195" y="426"/>
                    </a:lnTo>
                    <a:lnTo>
                      <a:pt x="1206" y="405"/>
                    </a:lnTo>
                    <a:lnTo>
                      <a:pt x="1332" y="32"/>
                    </a:lnTo>
                    <a:lnTo>
                      <a:pt x="1338" y="25"/>
                    </a:lnTo>
                    <a:lnTo>
                      <a:pt x="1346" y="18"/>
                    </a:lnTo>
                    <a:lnTo>
                      <a:pt x="1353" y="11"/>
                    </a:lnTo>
                    <a:lnTo>
                      <a:pt x="1361" y="6"/>
                    </a:lnTo>
                    <a:lnTo>
                      <a:pt x="1370" y="2"/>
                    </a:lnTo>
                    <a:lnTo>
                      <a:pt x="1379" y="0"/>
                    </a:lnTo>
                    <a:lnTo>
                      <a:pt x="1389" y="2"/>
                    </a:lnTo>
                    <a:lnTo>
                      <a:pt x="1399" y="6"/>
                    </a:lnTo>
                    <a:close/>
                  </a:path>
                </a:pathLst>
              </a:custGeom>
              <a:solidFill>
                <a:srgbClr val="000000"/>
              </a:solidFill>
              <a:ln w="9525">
                <a:noFill/>
                <a:round/>
                <a:headEnd/>
                <a:tailEnd/>
              </a:ln>
            </p:spPr>
            <p:txBody>
              <a:bodyPr/>
              <a:lstStyle/>
              <a:p>
                <a:endParaRPr lang="he-IL"/>
              </a:p>
            </p:txBody>
          </p:sp>
          <p:sp>
            <p:nvSpPr>
              <p:cNvPr id="316" name="Freeform 48"/>
              <p:cNvSpPr>
                <a:spLocks/>
              </p:cNvSpPr>
              <p:nvPr/>
            </p:nvSpPr>
            <p:spPr bwMode="auto">
              <a:xfrm>
                <a:off x="4561" y="1879"/>
                <a:ext cx="225" cy="282"/>
              </a:xfrm>
              <a:custGeom>
                <a:avLst/>
                <a:gdLst/>
                <a:ahLst/>
                <a:cxnLst>
                  <a:cxn ang="0">
                    <a:pos x="319" y="757"/>
                  </a:cxn>
                  <a:cxn ang="0">
                    <a:pos x="383" y="339"/>
                  </a:cxn>
                  <a:cxn ang="0">
                    <a:pos x="454" y="186"/>
                  </a:cxn>
                  <a:cxn ang="0">
                    <a:pos x="537" y="177"/>
                  </a:cxn>
                  <a:cxn ang="0">
                    <a:pos x="538" y="520"/>
                  </a:cxn>
                  <a:cxn ang="0">
                    <a:pos x="603" y="480"/>
                  </a:cxn>
                  <a:cxn ang="0">
                    <a:pos x="636" y="403"/>
                  </a:cxn>
                  <a:cxn ang="0">
                    <a:pos x="653" y="168"/>
                  </a:cxn>
                  <a:cxn ang="0">
                    <a:pos x="634" y="91"/>
                  </a:cxn>
                  <a:cxn ang="0">
                    <a:pos x="570" y="35"/>
                  </a:cxn>
                  <a:cxn ang="0">
                    <a:pos x="466" y="28"/>
                  </a:cxn>
                  <a:cxn ang="0">
                    <a:pos x="362" y="41"/>
                  </a:cxn>
                  <a:cxn ang="0">
                    <a:pos x="263" y="70"/>
                  </a:cxn>
                  <a:cxn ang="0">
                    <a:pos x="159" y="117"/>
                  </a:cxn>
                  <a:cxn ang="0">
                    <a:pos x="93" y="197"/>
                  </a:cxn>
                  <a:cxn ang="0">
                    <a:pos x="42" y="436"/>
                  </a:cxn>
                  <a:cxn ang="0">
                    <a:pos x="53" y="529"/>
                  </a:cxn>
                  <a:cxn ang="0">
                    <a:pos x="103" y="600"/>
                  </a:cxn>
                  <a:cxn ang="0">
                    <a:pos x="163" y="619"/>
                  </a:cxn>
                  <a:cxn ang="0">
                    <a:pos x="212" y="626"/>
                  </a:cxn>
                  <a:cxn ang="0">
                    <a:pos x="257" y="622"/>
                  </a:cxn>
                  <a:cxn ang="0">
                    <a:pos x="308" y="610"/>
                  </a:cxn>
                  <a:cxn ang="0">
                    <a:pos x="308" y="634"/>
                  </a:cxn>
                  <a:cxn ang="0">
                    <a:pos x="259" y="648"/>
                  </a:cxn>
                  <a:cxn ang="0">
                    <a:pos x="211" y="655"/>
                  </a:cxn>
                  <a:cxn ang="0">
                    <a:pos x="165" y="654"/>
                  </a:cxn>
                  <a:cxn ang="0">
                    <a:pos x="115" y="643"/>
                  </a:cxn>
                  <a:cxn ang="0">
                    <a:pos x="52" y="608"/>
                  </a:cxn>
                  <a:cxn ang="0">
                    <a:pos x="9" y="549"/>
                  </a:cxn>
                  <a:cxn ang="0">
                    <a:pos x="6" y="342"/>
                  </a:cxn>
                  <a:cxn ang="0">
                    <a:pos x="58" y="147"/>
                  </a:cxn>
                  <a:cxn ang="0">
                    <a:pos x="93" y="100"/>
                  </a:cxn>
                  <a:cxn ang="0">
                    <a:pos x="133" y="73"/>
                  </a:cxn>
                  <a:cxn ang="0">
                    <a:pos x="186" y="55"/>
                  </a:cxn>
                  <a:cxn ang="0">
                    <a:pos x="255" y="36"/>
                  </a:cxn>
                  <a:cxn ang="0">
                    <a:pos x="283" y="31"/>
                  </a:cxn>
                  <a:cxn ang="0">
                    <a:pos x="351" y="18"/>
                  </a:cxn>
                  <a:cxn ang="0">
                    <a:pos x="431" y="5"/>
                  </a:cxn>
                  <a:cxn ang="0">
                    <a:pos x="497" y="0"/>
                  </a:cxn>
                  <a:cxn ang="0">
                    <a:pos x="589" y="12"/>
                  </a:cxn>
                  <a:cxn ang="0">
                    <a:pos x="654" y="65"/>
                  </a:cxn>
                  <a:cxn ang="0">
                    <a:pos x="676" y="195"/>
                  </a:cxn>
                  <a:cxn ang="0">
                    <a:pos x="673" y="339"/>
                  </a:cxn>
                  <a:cxn ang="0">
                    <a:pos x="663" y="440"/>
                  </a:cxn>
                  <a:cxn ang="0">
                    <a:pos x="608" y="520"/>
                  </a:cxn>
                  <a:cxn ang="0">
                    <a:pos x="564" y="547"/>
                  </a:cxn>
                  <a:cxn ang="0">
                    <a:pos x="517" y="570"/>
                  </a:cxn>
                  <a:cxn ang="0">
                    <a:pos x="540" y="199"/>
                  </a:cxn>
                  <a:cxn ang="0">
                    <a:pos x="468" y="210"/>
                  </a:cxn>
                  <a:cxn ang="0">
                    <a:pos x="333" y="846"/>
                  </a:cxn>
                </a:cxnLst>
                <a:rect l="0" t="0" r="r" b="b"/>
                <a:pathLst>
                  <a:path w="676" h="846">
                    <a:moveTo>
                      <a:pt x="333" y="846"/>
                    </a:moveTo>
                    <a:lnTo>
                      <a:pt x="307" y="846"/>
                    </a:lnTo>
                    <a:lnTo>
                      <a:pt x="310" y="822"/>
                    </a:lnTo>
                    <a:lnTo>
                      <a:pt x="319" y="757"/>
                    </a:lnTo>
                    <a:lnTo>
                      <a:pt x="331" y="664"/>
                    </a:lnTo>
                    <a:lnTo>
                      <a:pt x="347" y="555"/>
                    </a:lnTo>
                    <a:lnTo>
                      <a:pt x="364" y="443"/>
                    </a:lnTo>
                    <a:lnTo>
                      <a:pt x="383" y="339"/>
                    </a:lnTo>
                    <a:lnTo>
                      <a:pt x="401" y="254"/>
                    </a:lnTo>
                    <a:lnTo>
                      <a:pt x="417" y="202"/>
                    </a:lnTo>
                    <a:lnTo>
                      <a:pt x="434" y="194"/>
                    </a:lnTo>
                    <a:lnTo>
                      <a:pt x="454" y="186"/>
                    </a:lnTo>
                    <a:lnTo>
                      <a:pt x="474" y="181"/>
                    </a:lnTo>
                    <a:lnTo>
                      <a:pt x="495" y="177"/>
                    </a:lnTo>
                    <a:lnTo>
                      <a:pt x="515" y="176"/>
                    </a:lnTo>
                    <a:lnTo>
                      <a:pt x="537" y="177"/>
                    </a:lnTo>
                    <a:lnTo>
                      <a:pt x="556" y="181"/>
                    </a:lnTo>
                    <a:lnTo>
                      <a:pt x="576" y="190"/>
                    </a:lnTo>
                    <a:lnTo>
                      <a:pt x="523" y="525"/>
                    </a:lnTo>
                    <a:lnTo>
                      <a:pt x="538" y="520"/>
                    </a:lnTo>
                    <a:lnTo>
                      <a:pt x="554" y="512"/>
                    </a:lnTo>
                    <a:lnTo>
                      <a:pt x="570" y="504"/>
                    </a:lnTo>
                    <a:lnTo>
                      <a:pt x="587" y="493"/>
                    </a:lnTo>
                    <a:lnTo>
                      <a:pt x="603" y="480"/>
                    </a:lnTo>
                    <a:lnTo>
                      <a:pt x="616" y="467"/>
                    </a:lnTo>
                    <a:lnTo>
                      <a:pt x="626" y="452"/>
                    </a:lnTo>
                    <a:lnTo>
                      <a:pt x="633" y="437"/>
                    </a:lnTo>
                    <a:lnTo>
                      <a:pt x="636" y="403"/>
                    </a:lnTo>
                    <a:lnTo>
                      <a:pt x="644" y="326"/>
                    </a:lnTo>
                    <a:lnTo>
                      <a:pt x="651" y="241"/>
                    </a:lnTo>
                    <a:lnTo>
                      <a:pt x="654" y="184"/>
                    </a:lnTo>
                    <a:lnTo>
                      <a:pt x="653" y="168"/>
                    </a:lnTo>
                    <a:lnTo>
                      <a:pt x="651" y="150"/>
                    </a:lnTo>
                    <a:lnTo>
                      <a:pt x="647" y="130"/>
                    </a:lnTo>
                    <a:lnTo>
                      <a:pt x="641" y="111"/>
                    </a:lnTo>
                    <a:lnTo>
                      <a:pt x="634" y="91"/>
                    </a:lnTo>
                    <a:lnTo>
                      <a:pt x="624" y="72"/>
                    </a:lnTo>
                    <a:lnTo>
                      <a:pt x="611" y="56"/>
                    </a:lnTo>
                    <a:lnTo>
                      <a:pt x="596" y="41"/>
                    </a:lnTo>
                    <a:lnTo>
                      <a:pt x="570" y="35"/>
                    </a:lnTo>
                    <a:lnTo>
                      <a:pt x="543" y="31"/>
                    </a:lnTo>
                    <a:lnTo>
                      <a:pt x="517" y="29"/>
                    </a:lnTo>
                    <a:lnTo>
                      <a:pt x="492" y="28"/>
                    </a:lnTo>
                    <a:lnTo>
                      <a:pt x="466" y="28"/>
                    </a:lnTo>
                    <a:lnTo>
                      <a:pt x="440" y="29"/>
                    </a:lnTo>
                    <a:lnTo>
                      <a:pt x="413" y="32"/>
                    </a:lnTo>
                    <a:lnTo>
                      <a:pt x="388" y="35"/>
                    </a:lnTo>
                    <a:lnTo>
                      <a:pt x="362" y="41"/>
                    </a:lnTo>
                    <a:lnTo>
                      <a:pt x="337" y="46"/>
                    </a:lnTo>
                    <a:lnTo>
                      <a:pt x="311" y="54"/>
                    </a:lnTo>
                    <a:lnTo>
                      <a:pt x="288" y="61"/>
                    </a:lnTo>
                    <a:lnTo>
                      <a:pt x="263" y="70"/>
                    </a:lnTo>
                    <a:lnTo>
                      <a:pt x="239" y="79"/>
                    </a:lnTo>
                    <a:lnTo>
                      <a:pt x="215" y="88"/>
                    </a:lnTo>
                    <a:lnTo>
                      <a:pt x="193" y="99"/>
                    </a:lnTo>
                    <a:lnTo>
                      <a:pt x="159" y="117"/>
                    </a:lnTo>
                    <a:lnTo>
                      <a:pt x="133" y="137"/>
                    </a:lnTo>
                    <a:lnTo>
                      <a:pt x="115" y="156"/>
                    </a:lnTo>
                    <a:lnTo>
                      <a:pt x="102" y="177"/>
                    </a:lnTo>
                    <a:lnTo>
                      <a:pt x="93" y="197"/>
                    </a:lnTo>
                    <a:lnTo>
                      <a:pt x="85" y="220"/>
                    </a:lnTo>
                    <a:lnTo>
                      <a:pt x="77" y="243"/>
                    </a:lnTo>
                    <a:lnTo>
                      <a:pt x="68" y="266"/>
                    </a:lnTo>
                    <a:lnTo>
                      <a:pt x="42" y="436"/>
                    </a:lnTo>
                    <a:lnTo>
                      <a:pt x="43" y="459"/>
                    </a:lnTo>
                    <a:lnTo>
                      <a:pt x="45" y="483"/>
                    </a:lnTo>
                    <a:lnTo>
                      <a:pt x="48" y="507"/>
                    </a:lnTo>
                    <a:lnTo>
                      <a:pt x="53" y="529"/>
                    </a:lnTo>
                    <a:lnTo>
                      <a:pt x="60" y="550"/>
                    </a:lnTo>
                    <a:lnTo>
                      <a:pt x="71" y="569"/>
                    </a:lnTo>
                    <a:lnTo>
                      <a:pt x="85" y="587"/>
                    </a:lnTo>
                    <a:lnTo>
                      <a:pt x="103" y="600"/>
                    </a:lnTo>
                    <a:lnTo>
                      <a:pt x="119" y="606"/>
                    </a:lnTo>
                    <a:lnTo>
                      <a:pt x="135" y="611"/>
                    </a:lnTo>
                    <a:lnTo>
                      <a:pt x="150" y="616"/>
                    </a:lnTo>
                    <a:lnTo>
                      <a:pt x="163" y="619"/>
                    </a:lnTo>
                    <a:lnTo>
                      <a:pt x="176" y="622"/>
                    </a:lnTo>
                    <a:lnTo>
                      <a:pt x="188" y="624"/>
                    </a:lnTo>
                    <a:lnTo>
                      <a:pt x="200" y="626"/>
                    </a:lnTo>
                    <a:lnTo>
                      <a:pt x="212" y="626"/>
                    </a:lnTo>
                    <a:lnTo>
                      <a:pt x="223" y="626"/>
                    </a:lnTo>
                    <a:lnTo>
                      <a:pt x="235" y="626"/>
                    </a:lnTo>
                    <a:lnTo>
                      <a:pt x="246" y="624"/>
                    </a:lnTo>
                    <a:lnTo>
                      <a:pt x="257" y="622"/>
                    </a:lnTo>
                    <a:lnTo>
                      <a:pt x="269" y="620"/>
                    </a:lnTo>
                    <a:lnTo>
                      <a:pt x="281" y="617"/>
                    </a:lnTo>
                    <a:lnTo>
                      <a:pt x="294" y="614"/>
                    </a:lnTo>
                    <a:lnTo>
                      <a:pt x="308" y="610"/>
                    </a:lnTo>
                    <a:lnTo>
                      <a:pt x="311" y="615"/>
                    </a:lnTo>
                    <a:lnTo>
                      <a:pt x="311" y="621"/>
                    </a:lnTo>
                    <a:lnTo>
                      <a:pt x="309" y="629"/>
                    </a:lnTo>
                    <a:lnTo>
                      <a:pt x="308" y="634"/>
                    </a:lnTo>
                    <a:lnTo>
                      <a:pt x="295" y="638"/>
                    </a:lnTo>
                    <a:lnTo>
                      <a:pt x="282" y="642"/>
                    </a:lnTo>
                    <a:lnTo>
                      <a:pt x="270" y="646"/>
                    </a:lnTo>
                    <a:lnTo>
                      <a:pt x="259" y="648"/>
                    </a:lnTo>
                    <a:lnTo>
                      <a:pt x="247" y="650"/>
                    </a:lnTo>
                    <a:lnTo>
                      <a:pt x="235" y="652"/>
                    </a:lnTo>
                    <a:lnTo>
                      <a:pt x="223" y="655"/>
                    </a:lnTo>
                    <a:lnTo>
                      <a:pt x="211" y="655"/>
                    </a:lnTo>
                    <a:lnTo>
                      <a:pt x="199" y="656"/>
                    </a:lnTo>
                    <a:lnTo>
                      <a:pt x="188" y="656"/>
                    </a:lnTo>
                    <a:lnTo>
                      <a:pt x="177" y="655"/>
                    </a:lnTo>
                    <a:lnTo>
                      <a:pt x="165" y="654"/>
                    </a:lnTo>
                    <a:lnTo>
                      <a:pt x="153" y="651"/>
                    </a:lnTo>
                    <a:lnTo>
                      <a:pt x="140" y="649"/>
                    </a:lnTo>
                    <a:lnTo>
                      <a:pt x="128" y="646"/>
                    </a:lnTo>
                    <a:lnTo>
                      <a:pt x="115" y="643"/>
                    </a:lnTo>
                    <a:lnTo>
                      <a:pt x="99" y="636"/>
                    </a:lnTo>
                    <a:lnTo>
                      <a:pt x="82" y="629"/>
                    </a:lnTo>
                    <a:lnTo>
                      <a:pt x="67" y="619"/>
                    </a:lnTo>
                    <a:lnTo>
                      <a:pt x="52" y="608"/>
                    </a:lnTo>
                    <a:lnTo>
                      <a:pt x="38" y="595"/>
                    </a:lnTo>
                    <a:lnTo>
                      <a:pt x="26" y="581"/>
                    </a:lnTo>
                    <a:lnTo>
                      <a:pt x="17" y="566"/>
                    </a:lnTo>
                    <a:lnTo>
                      <a:pt x="9" y="549"/>
                    </a:lnTo>
                    <a:lnTo>
                      <a:pt x="2" y="497"/>
                    </a:lnTo>
                    <a:lnTo>
                      <a:pt x="0" y="445"/>
                    </a:lnTo>
                    <a:lnTo>
                      <a:pt x="1" y="394"/>
                    </a:lnTo>
                    <a:lnTo>
                      <a:pt x="6" y="342"/>
                    </a:lnTo>
                    <a:lnTo>
                      <a:pt x="15" y="291"/>
                    </a:lnTo>
                    <a:lnTo>
                      <a:pt x="27" y="241"/>
                    </a:lnTo>
                    <a:lnTo>
                      <a:pt x="41" y="193"/>
                    </a:lnTo>
                    <a:lnTo>
                      <a:pt x="58" y="147"/>
                    </a:lnTo>
                    <a:lnTo>
                      <a:pt x="67" y="132"/>
                    </a:lnTo>
                    <a:lnTo>
                      <a:pt x="75" y="121"/>
                    </a:lnTo>
                    <a:lnTo>
                      <a:pt x="84" y="110"/>
                    </a:lnTo>
                    <a:lnTo>
                      <a:pt x="93" y="100"/>
                    </a:lnTo>
                    <a:lnTo>
                      <a:pt x="102" y="93"/>
                    </a:lnTo>
                    <a:lnTo>
                      <a:pt x="112" y="85"/>
                    </a:lnTo>
                    <a:lnTo>
                      <a:pt x="123" y="79"/>
                    </a:lnTo>
                    <a:lnTo>
                      <a:pt x="133" y="73"/>
                    </a:lnTo>
                    <a:lnTo>
                      <a:pt x="145" y="68"/>
                    </a:lnTo>
                    <a:lnTo>
                      <a:pt x="158" y="63"/>
                    </a:lnTo>
                    <a:lnTo>
                      <a:pt x="171" y="59"/>
                    </a:lnTo>
                    <a:lnTo>
                      <a:pt x="186" y="55"/>
                    </a:lnTo>
                    <a:lnTo>
                      <a:pt x="201" y="51"/>
                    </a:lnTo>
                    <a:lnTo>
                      <a:pt x="218" y="46"/>
                    </a:lnTo>
                    <a:lnTo>
                      <a:pt x="236" y="42"/>
                    </a:lnTo>
                    <a:lnTo>
                      <a:pt x="255" y="36"/>
                    </a:lnTo>
                    <a:lnTo>
                      <a:pt x="257" y="36"/>
                    </a:lnTo>
                    <a:lnTo>
                      <a:pt x="263" y="35"/>
                    </a:lnTo>
                    <a:lnTo>
                      <a:pt x="272" y="33"/>
                    </a:lnTo>
                    <a:lnTo>
                      <a:pt x="283" y="31"/>
                    </a:lnTo>
                    <a:lnTo>
                      <a:pt x="298" y="28"/>
                    </a:lnTo>
                    <a:lnTo>
                      <a:pt x="315" y="25"/>
                    </a:lnTo>
                    <a:lnTo>
                      <a:pt x="332" y="21"/>
                    </a:lnTo>
                    <a:lnTo>
                      <a:pt x="351" y="18"/>
                    </a:lnTo>
                    <a:lnTo>
                      <a:pt x="372" y="15"/>
                    </a:lnTo>
                    <a:lnTo>
                      <a:pt x="391" y="12"/>
                    </a:lnTo>
                    <a:lnTo>
                      <a:pt x="412" y="8"/>
                    </a:lnTo>
                    <a:lnTo>
                      <a:pt x="431" y="5"/>
                    </a:lnTo>
                    <a:lnTo>
                      <a:pt x="451" y="3"/>
                    </a:lnTo>
                    <a:lnTo>
                      <a:pt x="468" y="1"/>
                    </a:lnTo>
                    <a:lnTo>
                      <a:pt x="483" y="0"/>
                    </a:lnTo>
                    <a:lnTo>
                      <a:pt x="497" y="0"/>
                    </a:lnTo>
                    <a:lnTo>
                      <a:pt x="521" y="0"/>
                    </a:lnTo>
                    <a:lnTo>
                      <a:pt x="544" y="2"/>
                    </a:lnTo>
                    <a:lnTo>
                      <a:pt x="567" y="6"/>
                    </a:lnTo>
                    <a:lnTo>
                      <a:pt x="589" y="12"/>
                    </a:lnTo>
                    <a:lnTo>
                      <a:pt x="608" y="20"/>
                    </a:lnTo>
                    <a:lnTo>
                      <a:pt x="625" y="31"/>
                    </a:lnTo>
                    <a:lnTo>
                      <a:pt x="641" y="46"/>
                    </a:lnTo>
                    <a:lnTo>
                      <a:pt x="654" y="65"/>
                    </a:lnTo>
                    <a:lnTo>
                      <a:pt x="665" y="91"/>
                    </a:lnTo>
                    <a:lnTo>
                      <a:pt x="672" y="123"/>
                    </a:lnTo>
                    <a:lnTo>
                      <a:pt x="675" y="158"/>
                    </a:lnTo>
                    <a:lnTo>
                      <a:pt x="676" y="195"/>
                    </a:lnTo>
                    <a:lnTo>
                      <a:pt x="676" y="233"/>
                    </a:lnTo>
                    <a:lnTo>
                      <a:pt x="674" y="271"/>
                    </a:lnTo>
                    <a:lnTo>
                      <a:pt x="673" y="306"/>
                    </a:lnTo>
                    <a:lnTo>
                      <a:pt x="673" y="339"/>
                    </a:lnTo>
                    <a:lnTo>
                      <a:pt x="671" y="366"/>
                    </a:lnTo>
                    <a:lnTo>
                      <a:pt x="669" y="390"/>
                    </a:lnTo>
                    <a:lnTo>
                      <a:pt x="667" y="416"/>
                    </a:lnTo>
                    <a:lnTo>
                      <a:pt x="663" y="440"/>
                    </a:lnTo>
                    <a:lnTo>
                      <a:pt x="655" y="463"/>
                    </a:lnTo>
                    <a:lnTo>
                      <a:pt x="645" y="483"/>
                    </a:lnTo>
                    <a:lnTo>
                      <a:pt x="630" y="503"/>
                    </a:lnTo>
                    <a:lnTo>
                      <a:pt x="608" y="520"/>
                    </a:lnTo>
                    <a:lnTo>
                      <a:pt x="597" y="526"/>
                    </a:lnTo>
                    <a:lnTo>
                      <a:pt x="585" y="534"/>
                    </a:lnTo>
                    <a:lnTo>
                      <a:pt x="575" y="540"/>
                    </a:lnTo>
                    <a:lnTo>
                      <a:pt x="564" y="547"/>
                    </a:lnTo>
                    <a:lnTo>
                      <a:pt x="552" y="554"/>
                    </a:lnTo>
                    <a:lnTo>
                      <a:pt x="541" y="560"/>
                    </a:lnTo>
                    <a:lnTo>
                      <a:pt x="529" y="565"/>
                    </a:lnTo>
                    <a:lnTo>
                      <a:pt x="517" y="570"/>
                    </a:lnTo>
                    <a:lnTo>
                      <a:pt x="471" y="846"/>
                    </a:lnTo>
                    <a:lnTo>
                      <a:pt x="447" y="846"/>
                    </a:lnTo>
                    <a:lnTo>
                      <a:pt x="551" y="202"/>
                    </a:lnTo>
                    <a:lnTo>
                      <a:pt x="540" y="199"/>
                    </a:lnTo>
                    <a:lnTo>
                      <a:pt x="525" y="199"/>
                    </a:lnTo>
                    <a:lnTo>
                      <a:pt x="508" y="202"/>
                    </a:lnTo>
                    <a:lnTo>
                      <a:pt x="488" y="205"/>
                    </a:lnTo>
                    <a:lnTo>
                      <a:pt x="468" y="210"/>
                    </a:lnTo>
                    <a:lnTo>
                      <a:pt x="451" y="216"/>
                    </a:lnTo>
                    <a:lnTo>
                      <a:pt x="435" y="220"/>
                    </a:lnTo>
                    <a:lnTo>
                      <a:pt x="425" y="225"/>
                    </a:lnTo>
                    <a:lnTo>
                      <a:pt x="333" y="846"/>
                    </a:lnTo>
                    <a:close/>
                  </a:path>
                </a:pathLst>
              </a:custGeom>
              <a:solidFill>
                <a:srgbClr val="000000"/>
              </a:solidFill>
              <a:ln w="9525">
                <a:noFill/>
                <a:round/>
                <a:headEnd/>
                <a:tailEnd/>
              </a:ln>
            </p:spPr>
            <p:txBody>
              <a:bodyPr/>
              <a:lstStyle/>
              <a:p>
                <a:endParaRPr lang="he-IL"/>
              </a:p>
            </p:txBody>
          </p:sp>
          <p:sp>
            <p:nvSpPr>
              <p:cNvPr id="317" name="Freeform 49"/>
              <p:cNvSpPr>
                <a:spLocks/>
              </p:cNvSpPr>
              <p:nvPr/>
            </p:nvSpPr>
            <p:spPr bwMode="auto">
              <a:xfrm>
                <a:off x="4596" y="1899"/>
                <a:ext cx="134" cy="164"/>
              </a:xfrm>
              <a:custGeom>
                <a:avLst/>
                <a:gdLst/>
                <a:ahLst/>
                <a:cxnLst>
                  <a:cxn ang="0">
                    <a:pos x="382" y="6"/>
                  </a:cxn>
                  <a:cxn ang="0">
                    <a:pos x="345" y="16"/>
                  </a:cxn>
                  <a:cxn ang="0">
                    <a:pos x="310" y="27"/>
                  </a:cxn>
                  <a:cxn ang="0">
                    <a:pos x="276" y="39"/>
                  </a:cxn>
                  <a:cxn ang="0">
                    <a:pos x="243" y="50"/>
                  </a:cxn>
                  <a:cxn ang="0">
                    <a:pos x="212" y="62"/>
                  </a:cxn>
                  <a:cxn ang="0">
                    <a:pos x="179" y="74"/>
                  </a:cxn>
                  <a:cxn ang="0">
                    <a:pos x="148" y="86"/>
                  </a:cxn>
                  <a:cxn ang="0">
                    <a:pos x="108" y="109"/>
                  </a:cxn>
                  <a:cxn ang="0">
                    <a:pos x="74" y="157"/>
                  </a:cxn>
                  <a:cxn ang="0">
                    <a:pos x="54" y="214"/>
                  </a:cxn>
                  <a:cxn ang="0">
                    <a:pos x="42" y="274"/>
                  </a:cxn>
                  <a:cxn ang="0">
                    <a:pos x="34" y="492"/>
                  </a:cxn>
                  <a:cxn ang="0">
                    <a:pos x="26" y="493"/>
                  </a:cxn>
                  <a:cxn ang="0">
                    <a:pos x="15" y="491"/>
                  </a:cxn>
                  <a:cxn ang="0">
                    <a:pos x="6" y="488"/>
                  </a:cxn>
                  <a:cxn ang="0">
                    <a:pos x="1" y="486"/>
                  </a:cxn>
                  <a:cxn ang="0">
                    <a:pos x="0" y="387"/>
                  </a:cxn>
                  <a:cxn ang="0">
                    <a:pos x="7" y="287"/>
                  </a:cxn>
                  <a:cxn ang="0">
                    <a:pos x="28" y="192"/>
                  </a:cxn>
                  <a:cxn ang="0">
                    <a:pos x="72" y="108"/>
                  </a:cxn>
                  <a:cxn ang="0">
                    <a:pos x="103" y="89"/>
                  </a:cxn>
                  <a:cxn ang="0">
                    <a:pos x="135" y="73"/>
                  </a:cxn>
                  <a:cxn ang="0">
                    <a:pos x="169" y="57"/>
                  </a:cxn>
                  <a:cxn ang="0">
                    <a:pos x="203" y="46"/>
                  </a:cxn>
                  <a:cxn ang="0">
                    <a:pos x="238" y="35"/>
                  </a:cxn>
                  <a:cxn ang="0">
                    <a:pos x="273" y="24"/>
                  </a:cxn>
                  <a:cxn ang="0">
                    <a:pos x="309" y="15"/>
                  </a:cxn>
                  <a:cxn ang="0">
                    <a:pos x="344" y="7"/>
                  </a:cxn>
                  <a:cxn ang="0">
                    <a:pos x="358" y="5"/>
                  </a:cxn>
                  <a:cxn ang="0">
                    <a:pos x="373" y="4"/>
                  </a:cxn>
                  <a:cxn ang="0">
                    <a:pos x="388" y="1"/>
                  </a:cxn>
                  <a:cxn ang="0">
                    <a:pos x="402" y="0"/>
                  </a:cxn>
                </a:cxnLst>
                <a:rect l="0" t="0" r="r" b="b"/>
                <a:pathLst>
                  <a:path w="402" h="493">
                    <a:moveTo>
                      <a:pt x="402" y="0"/>
                    </a:moveTo>
                    <a:lnTo>
                      <a:pt x="382" y="6"/>
                    </a:lnTo>
                    <a:lnTo>
                      <a:pt x="364" y="11"/>
                    </a:lnTo>
                    <a:lnTo>
                      <a:pt x="345" y="16"/>
                    </a:lnTo>
                    <a:lnTo>
                      <a:pt x="327" y="22"/>
                    </a:lnTo>
                    <a:lnTo>
                      <a:pt x="310" y="27"/>
                    </a:lnTo>
                    <a:lnTo>
                      <a:pt x="293" y="33"/>
                    </a:lnTo>
                    <a:lnTo>
                      <a:pt x="276" y="39"/>
                    </a:lnTo>
                    <a:lnTo>
                      <a:pt x="259" y="45"/>
                    </a:lnTo>
                    <a:lnTo>
                      <a:pt x="243" y="50"/>
                    </a:lnTo>
                    <a:lnTo>
                      <a:pt x="227" y="56"/>
                    </a:lnTo>
                    <a:lnTo>
                      <a:pt x="212" y="62"/>
                    </a:lnTo>
                    <a:lnTo>
                      <a:pt x="196" y="67"/>
                    </a:lnTo>
                    <a:lnTo>
                      <a:pt x="179" y="74"/>
                    </a:lnTo>
                    <a:lnTo>
                      <a:pt x="164" y="79"/>
                    </a:lnTo>
                    <a:lnTo>
                      <a:pt x="148" y="86"/>
                    </a:lnTo>
                    <a:lnTo>
                      <a:pt x="133" y="91"/>
                    </a:lnTo>
                    <a:lnTo>
                      <a:pt x="108" y="109"/>
                    </a:lnTo>
                    <a:lnTo>
                      <a:pt x="89" y="132"/>
                    </a:lnTo>
                    <a:lnTo>
                      <a:pt x="74" y="157"/>
                    </a:lnTo>
                    <a:lnTo>
                      <a:pt x="63" y="185"/>
                    </a:lnTo>
                    <a:lnTo>
                      <a:pt x="54" y="214"/>
                    </a:lnTo>
                    <a:lnTo>
                      <a:pt x="48" y="244"/>
                    </a:lnTo>
                    <a:lnTo>
                      <a:pt x="42" y="274"/>
                    </a:lnTo>
                    <a:lnTo>
                      <a:pt x="37" y="303"/>
                    </a:lnTo>
                    <a:lnTo>
                      <a:pt x="34" y="492"/>
                    </a:lnTo>
                    <a:lnTo>
                      <a:pt x="31" y="493"/>
                    </a:lnTo>
                    <a:lnTo>
                      <a:pt x="26" y="493"/>
                    </a:lnTo>
                    <a:lnTo>
                      <a:pt x="21" y="492"/>
                    </a:lnTo>
                    <a:lnTo>
                      <a:pt x="15" y="491"/>
                    </a:lnTo>
                    <a:lnTo>
                      <a:pt x="10" y="489"/>
                    </a:lnTo>
                    <a:lnTo>
                      <a:pt x="6" y="488"/>
                    </a:lnTo>
                    <a:lnTo>
                      <a:pt x="3" y="486"/>
                    </a:lnTo>
                    <a:lnTo>
                      <a:pt x="1" y="486"/>
                    </a:lnTo>
                    <a:lnTo>
                      <a:pt x="0" y="436"/>
                    </a:lnTo>
                    <a:lnTo>
                      <a:pt x="0" y="387"/>
                    </a:lnTo>
                    <a:lnTo>
                      <a:pt x="3" y="336"/>
                    </a:lnTo>
                    <a:lnTo>
                      <a:pt x="7" y="287"/>
                    </a:lnTo>
                    <a:lnTo>
                      <a:pt x="15" y="239"/>
                    </a:lnTo>
                    <a:lnTo>
                      <a:pt x="28" y="192"/>
                    </a:lnTo>
                    <a:lnTo>
                      <a:pt x="47" y="149"/>
                    </a:lnTo>
                    <a:lnTo>
                      <a:pt x="72" y="108"/>
                    </a:lnTo>
                    <a:lnTo>
                      <a:pt x="87" y="98"/>
                    </a:lnTo>
                    <a:lnTo>
                      <a:pt x="103" y="89"/>
                    </a:lnTo>
                    <a:lnTo>
                      <a:pt x="119" y="80"/>
                    </a:lnTo>
                    <a:lnTo>
                      <a:pt x="135" y="73"/>
                    </a:lnTo>
                    <a:lnTo>
                      <a:pt x="151" y="65"/>
                    </a:lnTo>
                    <a:lnTo>
                      <a:pt x="169" y="57"/>
                    </a:lnTo>
                    <a:lnTo>
                      <a:pt x="186" y="51"/>
                    </a:lnTo>
                    <a:lnTo>
                      <a:pt x="203" y="46"/>
                    </a:lnTo>
                    <a:lnTo>
                      <a:pt x="220" y="39"/>
                    </a:lnTo>
                    <a:lnTo>
                      <a:pt x="238" y="35"/>
                    </a:lnTo>
                    <a:lnTo>
                      <a:pt x="255" y="29"/>
                    </a:lnTo>
                    <a:lnTo>
                      <a:pt x="273" y="24"/>
                    </a:lnTo>
                    <a:lnTo>
                      <a:pt x="290" y="20"/>
                    </a:lnTo>
                    <a:lnTo>
                      <a:pt x="309" y="15"/>
                    </a:lnTo>
                    <a:lnTo>
                      <a:pt x="326" y="11"/>
                    </a:lnTo>
                    <a:lnTo>
                      <a:pt x="344" y="7"/>
                    </a:lnTo>
                    <a:lnTo>
                      <a:pt x="352" y="6"/>
                    </a:lnTo>
                    <a:lnTo>
                      <a:pt x="358" y="5"/>
                    </a:lnTo>
                    <a:lnTo>
                      <a:pt x="366" y="4"/>
                    </a:lnTo>
                    <a:lnTo>
                      <a:pt x="373" y="4"/>
                    </a:lnTo>
                    <a:lnTo>
                      <a:pt x="380" y="2"/>
                    </a:lnTo>
                    <a:lnTo>
                      <a:pt x="388" y="1"/>
                    </a:lnTo>
                    <a:lnTo>
                      <a:pt x="394" y="1"/>
                    </a:lnTo>
                    <a:lnTo>
                      <a:pt x="402" y="0"/>
                    </a:lnTo>
                    <a:close/>
                  </a:path>
                </a:pathLst>
              </a:custGeom>
              <a:solidFill>
                <a:srgbClr val="000000"/>
              </a:solidFill>
              <a:ln w="9525">
                <a:noFill/>
                <a:round/>
                <a:headEnd/>
                <a:tailEnd/>
              </a:ln>
            </p:spPr>
            <p:txBody>
              <a:bodyPr/>
              <a:lstStyle/>
              <a:p>
                <a:endParaRPr lang="he-IL"/>
              </a:p>
            </p:txBody>
          </p:sp>
          <p:sp>
            <p:nvSpPr>
              <p:cNvPr id="318" name="Freeform 50"/>
              <p:cNvSpPr>
                <a:spLocks/>
              </p:cNvSpPr>
              <p:nvPr/>
            </p:nvSpPr>
            <p:spPr bwMode="auto">
              <a:xfrm>
                <a:off x="4678" y="1954"/>
                <a:ext cx="40" cy="206"/>
              </a:xfrm>
              <a:custGeom>
                <a:avLst/>
                <a:gdLst/>
                <a:ahLst/>
                <a:cxnLst>
                  <a:cxn ang="0">
                    <a:pos x="0" y="620"/>
                  </a:cxn>
                  <a:cxn ang="0">
                    <a:pos x="69" y="202"/>
                  </a:cxn>
                  <a:cxn ang="0">
                    <a:pos x="106" y="6"/>
                  </a:cxn>
                  <a:cxn ang="0">
                    <a:pos x="107" y="1"/>
                  </a:cxn>
                  <a:cxn ang="0">
                    <a:pos x="110" y="0"/>
                  </a:cxn>
                  <a:cxn ang="0">
                    <a:pos x="116" y="0"/>
                  </a:cxn>
                  <a:cxn ang="0">
                    <a:pos x="120" y="0"/>
                  </a:cxn>
                  <a:cxn ang="0">
                    <a:pos x="87" y="208"/>
                  </a:cxn>
                  <a:cxn ang="0">
                    <a:pos x="19" y="620"/>
                  </a:cxn>
                  <a:cxn ang="0">
                    <a:pos x="0" y="620"/>
                  </a:cxn>
                </a:cxnLst>
                <a:rect l="0" t="0" r="r" b="b"/>
                <a:pathLst>
                  <a:path w="120" h="620">
                    <a:moveTo>
                      <a:pt x="0" y="620"/>
                    </a:moveTo>
                    <a:lnTo>
                      <a:pt x="69" y="202"/>
                    </a:lnTo>
                    <a:lnTo>
                      <a:pt x="106" y="6"/>
                    </a:lnTo>
                    <a:lnTo>
                      <a:pt x="107" y="1"/>
                    </a:lnTo>
                    <a:lnTo>
                      <a:pt x="110" y="0"/>
                    </a:lnTo>
                    <a:lnTo>
                      <a:pt x="116" y="0"/>
                    </a:lnTo>
                    <a:lnTo>
                      <a:pt x="120" y="0"/>
                    </a:lnTo>
                    <a:lnTo>
                      <a:pt x="87" y="208"/>
                    </a:lnTo>
                    <a:lnTo>
                      <a:pt x="19" y="620"/>
                    </a:lnTo>
                    <a:lnTo>
                      <a:pt x="0" y="620"/>
                    </a:lnTo>
                    <a:close/>
                  </a:path>
                </a:pathLst>
              </a:custGeom>
              <a:solidFill>
                <a:srgbClr val="000000"/>
              </a:solidFill>
              <a:ln w="9525">
                <a:noFill/>
                <a:round/>
                <a:headEnd/>
                <a:tailEnd/>
              </a:ln>
            </p:spPr>
            <p:txBody>
              <a:bodyPr/>
              <a:lstStyle/>
              <a:p>
                <a:endParaRPr lang="he-IL"/>
              </a:p>
            </p:txBody>
          </p:sp>
          <p:sp>
            <p:nvSpPr>
              <p:cNvPr id="319" name="Freeform 51"/>
              <p:cNvSpPr>
                <a:spLocks/>
              </p:cNvSpPr>
              <p:nvPr/>
            </p:nvSpPr>
            <p:spPr bwMode="auto">
              <a:xfrm>
                <a:off x="4276" y="1597"/>
                <a:ext cx="27" cy="123"/>
              </a:xfrm>
              <a:custGeom>
                <a:avLst/>
                <a:gdLst/>
                <a:ahLst/>
                <a:cxnLst>
                  <a:cxn ang="0">
                    <a:pos x="83" y="369"/>
                  </a:cxn>
                  <a:cxn ang="0">
                    <a:pos x="74" y="0"/>
                  </a:cxn>
                  <a:cxn ang="0">
                    <a:pos x="0" y="1"/>
                  </a:cxn>
                  <a:cxn ang="0">
                    <a:pos x="8" y="370"/>
                  </a:cxn>
                  <a:cxn ang="0">
                    <a:pos x="83" y="369"/>
                  </a:cxn>
                </a:cxnLst>
                <a:rect l="0" t="0" r="r" b="b"/>
                <a:pathLst>
                  <a:path w="83" h="370">
                    <a:moveTo>
                      <a:pt x="83" y="369"/>
                    </a:moveTo>
                    <a:lnTo>
                      <a:pt x="74" y="0"/>
                    </a:lnTo>
                    <a:lnTo>
                      <a:pt x="0" y="1"/>
                    </a:lnTo>
                    <a:lnTo>
                      <a:pt x="8" y="370"/>
                    </a:lnTo>
                    <a:lnTo>
                      <a:pt x="83" y="369"/>
                    </a:lnTo>
                    <a:close/>
                  </a:path>
                </a:pathLst>
              </a:custGeom>
              <a:solidFill>
                <a:srgbClr val="9EE8FF"/>
              </a:solidFill>
              <a:ln w="9525">
                <a:noFill/>
                <a:round/>
                <a:headEnd/>
                <a:tailEnd/>
              </a:ln>
            </p:spPr>
            <p:txBody>
              <a:bodyPr/>
              <a:lstStyle/>
              <a:p>
                <a:endParaRPr lang="he-IL"/>
              </a:p>
            </p:txBody>
          </p:sp>
          <p:sp>
            <p:nvSpPr>
              <p:cNvPr id="320" name="Freeform 52"/>
              <p:cNvSpPr>
                <a:spLocks/>
              </p:cNvSpPr>
              <p:nvPr/>
            </p:nvSpPr>
            <p:spPr bwMode="auto">
              <a:xfrm>
                <a:off x="4310" y="1548"/>
                <a:ext cx="28" cy="171"/>
              </a:xfrm>
              <a:custGeom>
                <a:avLst/>
                <a:gdLst/>
                <a:ahLst/>
                <a:cxnLst>
                  <a:cxn ang="0">
                    <a:pos x="84" y="509"/>
                  </a:cxn>
                  <a:cxn ang="0">
                    <a:pos x="75" y="0"/>
                  </a:cxn>
                  <a:cxn ang="0">
                    <a:pos x="0" y="2"/>
                  </a:cxn>
                  <a:cxn ang="0">
                    <a:pos x="9" y="511"/>
                  </a:cxn>
                  <a:cxn ang="0">
                    <a:pos x="84" y="509"/>
                  </a:cxn>
                </a:cxnLst>
                <a:rect l="0" t="0" r="r" b="b"/>
                <a:pathLst>
                  <a:path w="84" h="511">
                    <a:moveTo>
                      <a:pt x="84" y="509"/>
                    </a:moveTo>
                    <a:lnTo>
                      <a:pt x="75" y="0"/>
                    </a:lnTo>
                    <a:lnTo>
                      <a:pt x="0" y="2"/>
                    </a:lnTo>
                    <a:lnTo>
                      <a:pt x="9" y="511"/>
                    </a:lnTo>
                    <a:lnTo>
                      <a:pt x="84" y="509"/>
                    </a:lnTo>
                    <a:close/>
                  </a:path>
                </a:pathLst>
              </a:custGeom>
              <a:solidFill>
                <a:srgbClr val="9EE8FF"/>
              </a:solidFill>
              <a:ln w="9525">
                <a:noFill/>
                <a:round/>
                <a:headEnd/>
                <a:tailEnd/>
              </a:ln>
            </p:spPr>
            <p:txBody>
              <a:bodyPr/>
              <a:lstStyle/>
              <a:p>
                <a:endParaRPr lang="he-IL"/>
              </a:p>
            </p:txBody>
          </p:sp>
          <p:sp>
            <p:nvSpPr>
              <p:cNvPr id="321" name="Freeform 53"/>
              <p:cNvSpPr>
                <a:spLocks/>
              </p:cNvSpPr>
              <p:nvPr/>
            </p:nvSpPr>
            <p:spPr bwMode="auto">
              <a:xfrm>
                <a:off x="4345" y="1577"/>
                <a:ext cx="28" cy="140"/>
              </a:xfrm>
              <a:custGeom>
                <a:avLst/>
                <a:gdLst/>
                <a:ahLst/>
                <a:cxnLst>
                  <a:cxn ang="0">
                    <a:pos x="84" y="419"/>
                  </a:cxn>
                  <a:cxn ang="0">
                    <a:pos x="74" y="0"/>
                  </a:cxn>
                  <a:cxn ang="0">
                    <a:pos x="0" y="2"/>
                  </a:cxn>
                  <a:cxn ang="0">
                    <a:pos x="8" y="420"/>
                  </a:cxn>
                  <a:cxn ang="0">
                    <a:pos x="84" y="419"/>
                  </a:cxn>
                </a:cxnLst>
                <a:rect l="0" t="0" r="r" b="b"/>
                <a:pathLst>
                  <a:path w="84" h="420">
                    <a:moveTo>
                      <a:pt x="84" y="419"/>
                    </a:moveTo>
                    <a:lnTo>
                      <a:pt x="74" y="0"/>
                    </a:lnTo>
                    <a:lnTo>
                      <a:pt x="0" y="2"/>
                    </a:lnTo>
                    <a:lnTo>
                      <a:pt x="8" y="420"/>
                    </a:lnTo>
                    <a:lnTo>
                      <a:pt x="84" y="419"/>
                    </a:lnTo>
                    <a:close/>
                  </a:path>
                </a:pathLst>
              </a:custGeom>
              <a:solidFill>
                <a:srgbClr val="9EE8FF"/>
              </a:solidFill>
              <a:ln w="9525">
                <a:noFill/>
                <a:round/>
                <a:headEnd/>
                <a:tailEnd/>
              </a:ln>
            </p:spPr>
            <p:txBody>
              <a:bodyPr/>
              <a:lstStyle/>
              <a:p>
                <a:endParaRPr lang="he-IL"/>
              </a:p>
            </p:txBody>
          </p:sp>
        </p:grpSp>
        <p:sp>
          <p:nvSpPr>
            <p:cNvPr id="288" name="Rectangle 287"/>
            <p:cNvSpPr/>
            <p:nvPr/>
          </p:nvSpPr>
          <p:spPr>
            <a:xfrm>
              <a:off x="5334000" y="1447800"/>
              <a:ext cx="2819400" cy="2590800"/>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43" name="Group 342"/>
          <p:cNvGrpSpPr/>
          <p:nvPr/>
        </p:nvGrpSpPr>
        <p:grpSpPr>
          <a:xfrm>
            <a:off x="152400" y="1524000"/>
            <a:ext cx="2819400" cy="2590800"/>
            <a:chOff x="152400" y="1524000"/>
            <a:chExt cx="2819400" cy="2590800"/>
          </a:xfrm>
        </p:grpSpPr>
        <p:grpSp>
          <p:nvGrpSpPr>
            <p:cNvPr id="274" name="Group 273"/>
            <p:cNvGrpSpPr/>
            <p:nvPr/>
          </p:nvGrpSpPr>
          <p:grpSpPr>
            <a:xfrm>
              <a:off x="152400" y="1524000"/>
              <a:ext cx="2819400" cy="2590800"/>
              <a:chOff x="5334000" y="1447800"/>
              <a:chExt cx="2819400" cy="2590800"/>
            </a:xfrm>
          </p:grpSpPr>
          <p:grpSp>
            <p:nvGrpSpPr>
              <p:cNvPr id="228" name="Group 200"/>
              <p:cNvGrpSpPr/>
              <p:nvPr/>
            </p:nvGrpSpPr>
            <p:grpSpPr>
              <a:xfrm>
                <a:off x="6629403" y="2285999"/>
                <a:ext cx="670561" cy="1295400"/>
                <a:chOff x="6781800" y="2362200"/>
                <a:chExt cx="838201" cy="1619250"/>
              </a:xfrm>
            </p:grpSpPr>
            <p:sp>
              <p:nvSpPr>
                <p:cNvPr id="48" name="Line 99"/>
                <p:cNvSpPr>
                  <a:spLocks noChangeShapeType="1"/>
                </p:cNvSpPr>
                <p:nvPr/>
              </p:nvSpPr>
              <p:spPr bwMode="auto">
                <a:xfrm>
                  <a:off x="7162799" y="2362200"/>
                  <a:ext cx="457201" cy="381000"/>
                </a:xfrm>
                <a:prstGeom prst="line">
                  <a:avLst/>
                </a:prstGeom>
                <a:noFill/>
                <a:ln w="25400">
                  <a:solidFill>
                    <a:schemeClr val="tx1"/>
                  </a:solidFill>
                  <a:round/>
                  <a:headEnd type="none" w="lg" len="lg"/>
                  <a:tailEnd type="stealth" w="med" len="lg"/>
                </a:ln>
                <a:effectLst/>
              </p:spPr>
              <p:txBody>
                <a:bodyPr/>
                <a:lstStyle/>
                <a:p>
                  <a:endParaRPr lang="he-IL"/>
                </a:p>
              </p:txBody>
            </p:sp>
            <p:sp>
              <p:nvSpPr>
                <p:cNvPr id="197" name="Line 99"/>
                <p:cNvSpPr>
                  <a:spLocks noChangeShapeType="1"/>
                </p:cNvSpPr>
                <p:nvPr/>
              </p:nvSpPr>
              <p:spPr bwMode="auto">
                <a:xfrm flipV="1">
                  <a:off x="6972300" y="3581399"/>
                  <a:ext cx="647701" cy="400051"/>
                </a:xfrm>
                <a:prstGeom prst="line">
                  <a:avLst/>
                </a:prstGeom>
                <a:noFill/>
                <a:ln w="25400">
                  <a:solidFill>
                    <a:schemeClr val="tx1"/>
                  </a:solidFill>
                  <a:round/>
                  <a:headEnd type="none" w="lg" len="lg"/>
                  <a:tailEnd type="stealth" w="med" len="lg"/>
                </a:ln>
                <a:effectLst/>
              </p:spPr>
              <p:txBody>
                <a:bodyPr/>
                <a:lstStyle/>
                <a:p>
                  <a:endParaRPr lang="he-IL"/>
                </a:p>
              </p:txBody>
            </p:sp>
            <p:sp>
              <p:nvSpPr>
                <p:cNvPr id="199" name="Line 99"/>
                <p:cNvSpPr>
                  <a:spLocks noChangeShapeType="1"/>
                </p:cNvSpPr>
                <p:nvPr/>
              </p:nvSpPr>
              <p:spPr bwMode="auto">
                <a:xfrm flipV="1">
                  <a:off x="6781800" y="3276600"/>
                  <a:ext cx="762000" cy="76200"/>
                </a:xfrm>
                <a:prstGeom prst="line">
                  <a:avLst/>
                </a:prstGeom>
                <a:noFill/>
                <a:ln w="25400">
                  <a:solidFill>
                    <a:schemeClr val="tx1"/>
                  </a:solidFill>
                  <a:round/>
                  <a:headEnd type="none" w="lg" len="lg"/>
                  <a:tailEnd type="stealth" w="med" len="lg"/>
                </a:ln>
                <a:effectLst/>
              </p:spPr>
              <p:txBody>
                <a:bodyPr/>
                <a:lstStyle/>
                <a:p>
                  <a:endParaRPr lang="he-IL"/>
                </a:p>
              </p:txBody>
            </p:sp>
            <p:sp>
              <p:nvSpPr>
                <p:cNvPr id="200" name="Line 99"/>
                <p:cNvSpPr>
                  <a:spLocks noChangeShapeType="1"/>
                </p:cNvSpPr>
                <p:nvPr/>
              </p:nvSpPr>
              <p:spPr bwMode="auto">
                <a:xfrm>
                  <a:off x="6781800" y="2743200"/>
                  <a:ext cx="762000" cy="228599"/>
                </a:xfrm>
                <a:prstGeom prst="line">
                  <a:avLst/>
                </a:prstGeom>
                <a:noFill/>
                <a:ln w="25400">
                  <a:solidFill>
                    <a:schemeClr val="tx1"/>
                  </a:solidFill>
                  <a:round/>
                  <a:headEnd type="none" w="lg" len="lg"/>
                  <a:tailEnd type="stealth" w="med" len="lg"/>
                </a:ln>
                <a:effectLst/>
              </p:spPr>
              <p:txBody>
                <a:bodyPr/>
                <a:lstStyle/>
                <a:p>
                  <a:endParaRPr lang="he-IL"/>
                </a:p>
              </p:txBody>
            </p:sp>
          </p:grpSp>
          <p:sp>
            <p:nvSpPr>
              <p:cNvPr id="44" name="Rectangle 95"/>
              <p:cNvSpPr>
                <a:spLocks noChangeArrowheads="1"/>
              </p:cNvSpPr>
              <p:nvPr/>
            </p:nvSpPr>
            <p:spPr bwMode="auto">
              <a:xfrm>
                <a:off x="7424968" y="1905000"/>
                <a:ext cx="347432" cy="257409"/>
              </a:xfrm>
              <a:prstGeom prst="rect">
                <a:avLst/>
              </a:prstGeom>
              <a:solidFill>
                <a:srgbClr val="FFFF99"/>
              </a:solidFill>
              <a:ln w="9525">
                <a:solidFill>
                  <a:schemeClr val="tx1"/>
                </a:solidFill>
                <a:miter lim="800000"/>
                <a:headEnd/>
                <a:tailEnd/>
              </a:ln>
              <a:effectLst/>
            </p:spPr>
            <p:txBody>
              <a:bodyPr wrap="none" anchor="ctr"/>
              <a:lstStyle/>
              <a:p>
                <a:pPr algn="ctr" rtl="0" eaLnBrk="0" hangingPunct="0"/>
                <a:r>
                  <a:rPr lang="en-US" sz="2000" dirty="0" smtClean="0">
                    <a:latin typeface="Arial Narrow" pitchFamily="34" charset="0"/>
                  </a:rPr>
                  <a:t>R</a:t>
                </a:r>
                <a:r>
                  <a:rPr lang="en-US" sz="2000" baseline="-25000" dirty="0" smtClean="0">
                    <a:latin typeface="Arial Narrow" pitchFamily="34" charset="0"/>
                  </a:rPr>
                  <a:t>1</a:t>
                </a:r>
                <a:endParaRPr lang="en-US" sz="2000" dirty="0">
                  <a:latin typeface="Arial Narrow" pitchFamily="34" charset="0"/>
                </a:endParaRPr>
              </a:p>
            </p:txBody>
          </p:sp>
          <p:sp>
            <p:nvSpPr>
              <p:cNvPr id="45" name="Rectangle 96"/>
              <p:cNvSpPr>
                <a:spLocks noChangeArrowheads="1"/>
              </p:cNvSpPr>
              <p:nvPr/>
            </p:nvSpPr>
            <p:spPr bwMode="auto">
              <a:xfrm>
                <a:off x="6599367" y="1981199"/>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smtClean="0">
                    <a:latin typeface="Arial Narrow" pitchFamily="34" charset="0"/>
                  </a:rPr>
                  <a:t>R</a:t>
                </a:r>
                <a:r>
                  <a:rPr lang="en-US" sz="2000" baseline="-25000" dirty="0" smtClean="0">
                    <a:latin typeface="Arial Narrow" pitchFamily="34" charset="0"/>
                  </a:rPr>
                  <a:t>2</a:t>
                </a:r>
                <a:endParaRPr lang="en-US" sz="2000" dirty="0">
                  <a:latin typeface="Arial Narrow" pitchFamily="34" charset="0"/>
                </a:endParaRPr>
              </a:p>
            </p:txBody>
          </p:sp>
          <p:sp>
            <p:nvSpPr>
              <p:cNvPr id="98" name="Oval 5"/>
              <p:cNvSpPr>
                <a:spLocks noChangeArrowheads="1"/>
              </p:cNvSpPr>
              <p:nvPr/>
            </p:nvSpPr>
            <p:spPr bwMode="auto">
              <a:xfrm>
                <a:off x="5718048" y="368808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err="1">
                    <a:latin typeface="Comic Sans MS" pitchFamily="66" charset="0"/>
                  </a:rPr>
                  <a:t>x</a:t>
                </a:r>
                <a:r>
                  <a:rPr lang="en-US" sz="2400" baseline="-25000" dirty="0" err="1">
                    <a:latin typeface="Comic Sans MS" pitchFamily="66" charset="0"/>
                  </a:rPr>
                  <a:t>n</a:t>
                </a:r>
                <a:endParaRPr lang="en-US" sz="2400" baseline="-25000" dirty="0">
                  <a:latin typeface="Comic Sans MS" pitchFamily="66" charset="0"/>
                </a:endParaRPr>
              </a:p>
            </p:txBody>
          </p:sp>
          <p:sp>
            <p:nvSpPr>
              <p:cNvPr id="99" name="Oval 6"/>
              <p:cNvSpPr>
                <a:spLocks noChangeArrowheads="1"/>
              </p:cNvSpPr>
              <p:nvPr/>
            </p:nvSpPr>
            <p:spPr bwMode="auto">
              <a:xfrm>
                <a:off x="5413248" y="297180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n-1</a:t>
                </a:r>
              </a:p>
            </p:txBody>
          </p:sp>
          <p:sp>
            <p:nvSpPr>
              <p:cNvPr id="101" name="Oval 8"/>
              <p:cNvSpPr>
                <a:spLocks noChangeArrowheads="1"/>
              </p:cNvSpPr>
              <p:nvPr/>
            </p:nvSpPr>
            <p:spPr bwMode="auto">
              <a:xfrm>
                <a:off x="5413248" y="234356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3</a:t>
                </a:r>
              </a:p>
            </p:txBody>
          </p:sp>
          <p:sp>
            <p:nvSpPr>
              <p:cNvPr id="102" name="Oval 9"/>
              <p:cNvSpPr>
                <a:spLocks noChangeArrowheads="1"/>
              </p:cNvSpPr>
              <p:nvPr/>
            </p:nvSpPr>
            <p:spPr bwMode="auto">
              <a:xfrm>
                <a:off x="5937775" y="1676399"/>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2</a:t>
                </a:r>
              </a:p>
            </p:txBody>
          </p:sp>
          <p:sp>
            <p:nvSpPr>
              <p:cNvPr id="103" name="Oval 10"/>
              <p:cNvSpPr>
                <a:spLocks noChangeArrowheads="1"/>
              </p:cNvSpPr>
              <p:nvPr/>
            </p:nvSpPr>
            <p:spPr bwMode="auto">
              <a:xfrm>
                <a:off x="7162800" y="1524000"/>
                <a:ext cx="758952" cy="27432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pPr>
                <a:r>
                  <a:rPr lang="en-US" sz="2400" dirty="0">
                    <a:latin typeface="Comic Sans MS" pitchFamily="66" charset="0"/>
                  </a:rPr>
                  <a:t>x</a:t>
                </a:r>
                <a:r>
                  <a:rPr lang="en-US" sz="2400" baseline="-25000" dirty="0">
                    <a:latin typeface="Comic Sans MS" pitchFamily="66" charset="0"/>
                  </a:rPr>
                  <a:t>1</a:t>
                </a:r>
              </a:p>
            </p:txBody>
          </p:sp>
          <p:sp>
            <p:nvSpPr>
              <p:cNvPr id="104" name="Rectangle 96"/>
              <p:cNvSpPr>
                <a:spLocks noChangeArrowheads="1"/>
              </p:cNvSpPr>
              <p:nvPr/>
            </p:nvSpPr>
            <p:spPr bwMode="auto">
              <a:xfrm>
                <a:off x="6218367" y="2362199"/>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smtClean="0">
                    <a:latin typeface="Arial Narrow" pitchFamily="34" charset="0"/>
                  </a:rPr>
                  <a:t>R</a:t>
                </a:r>
                <a:r>
                  <a:rPr lang="en-US" sz="2000" baseline="-25000" dirty="0" smtClean="0">
                    <a:latin typeface="Arial Narrow" pitchFamily="34" charset="0"/>
                  </a:rPr>
                  <a:t>3</a:t>
                </a:r>
                <a:endParaRPr lang="en-US" sz="2000" dirty="0">
                  <a:latin typeface="Arial Narrow" pitchFamily="34" charset="0"/>
                </a:endParaRPr>
              </a:p>
            </p:txBody>
          </p:sp>
          <p:sp>
            <p:nvSpPr>
              <p:cNvPr id="105" name="Rectangle 96"/>
              <p:cNvSpPr>
                <a:spLocks noChangeArrowheads="1"/>
              </p:cNvSpPr>
              <p:nvPr/>
            </p:nvSpPr>
            <p:spPr bwMode="auto">
              <a:xfrm>
                <a:off x="6218367" y="2971800"/>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smtClean="0">
                    <a:latin typeface="Arial Narrow" pitchFamily="34" charset="0"/>
                  </a:rPr>
                  <a:t>R</a:t>
                </a:r>
                <a:r>
                  <a:rPr lang="en-US" sz="2000" baseline="-25000" dirty="0" smtClean="0">
                    <a:latin typeface="Arial Narrow" pitchFamily="34" charset="0"/>
                  </a:rPr>
                  <a:t>n-1</a:t>
                </a:r>
                <a:endParaRPr lang="en-US" sz="2000" dirty="0">
                  <a:latin typeface="Arial Narrow" pitchFamily="34" charset="0"/>
                </a:endParaRPr>
              </a:p>
            </p:txBody>
          </p:sp>
          <p:sp>
            <p:nvSpPr>
              <p:cNvPr id="106" name="Rectangle 96"/>
              <p:cNvSpPr>
                <a:spLocks noChangeArrowheads="1"/>
              </p:cNvSpPr>
              <p:nvPr/>
            </p:nvSpPr>
            <p:spPr bwMode="auto">
              <a:xfrm>
                <a:off x="6553200" y="3652192"/>
                <a:ext cx="347432" cy="257409"/>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sz="2000" dirty="0" err="1" smtClean="0">
                    <a:latin typeface="Arial Narrow" pitchFamily="34" charset="0"/>
                  </a:rPr>
                  <a:t>R</a:t>
                </a:r>
                <a:r>
                  <a:rPr lang="en-US" sz="2000" baseline="-25000" dirty="0" err="1" smtClean="0">
                    <a:latin typeface="Arial Narrow" pitchFamily="34" charset="0"/>
                  </a:rPr>
                  <a:t>n</a:t>
                </a:r>
                <a:endParaRPr lang="en-US" sz="2000" dirty="0">
                  <a:latin typeface="Arial Narrow" pitchFamily="34" charset="0"/>
                </a:endParaRPr>
              </a:p>
            </p:txBody>
          </p:sp>
          <p:grpSp>
            <p:nvGrpSpPr>
              <p:cNvPr id="236" name="Group 20"/>
              <p:cNvGrpSpPr>
                <a:grpSpLocks noChangeAspect="1"/>
              </p:cNvGrpSpPr>
              <p:nvPr/>
            </p:nvGrpSpPr>
            <p:grpSpPr bwMode="auto">
              <a:xfrm>
                <a:off x="7239000" y="2590800"/>
                <a:ext cx="806958" cy="824103"/>
                <a:chOff x="4099" y="1446"/>
                <a:chExt cx="706" cy="721"/>
              </a:xfrm>
            </p:grpSpPr>
            <p:sp>
              <p:nvSpPr>
                <p:cNvPr id="237" name="AutoShape 21"/>
                <p:cNvSpPr>
                  <a:spLocks noChangeAspect="1" noChangeArrowheads="1" noTextEdit="1"/>
                </p:cNvSpPr>
                <p:nvPr/>
              </p:nvSpPr>
              <p:spPr bwMode="auto">
                <a:xfrm>
                  <a:off x="4099" y="1446"/>
                  <a:ext cx="706" cy="721"/>
                </a:xfrm>
                <a:prstGeom prst="rect">
                  <a:avLst/>
                </a:prstGeom>
                <a:noFill/>
                <a:ln w="9525">
                  <a:noFill/>
                  <a:miter lim="800000"/>
                  <a:headEnd/>
                  <a:tailEnd/>
                </a:ln>
              </p:spPr>
              <p:txBody>
                <a:bodyPr/>
                <a:lstStyle/>
                <a:p>
                  <a:endParaRPr lang="he-IL"/>
                </a:p>
              </p:txBody>
            </p:sp>
            <p:sp>
              <p:nvSpPr>
                <p:cNvPr id="238" name="Freeform 22"/>
                <p:cNvSpPr>
                  <a:spLocks/>
                </p:cNvSpPr>
                <p:nvPr/>
              </p:nvSpPr>
              <p:spPr bwMode="auto">
                <a:xfrm>
                  <a:off x="4099" y="1733"/>
                  <a:ext cx="502" cy="292"/>
                </a:xfrm>
                <a:custGeom>
                  <a:avLst/>
                  <a:gdLst/>
                  <a:ahLst/>
                  <a:cxnLst>
                    <a:cxn ang="0">
                      <a:pos x="0" y="203"/>
                    </a:cxn>
                    <a:cxn ang="0">
                      <a:pos x="0" y="683"/>
                    </a:cxn>
                    <a:cxn ang="0">
                      <a:pos x="564" y="875"/>
                    </a:cxn>
                    <a:cxn ang="0">
                      <a:pos x="1296" y="598"/>
                    </a:cxn>
                    <a:cxn ang="0">
                      <a:pos x="1505" y="0"/>
                    </a:cxn>
                    <a:cxn ang="0">
                      <a:pos x="0" y="203"/>
                    </a:cxn>
                  </a:cxnLst>
                  <a:rect l="0" t="0" r="r" b="b"/>
                  <a:pathLst>
                    <a:path w="1505" h="875">
                      <a:moveTo>
                        <a:pt x="0" y="203"/>
                      </a:moveTo>
                      <a:lnTo>
                        <a:pt x="0" y="683"/>
                      </a:lnTo>
                      <a:lnTo>
                        <a:pt x="564" y="875"/>
                      </a:lnTo>
                      <a:lnTo>
                        <a:pt x="1296" y="598"/>
                      </a:lnTo>
                      <a:lnTo>
                        <a:pt x="1505" y="0"/>
                      </a:lnTo>
                      <a:lnTo>
                        <a:pt x="0" y="203"/>
                      </a:lnTo>
                      <a:close/>
                    </a:path>
                  </a:pathLst>
                </a:custGeom>
                <a:solidFill>
                  <a:srgbClr val="A5CEA5"/>
                </a:solidFill>
                <a:ln w="9525">
                  <a:noFill/>
                  <a:round/>
                  <a:headEnd/>
                  <a:tailEnd/>
                </a:ln>
              </p:spPr>
              <p:txBody>
                <a:bodyPr/>
                <a:lstStyle/>
                <a:p>
                  <a:endParaRPr lang="he-IL"/>
                </a:p>
              </p:txBody>
            </p:sp>
            <p:sp>
              <p:nvSpPr>
                <p:cNvPr id="239" name="Freeform 23"/>
                <p:cNvSpPr>
                  <a:spLocks/>
                </p:cNvSpPr>
                <p:nvPr/>
              </p:nvSpPr>
              <p:spPr bwMode="auto">
                <a:xfrm>
                  <a:off x="4496" y="1506"/>
                  <a:ext cx="211" cy="274"/>
                </a:xfrm>
                <a:custGeom>
                  <a:avLst/>
                  <a:gdLst/>
                  <a:ahLst/>
                  <a:cxnLst>
                    <a:cxn ang="0">
                      <a:pos x="497" y="406"/>
                    </a:cxn>
                    <a:cxn ang="0">
                      <a:pos x="506" y="345"/>
                    </a:cxn>
                    <a:cxn ang="0">
                      <a:pos x="506" y="282"/>
                    </a:cxn>
                    <a:cxn ang="0">
                      <a:pos x="496" y="220"/>
                    </a:cxn>
                    <a:cxn ang="0">
                      <a:pos x="477" y="164"/>
                    </a:cxn>
                    <a:cxn ang="0">
                      <a:pos x="449" y="115"/>
                    </a:cxn>
                    <a:cxn ang="0">
                      <a:pos x="416" y="71"/>
                    </a:cxn>
                    <a:cxn ang="0">
                      <a:pos x="375" y="38"/>
                    </a:cxn>
                    <a:cxn ang="0">
                      <a:pos x="330" y="14"/>
                    </a:cxn>
                    <a:cxn ang="0">
                      <a:pos x="280" y="1"/>
                    </a:cxn>
                    <a:cxn ang="0">
                      <a:pos x="228" y="1"/>
                    </a:cxn>
                    <a:cxn ang="0">
                      <a:pos x="179" y="14"/>
                    </a:cxn>
                    <a:cxn ang="0">
                      <a:pos x="133" y="38"/>
                    </a:cxn>
                    <a:cxn ang="0">
                      <a:pos x="92" y="71"/>
                    </a:cxn>
                    <a:cxn ang="0">
                      <a:pos x="58" y="115"/>
                    </a:cxn>
                    <a:cxn ang="0">
                      <a:pos x="31" y="164"/>
                    </a:cxn>
                    <a:cxn ang="0">
                      <a:pos x="12" y="220"/>
                    </a:cxn>
                    <a:cxn ang="0">
                      <a:pos x="1" y="282"/>
                    </a:cxn>
                    <a:cxn ang="0">
                      <a:pos x="1" y="347"/>
                    </a:cxn>
                    <a:cxn ang="0">
                      <a:pos x="10" y="407"/>
                    </a:cxn>
                    <a:cxn ang="0">
                      <a:pos x="28" y="463"/>
                    </a:cxn>
                    <a:cxn ang="0">
                      <a:pos x="54" y="514"/>
                    </a:cxn>
                    <a:cxn ang="0">
                      <a:pos x="85" y="556"/>
                    </a:cxn>
                    <a:cxn ang="0">
                      <a:pos x="124" y="590"/>
                    </a:cxn>
                    <a:cxn ang="0">
                      <a:pos x="168" y="614"/>
                    </a:cxn>
                    <a:cxn ang="0">
                      <a:pos x="216" y="626"/>
                    </a:cxn>
                    <a:cxn ang="0">
                      <a:pos x="248" y="628"/>
                    </a:cxn>
                    <a:cxn ang="0">
                      <a:pos x="260" y="627"/>
                    </a:cxn>
                    <a:cxn ang="0">
                      <a:pos x="271" y="625"/>
                    </a:cxn>
                    <a:cxn ang="0">
                      <a:pos x="282" y="623"/>
                    </a:cxn>
                    <a:cxn ang="0">
                      <a:pos x="258" y="730"/>
                    </a:cxn>
                    <a:cxn ang="0">
                      <a:pos x="267" y="737"/>
                    </a:cxn>
                    <a:cxn ang="0">
                      <a:pos x="293" y="758"/>
                    </a:cxn>
                    <a:cxn ang="0">
                      <a:pos x="333" y="785"/>
                    </a:cxn>
                    <a:cxn ang="0">
                      <a:pos x="384" y="811"/>
                    </a:cxn>
                    <a:cxn ang="0">
                      <a:pos x="412" y="820"/>
                    </a:cxn>
                    <a:cxn ang="0">
                      <a:pos x="441" y="820"/>
                    </a:cxn>
                    <a:cxn ang="0">
                      <a:pos x="470" y="815"/>
                    </a:cxn>
                    <a:cxn ang="0">
                      <a:pos x="497" y="805"/>
                    </a:cxn>
                    <a:cxn ang="0">
                      <a:pos x="523" y="793"/>
                    </a:cxn>
                    <a:cxn ang="0">
                      <a:pos x="545" y="781"/>
                    </a:cxn>
                    <a:cxn ang="0">
                      <a:pos x="564" y="772"/>
                    </a:cxn>
                    <a:cxn ang="0">
                      <a:pos x="578" y="765"/>
                    </a:cxn>
                    <a:cxn ang="0">
                      <a:pos x="599" y="749"/>
                    </a:cxn>
                    <a:cxn ang="0">
                      <a:pos x="616" y="722"/>
                    </a:cxn>
                    <a:cxn ang="0">
                      <a:pos x="628" y="696"/>
                    </a:cxn>
                    <a:cxn ang="0">
                      <a:pos x="633" y="685"/>
                    </a:cxn>
                  </a:cxnLst>
                  <a:rect l="0" t="0" r="r" b="b"/>
                  <a:pathLst>
                    <a:path w="633" h="821">
                      <a:moveTo>
                        <a:pt x="488" y="435"/>
                      </a:moveTo>
                      <a:lnTo>
                        <a:pt x="497" y="406"/>
                      </a:lnTo>
                      <a:lnTo>
                        <a:pt x="503" y="377"/>
                      </a:lnTo>
                      <a:lnTo>
                        <a:pt x="506" y="345"/>
                      </a:lnTo>
                      <a:lnTo>
                        <a:pt x="508" y="314"/>
                      </a:lnTo>
                      <a:lnTo>
                        <a:pt x="506" y="282"/>
                      </a:lnTo>
                      <a:lnTo>
                        <a:pt x="502" y="251"/>
                      </a:lnTo>
                      <a:lnTo>
                        <a:pt x="496" y="220"/>
                      </a:lnTo>
                      <a:lnTo>
                        <a:pt x="488" y="192"/>
                      </a:lnTo>
                      <a:lnTo>
                        <a:pt x="477" y="164"/>
                      </a:lnTo>
                      <a:lnTo>
                        <a:pt x="464" y="138"/>
                      </a:lnTo>
                      <a:lnTo>
                        <a:pt x="449" y="115"/>
                      </a:lnTo>
                      <a:lnTo>
                        <a:pt x="433" y="92"/>
                      </a:lnTo>
                      <a:lnTo>
                        <a:pt x="416" y="71"/>
                      </a:lnTo>
                      <a:lnTo>
                        <a:pt x="395" y="54"/>
                      </a:lnTo>
                      <a:lnTo>
                        <a:pt x="375" y="38"/>
                      </a:lnTo>
                      <a:lnTo>
                        <a:pt x="353" y="25"/>
                      </a:lnTo>
                      <a:lnTo>
                        <a:pt x="330" y="14"/>
                      </a:lnTo>
                      <a:lnTo>
                        <a:pt x="305" y="7"/>
                      </a:lnTo>
                      <a:lnTo>
                        <a:pt x="280" y="1"/>
                      </a:lnTo>
                      <a:lnTo>
                        <a:pt x="254" y="0"/>
                      </a:lnTo>
                      <a:lnTo>
                        <a:pt x="228" y="1"/>
                      </a:lnTo>
                      <a:lnTo>
                        <a:pt x="203" y="7"/>
                      </a:lnTo>
                      <a:lnTo>
                        <a:pt x="179" y="14"/>
                      </a:lnTo>
                      <a:lnTo>
                        <a:pt x="155" y="25"/>
                      </a:lnTo>
                      <a:lnTo>
                        <a:pt x="133" y="38"/>
                      </a:lnTo>
                      <a:lnTo>
                        <a:pt x="112" y="54"/>
                      </a:lnTo>
                      <a:lnTo>
                        <a:pt x="92" y="71"/>
                      </a:lnTo>
                      <a:lnTo>
                        <a:pt x="74" y="92"/>
                      </a:lnTo>
                      <a:lnTo>
                        <a:pt x="58" y="115"/>
                      </a:lnTo>
                      <a:lnTo>
                        <a:pt x="43" y="138"/>
                      </a:lnTo>
                      <a:lnTo>
                        <a:pt x="31" y="164"/>
                      </a:lnTo>
                      <a:lnTo>
                        <a:pt x="20" y="192"/>
                      </a:lnTo>
                      <a:lnTo>
                        <a:pt x="12" y="220"/>
                      </a:lnTo>
                      <a:lnTo>
                        <a:pt x="5" y="251"/>
                      </a:lnTo>
                      <a:lnTo>
                        <a:pt x="1" y="282"/>
                      </a:lnTo>
                      <a:lnTo>
                        <a:pt x="0" y="314"/>
                      </a:lnTo>
                      <a:lnTo>
                        <a:pt x="1" y="347"/>
                      </a:lnTo>
                      <a:lnTo>
                        <a:pt x="4" y="377"/>
                      </a:lnTo>
                      <a:lnTo>
                        <a:pt x="10" y="407"/>
                      </a:lnTo>
                      <a:lnTo>
                        <a:pt x="18" y="436"/>
                      </a:lnTo>
                      <a:lnTo>
                        <a:pt x="28" y="463"/>
                      </a:lnTo>
                      <a:lnTo>
                        <a:pt x="40" y="489"/>
                      </a:lnTo>
                      <a:lnTo>
                        <a:pt x="54" y="514"/>
                      </a:lnTo>
                      <a:lnTo>
                        <a:pt x="69" y="535"/>
                      </a:lnTo>
                      <a:lnTo>
                        <a:pt x="85" y="556"/>
                      </a:lnTo>
                      <a:lnTo>
                        <a:pt x="104" y="574"/>
                      </a:lnTo>
                      <a:lnTo>
                        <a:pt x="124" y="590"/>
                      </a:lnTo>
                      <a:lnTo>
                        <a:pt x="145" y="603"/>
                      </a:lnTo>
                      <a:lnTo>
                        <a:pt x="168" y="614"/>
                      </a:lnTo>
                      <a:lnTo>
                        <a:pt x="192" y="622"/>
                      </a:lnTo>
                      <a:lnTo>
                        <a:pt x="216" y="626"/>
                      </a:lnTo>
                      <a:lnTo>
                        <a:pt x="242" y="628"/>
                      </a:lnTo>
                      <a:lnTo>
                        <a:pt x="248" y="628"/>
                      </a:lnTo>
                      <a:lnTo>
                        <a:pt x="253" y="627"/>
                      </a:lnTo>
                      <a:lnTo>
                        <a:pt x="260" y="627"/>
                      </a:lnTo>
                      <a:lnTo>
                        <a:pt x="265" y="626"/>
                      </a:lnTo>
                      <a:lnTo>
                        <a:pt x="271" y="625"/>
                      </a:lnTo>
                      <a:lnTo>
                        <a:pt x="277" y="624"/>
                      </a:lnTo>
                      <a:lnTo>
                        <a:pt x="282" y="623"/>
                      </a:lnTo>
                      <a:lnTo>
                        <a:pt x="288" y="622"/>
                      </a:lnTo>
                      <a:lnTo>
                        <a:pt x="258" y="730"/>
                      </a:lnTo>
                      <a:lnTo>
                        <a:pt x="261" y="732"/>
                      </a:lnTo>
                      <a:lnTo>
                        <a:pt x="267" y="737"/>
                      </a:lnTo>
                      <a:lnTo>
                        <a:pt x="279" y="747"/>
                      </a:lnTo>
                      <a:lnTo>
                        <a:pt x="293" y="758"/>
                      </a:lnTo>
                      <a:lnTo>
                        <a:pt x="311" y="771"/>
                      </a:lnTo>
                      <a:lnTo>
                        <a:pt x="333" y="785"/>
                      </a:lnTo>
                      <a:lnTo>
                        <a:pt x="357" y="799"/>
                      </a:lnTo>
                      <a:lnTo>
                        <a:pt x="384" y="811"/>
                      </a:lnTo>
                      <a:lnTo>
                        <a:pt x="398" y="817"/>
                      </a:lnTo>
                      <a:lnTo>
                        <a:pt x="412" y="820"/>
                      </a:lnTo>
                      <a:lnTo>
                        <a:pt x="427" y="821"/>
                      </a:lnTo>
                      <a:lnTo>
                        <a:pt x="441" y="820"/>
                      </a:lnTo>
                      <a:lnTo>
                        <a:pt x="456" y="818"/>
                      </a:lnTo>
                      <a:lnTo>
                        <a:pt x="470" y="815"/>
                      </a:lnTo>
                      <a:lnTo>
                        <a:pt x="484" y="810"/>
                      </a:lnTo>
                      <a:lnTo>
                        <a:pt x="497" y="805"/>
                      </a:lnTo>
                      <a:lnTo>
                        <a:pt x="510" y="800"/>
                      </a:lnTo>
                      <a:lnTo>
                        <a:pt x="523" y="793"/>
                      </a:lnTo>
                      <a:lnTo>
                        <a:pt x="535" y="787"/>
                      </a:lnTo>
                      <a:lnTo>
                        <a:pt x="545" y="781"/>
                      </a:lnTo>
                      <a:lnTo>
                        <a:pt x="555" y="776"/>
                      </a:lnTo>
                      <a:lnTo>
                        <a:pt x="564" y="772"/>
                      </a:lnTo>
                      <a:lnTo>
                        <a:pt x="571" y="767"/>
                      </a:lnTo>
                      <a:lnTo>
                        <a:pt x="578" y="765"/>
                      </a:lnTo>
                      <a:lnTo>
                        <a:pt x="588" y="759"/>
                      </a:lnTo>
                      <a:lnTo>
                        <a:pt x="599" y="749"/>
                      </a:lnTo>
                      <a:lnTo>
                        <a:pt x="608" y="736"/>
                      </a:lnTo>
                      <a:lnTo>
                        <a:pt x="616" y="722"/>
                      </a:lnTo>
                      <a:lnTo>
                        <a:pt x="623" y="708"/>
                      </a:lnTo>
                      <a:lnTo>
                        <a:pt x="628" y="696"/>
                      </a:lnTo>
                      <a:lnTo>
                        <a:pt x="632" y="689"/>
                      </a:lnTo>
                      <a:lnTo>
                        <a:pt x="633" y="685"/>
                      </a:lnTo>
                      <a:lnTo>
                        <a:pt x="488" y="435"/>
                      </a:lnTo>
                      <a:close/>
                    </a:path>
                  </a:pathLst>
                </a:custGeom>
                <a:solidFill>
                  <a:srgbClr val="F2CCB2"/>
                </a:solidFill>
                <a:ln w="9525">
                  <a:noFill/>
                  <a:round/>
                  <a:headEnd/>
                  <a:tailEnd/>
                </a:ln>
              </p:spPr>
              <p:txBody>
                <a:bodyPr/>
                <a:lstStyle/>
                <a:p>
                  <a:endParaRPr lang="he-IL"/>
                </a:p>
              </p:txBody>
            </p:sp>
            <p:sp>
              <p:nvSpPr>
                <p:cNvPr id="240" name="Freeform 24"/>
                <p:cNvSpPr>
                  <a:spLocks/>
                </p:cNvSpPr>
                <p:nvPr/>
              </p:nvSpPr>
              <p:spPr bwMode="auto">
                <a:xfrm>
                  <a:off x="4498" y="1447"/>
                  <a:ext cx="307" cy="249"/>
                </a:xfrm>
                <a:custGeom>
                  <a:avLst/>
                  <a:gdLst/>
                  <a:ahLst/>
                  <a:cxnLst>
                    <a:cxn ang="0">
                      <a:pos x="915" y="338"/>
                    </a:cxn>
                    <a:cxn ang="0">
                      <a:pos x="901" y="284"/>
                    </a:cxn>
                    <a:cxn ang="0">
                      <a:pos x="880" y="242"/>
                    </a:cxn>
                    <a:cxn ang="0">
                      <a:pos x="842" y="187"/>
                    </a:cxn>
                    <a:cxn ang="0">
                      <a:pos x="796" y="149"/>
                    </a:cxn>
                    <a:cxn ang="0">
                      <a:pos x="732" y="134"/>
                    </a:cxn>
                    <a:cxn ang="0">
                      <a:pos x="674" y="140"/>
                    </a:cxn>
                    <a:cxn ang="0">
                      <a:pos x="622" y="151"/>
                    </a:cxn>
                    <a:cxn ang="0">
                      <a:pos x="582" y="117"/>
                    </a:cxn>
                    <a:cxn ang="0">
                      <a:pos x="527" y="65"/>
                    </a:cxn>
                    <a:cxn ang="0">
                      <a:pos x="455" y="24"/>
                    </a:cxn>
                    <a:cxn ang="0">
                      <a:pos x="404" y="8"/>
                    </a:cxn>
                    <a:cxn ang="0">
                      <a:pos x="352" y="0"/>
                    </a:cxn>
                    <a:cxn ang="0">
                      <a:pos x="297" y="2"/>
                    </a:cxn>
                    <a:cxn ang="0">
                      <a:pos x="248" y="9"/>
                    </a:cxn>
                    <a:cxn ang="0">
                      <a:pos x="204" y="15"/>
                    </a:cxn>
                    <a:cxn ang="0">
                      <a:pos x="164" y="25"/>
                    </a:cxn>
                    <a:cxn ang="0">
                      <a:pos x="129" y="35"/>
                    </a:cxn>
                    <a:cxn ang="0">
                      <a:pos x="99" y="48"/>
                    </a:cxn>
                    <a:cxn ang="0">
                      <a:pos x="38" y="91"/>
                    </a:cxn>
                    <a:cxn ang="0">
                      <a:pos x="5" y="149"/>
                    </a:cxn>
                    <a:cxn ang="0">
                      <a:pos x="1" y="216"/>
                    </a:cxn>
                    <a:cxn ang="0">
                      <a:pos x="22" y="270"/>
                    </a:cxn>
                    <a:cxn ang="0">
                      <a:pos x="64" y="311"/>
                    </a:cxn>
                    <a:cxn ang="0">
                      <a:pos x="125" y="341"/>
                    </a:cxn>
                    <a:cxn ang="0">
                      <a:pos x="205" y="364"/>
                    </a:cxn>
                    <a:cxn ang="0">
                      <a:pos x="299" y="380"/>
                    </a:cxn>
                    <a:cxn ang="0">
                      <a:pos x="335" y="392"/>
                    </a:cxn>
                    <a:cxn ang="0">
                      <a:pos x="372" y="417"/>
                    </a:cxn>
                    <a:cxn ang="0">
                      <a:pos x="394" y="564"/>
                    </a:cxn>
                    <a:cxn ang="0">
                      <a:pos x="406" y="594"/>
                    </a:cxn>
                    <a:cxn ang="0">
                      <a:pos x="443" y="657"/>
                    </a:cxn>
                    <a:cxn ang="0">
                      <a:pos x="505" y="717"/>
                    </a:cxn>
                    <a:cxn ang="0">
                      <a:pos x="559" y="746"/>
                    </a:cxn>
                    <a:cxn ang="0">
                      <a:pos x="606" y="737"/>
                    </a:cxn>
                    <a:cxn ang="0">
                      <a:pos x="645" y="691"/>
                    </a:cxn>
                    <a:cxn ang="0">
                      <a:pos x="650" y="640"/>
                    </a:cxn>
                    <a:cxn ang="0">
                      <a:pos x="646" y="616"/>
                    </a:cxn>
                    <a:cxn ang="0">
                      <a:pos x="664" y="630"/>
                    </a:cxn>
                    <a:cxn ang="0">
                      <a:pos x="707" y="652"/>
                    </a:cxn>
                    <a:cxn ang="0">
                      <a:pos x="758" y="654"/>
                    </a:cxn>
                    <a:cxn ang="0">
                      <a:pos x="829" y="618"/>
                    </a:cxn>
                    <a:cxn ang="0">
                      <a:pos x="893" y="546"/>
                    </a:cxn>
                    <a:cxn ang="0">
                      <a:pos x="918" y="444"/>
                    </a:cxn>
                  </a:cxnLst>
                  <a:rect l="0" t="0" r="r" b="b"/>
                  <a:pathLst>
                    <a:path w="920" h="747">
                      <a:moveTo>
                        <a:pt x="919" y="380"/>
                      </a:moveTo>
                      <a:lnTo>
                        <a:pt x="917" y="358"/>
                      </a:lnTo>
                      <a:lnTo>
                        <a:pt x="915" y="338"/>
                      </a:lnTo>
                      <a:lnTo>
                        <a:pt x="910" y="320"/>
                      </a:lnTo>
                      <a:lnTo>
                        <a:pt x="906" y="301"/>
                      </a:lnTo>
                      <a:lnTo>
                        <a:pt x="901" y="284"/>
                      </a:lnTo>
                      <a:lnTo>
                        <a:pt x="894" y="269"/>
                      </a:lnTo>
                      <a:lnTo>
                        <a:pt x="888" y="255"/>
                      </a:lnTo>
                      <a:lnTo>
                        <a:pt x="880" y="242"/>
                      </a:lnTo>
                      <a:lnTo>
                        <a:pt x="867" y="222"/>
                      </a:lnTo>
                      <a:lnTo>
                        <a:pt x="855" y="204"/>
                      </a:lnTo>
                      <a:lnTo>
                        <a:pt x="842" y="187"/>
                      </a:lnTo>
                      <a:lnTo>
                        <a:pt x="829" y="172"/>
                      </a:lnTo>
                      <a:lnTo>
                        <a:pt x="814" y="160"/>
                      </a:lnTo>
                      <a:lnTo>
                        <a:pt x="796" y="149"/>
                      </a:lnTo>
                      <a:lnTo>
                        <a:pt x="775" y="140"/>
                      </a:lnTo>
                      <a:lnTo>
                        <a:pt x="752" y="135"/>
                      </a:lnTo>
                      <a:lnTo>
                        <a:pt x="732" y="134"/>
                      </a:lnTo>
                      <a:lnTo>
                        <a:pt x="713" y="135"/>
                      </a:lnTo>
                      <a:lnTo>
                        <a:pt x="693" y="137"/>
                      </a:lnTo>
                      <a:lnTo>
                        <a:pt x="674" y="140"/>
                      </a:lnTo>
                      <a:lnTo>
                        <a:pt x="656" y="145"/>
                      </a:lnTo>
                      <a:lnTo>
                        <a:pt x="638" y="148"/>
                      </a:lnTo>
                      <a:lnTo>
                        <a:pt x="622" y="151"/>
                      </a:lnTo>
                      <a:lnTo>
                        <a:pt x="609" y="153"/>
                      </a:lnTo>
                      <a:lnTo>
                        <a:pt x="597" y="135"/>
                      </a:lnTo>
                      <a:lnTo>
                        <a:pt x="582" y="117"/>
                      </a:lnTo>
                      <a:lnTo>
                        <a:pt x="566" y="98"/>
                      </a:lnTo>
                      <a:lnTo>
                        <a:pt x="548" y="81"/>
                      </a:lnTo>
                      <a:lnTo>
                        <a:pt x="527" y="65"/>
                      </a:lnTo>
                      <a:lnTo>
                        <a:pt x="505" y="50"/>
                      </a:lnTo>
                      <a:lnTo>
                        <a:pt x="481" y="36"/>
                      </a:lnTo>
                      <a:lnTo>
                        <a:pt x="455" y="24"/>
                      </a:lnTo>
                      <a:lnTo>
                        <a:pt x="439" y="17"/>
                      </a:lnTo>
                      <a:lnTo>
                        <a:pt x="422" y="12"/>
                      </a:lnTo>
                      <a:lnTo>
                        <a:pt x="404" y="8"/>
                      </a:lnTo>
                      <a:lnTo>
                        <a:pt x="387" y="5"/>
                      </a:lnTo>
                      <a:lnTo>
                        <a:pt x="370" y="1"/>
                      </a:lnTo>
                      <a:lnTo>
                        <a:pt x="352" y="0"/>
                      </a:lnTo>
                      <a:lnTo>
                        <a:pt x="332" y="0"/>
                      </a:lnTo>
                      <a:lnTo>
                        <a:pt x="314" y="1"/>
                      </a:lnTo>
                      <a:lnTo>
                        <a:pt x="297" y="2"/>
                      </a:lnTo>
                      <a:lnTo>
                        <a:pt x="279" y="5"/>
                      </a:lnTo>
                      <a:lnTo>
                        <a:pt x="263" y="7"/>
                      </a:lnTo>
                      <a:lnTo>
                        <a:pt x="248" y="9"/>
                      </a:lnTo>
                      <a:lnTo>
                        <a:pt x="233" y="11"/>
                      </a:lnTo>
                      <a:lnTo>
                        <a:pt x="218" y="13"/>
                      </a:lnTo>
                      <a:lnTo>
                        <a:pt x="204" y="15"/>
                      </a:lnTo>
                      <a:lnTo>
                        <a:pt x="190" y="19"/>
                      </a:lnTo>
                      <a:lnTo>
                        <a:pt x="177" y="22"/>
                      </a:lnTo>
                      <a:lnTo>
                        <a:pt x="164" y="25"/>
                      </a:lnTo>
                      <a:lnTo>
                        <a:pt x="152" y="28"/>
                      </a:lnTo>
                      <a:lnTo>
                        <a:pt x="140" y="32"/>
                      </a:lnTo>
                      <a:lnTo>
                        <a:pt x="129" y="35"/>
                      </a:lnTo>
                      <a:lnTo>
                        <a:pt x="119" y="39"/>
                      </a:lnTo>
                      <a:lnTo>
                        <a:pt x="109" y="43"/>
                      </a:lnTo>
                      <a:lnTo>
                        <a:pt x="99" y="48"/>
                      </a:lnTo>
                      <a:lnTo>
                        <a:pt x="76" y="61"/>
                      </a:lnTo>
                      <a:lnTo>
                        <a:pt x="55" y="75"/>
                      </a:lnTo>
                      <a:lnTo>
                        <a:pt x="38" y="91"/>
                      </a:lnTo>
                      <a:lnTo>
                        <a:pt x="24" y="108"/>
                      </a:lnTo>
                      <a:lnTo>
                        <a:pt x="13" y="128"/>
                      </a:lnTo>
                      <a:lnTo>
                        <a:pt x="5" y="149"/>
                      </a:lnTo>
                      <a:lnTo>
                        <a:pt x="1" y="172"/>
                      </a:lnTo>
                      <a:lnTo>
                        <a:pt x="0" y="195"/>
                      </a:lnTo>
                      <a:lnTo>
                        <a:pt x="1" y="216"/>
                      </a:lnTo>
                      <a:lnTo>
                        <a:pt x="5" y="235"/>
                      </a:lnTo>
                      <a:lnTo>
                        <a:pt x="12" y="254"/>
                      </a:lnTo>
                      <a:lnTo>
                        <a:pt x="22" y="270"/>
                      </a:lnTo>
                      <a:lnTo>
                        <a:pt x="33" y="285"/>
                      </a:lnTo>
                      <a:lnTo>
                        <a:pt x="47" y="299"/>
                      </a:lnTo>
                      <a:lnTo>
                        <a:pt x="64" y="311"/>
                      </a:lnTo>
                      <a:lnTo>
                        <a:pt x="82" y="322"/>
                      </a:lnTo>
                      <a:lnTo>
                        <a:pt x="102" y="333"/>
                      </a:lnTo>
                      <a:lnTo>
                        <a:pt x="125" y="341"/>
                      </a:lnTo>
                      <a:lnTo>
                        <a:pt x="150" y="350"/>
                      </a:lnTo>
                      <a:lnTo>
                        <a:pt x="177" y="357"/>
                      </a:lnTo>
                      <a:lnTo>
                        <a:pt x="205" y="364"/>
                      </a:lnTo>
                      <a:lnTo>
                        <a:pt x="234" y="369"/>
                      </a:lnTo>
                      <a:lnTo>
                        <a:pt x="266" y="375"/>
                      </a:lnTo>
                      <a:lnTo>
                        <a:pt x="299" y="380"/>
                      </a:lnTo>
                      <a:lnTo>
                        <a:pt x="308" y="382"/>
                      </a:lnTo>
                      <a:lnTo>
                        <a:pt x="321" y="386"/>
                      </a:lnTo>
                      <a:lnTo>
                        <a:pt x="335" y="392"/>
                      </a:lnTo>
                      <a:lnTo>
                        <a:pt x="349" y="399"/>
                      </a:lnTo>
                      <a:lnTo>
                        <a:pt x="361" y="408"/>
                      </a:lnTo>
                      <a:lnTo>
                        <a:pt x="372" y="417"/>
                      </a:lnTo>
                      <a:lnTo>
                        <a:pt x="379" y="426"/>
                      </a:lnTo>
                      <a:lnTo>
                        <a:pt x="381" y="437"/>
                      </a:lnTo>
                      <a:lnTo>
                        <a:pt x="394" y="564"/>
                      </a:lnTo>
                      <a:lnTo>
                        <a:pt x="395" y="568"/>
                      </a:lnTo>
                      <a:lnTo>
                        <a:pt x="399" y="578"/>
                      </a:lnTo>
                      <a:lnTo>
                        <a:pt x="406" y="594"/>
                      </a:lnTo>
                      <a:lnTo>
                        <a:pt x="416" y="613"/>
                      </a:lnTo>
                      <a:lnTo>
                        <a:pt x="428" y="635"/>
                      </a:lnTo>
                      <a:lnTo>
                        <a:pt x="443" y="657"/>
                      </a:lnTo>
                      <a:lnTo>
                        <a:pt x="462" y="679"/>
                      </a:lnTo>
                      <a:lnTo>
                        <a:pt x="483" y="699"/>
                      </a:lnTo>
                      <a:lnTo>
                        <a:pt x="505" y="717"/>
                      </a:lnTo>
                      <a:lnTo>
                        <a:pt x="524" y="730"/>
                      </a:lnTo>
                      <a:lnTo>
                        <a:pt x="541" y="739"/>
                      </a:lnTo>
                      <a:lnTo>
                        <a:pt x="559" y="746"/>
                      </a:lnTo>
                      <a:lnTo>
                        <a:pt x="575" y="747"/>
                      </a:lnTo>
                      <a:lnTo>
                        <a:pt x="590" y="744"/>
                      </a:lnTo>
                      <a:lnTo>
                        <a:pt x="606" y="737"/>
                      </a:lnTo>
                      <a:lnTo>
                        <a:pt x="622" y="724"/>
                      </a:lnTo>
                      <a:lnTo>
                        <a:pt x="636" y="708"/>
                      </a:lnTo>
                      <a:lnTo>
                        <a:pt x="645" y="691"/>
                      </a:lnTo>
                      <a:lnTo>
                        <a:pt x="649" y="672"/>
                      </a:lnTo>
                      <a:lnTo>
                        <a:pt x="651" y="655"/>
                      </a:lnTo>
                      <a:lnTo>
                        <a:pt x="650" y="640"/>
                      </a:lnTo>
                      <a:lnTo>
                        <a:pt x="648" y="627"/>
                      </a:lnTo>
                      <a:lnTo>
                        <a:pt x="647" y="619"/>
                      </a:lnTo>
                      <a:lnTo>
                        <a:pt x="646" y="616"/>
                      </a:lnTo>
                      <a:lnTo>
                        <a:pt x="648" y="618"/>
                      </a:lnTo>
                      <a:lnTo>
                        <a:pt x="655" y="623"/>
                      </a:lnTo>
                      <a:lnTo>
                        <a:pt x="664" y="630"/>
                      </a:lnTo>
                      <a:lnTo>
                        <a:pt x="677" y="638"/>
                      </a:lnTo>
                      <a:lnTo>
                        <a:pt x="691" y="645"/>
                      </a:lnTo>
                      <a:lnTo>
                        <a:pt x="707" y="652"/>
                      </a:lnTo>
                      <a:lnTo>
                        <a:pt x="724" y="656"/>
                      </a:lnTo>
                      <a:lnTo>
                        <a:pt x="740" y="657"/>
                      </a:lnTo>
                      <a:lnTo>
                        <a:pt x="758" y="654"/>
                      </a:lnTo>
                      <a:lnTo>
                        <a:pt x="781" y="645"/>
                      </a:lnTo>
                      <a:lnTo>
                        <a:pt x="805" y="633"/>
                      </a:lnTo>
                      <a:lnTo>
                        <a:pt x="829" y="618"/>
                      </a:lnTo>
                      <a:lnTo>
                        <a:pt x="853" y="598"/>
                      </a:lnTo>
                      <a:lnTo>
                        <a:pt x="875" y="574"/>
                      </a:lnTo>
                      <a:lnTo>
                        <a:pt x="893" y="546"/>
                      </a:lnTo>
                      <a:lnTo>
                        <a:pt x="905" y="515"/>
                      </a:lnTo>
                      <a:lnTo>
                        <a:pt x="912" y="479"/>
                      </a:lnTo>
                      <a:lnTo>
                        <a:pt x="918" y="444"/>
                      </a:lnTo>
                      <a:lnTo>
                        <a:pt x="920" y="411"/>
                      </a:lnTo>
                      <a:lnTo>
                        <a:pt x="919" y="380"/>
                      </a:lnTo>
                      <a:close/>
                    </a:path>
                  </a:pathLst>
                </a:custGeom>
                <a:solidFill>
                  <a:srgbClr val="660000"/>
                </a:solidFill>
                <a:ln w="9525">
                  <a:noFill/>
                  <a:round/>
                  <a:headEnd/>
                  <a:tailEnd/>
                </a:ln>
              </p:spPr>
              <p:txBody>
                <a:bodyPr/>
                <a:lstStyle/>
                <a:p>
                  <a:endParaRPr lang="he-IL"/>
                </a:p>
              </p:txBody>
            </p:sp>
            <p:sp>
              <p:nvSpPr>
                <p:cNvPr id="241" name="Freeform 25"/>
                <p:cNvSpPr>
                  <a:spLocks/>
                </p:cNvSpPr>
                <p:nvPr/>
              </p:nvSpPr>
              <p:spPr bwMode="auto">
                <a:xfrm>
                  <a:off x="4254" y="2016"/>
                  <a:ext cx="422" cy="144"/>
                </a:xfrm>
                <a:custGeom>
                  <a:avLst/>
                  <a:gdLst/>
                  <a:ahLst/>
                  <a:cxnLst>
                    <a:cxn ang="0">
                      <a:pos x="18" y="432"/>
                    </a:cxn>
                    <a:cxn ang="0">
                      <a:pos x="1264" y="432"/>
                    </a:cxn>
                    <a:cxn ang="0">
                      <a:pos x="990" y="78"/>
                    </a:cxn>
                    <a:cxn ang="0">
                      <a:pos x="989" y="78"/>
                    </a:cxn>
                    <a:cxn ang="0">
                      <a:pos x="983" y="77"/>
                    </a:cxn>
                    <a:cxn ang="0">
                      <a:pos x="976" y="74"/>
                    </a:cxn>
                    <a:cxn ang="0">
                      <a:pos x="966" y="73"/>
                    </a:cxn>
                    <a:cxn ang="0">
                      <a:pos x="953" y="70"/>
                    </a:cxn>
                    <a:cxn ang="0">
                      <a:pos x="938" y="68"/>
                    </a:cxn>
                    <a:cxn ang="0">
                      <a:pos x="922" y="64"/>
                    </a:cxn>
                    <a:cxn ang="0">
                      <a:pos x="903" y="60"/>
                    </a:cxn>
                    <a:cxn ang="0">
                      <a:pos x="881" y="57"/>
                    </a:cxn>
                    <a:cxn ang="0">
                      <a:pos x="858" y="53"/>
                    </a:cxn>
                    <a:cxn ang="0">
                      <a:pos x="835" y="49"/>
                    </a:cxn>
                    <a:cxn ang="0">
                      <a:pos x="809" y="44"/>
                    </a:cxn>
                    <a:cxn ang="0">
                      <a:pos x="782" y="40"/>
                    </a:cxn>
                    <a:cxn ang="0">
                      <a:pos x="754" y="36"/>
                    </a:cxn>
                    <a:cxn ang="0">
                      <a:pos x="726" y="31"/>
                    </a:cxn>
                    <a:cxn ang="0">
                      <a:pos x="697" y="27"/>
                    </a:cxn>
                    <a:cxn ang="0">
                      <a:pos x="666" y="23"/>
                    </a:cxn>
                    <a:cxn ang="0">
                      <a:pos x="636" y="18"/>
                    </a:cxn>
                    <a:cxn ang="0">
                      <a:pos x="606" y="15"/>
                    </a:cxn>
                    <a:cxn ang="0">
                      <a:pos x="576" y="12"/>
                    </a:cxn>
                    <a:cxn ang="0">
                      <a:pos x="546" y="9"/>
                    </a:cxn>
                    <a:cxn ang="0">
                      <a:pos x="515" y="6"/>
                    </a:cxn>
                    <a:cxn ang="0">
                      <a:pos x="486" y="4"/>
                    </a:cxn>
                    <a:cxn ang="0">
                      <a:pos x="457" y="2"/>
                    </a:cxn>
                    <a:cxn ang="0">
                      <a:pos x="430" y="1"/>
                    </a:cxn>
                    <a:cxn ang="0">
                      <a:pos x="403" y="0"/>
                    </a:cxn>
                    <a:cxn ang="0">
                      <a:pos x="377" y="1"/>
                    </a:cxn>
                    <a:cxn ang="0">
                      <a:pos x="353" y="1"/>
                    </a:cxn>
                    <a:cxn ang="0">
                      <a:pos x="330" y="3"/>
                    </a:cxn>
                    <a:cxn ang="0">
                      <a:pos x="308" y="5"/>
                    </a:cxn>
                    <a:cxn ang="0">
                      <a:pos x="289" y="9"/>
                    </a:cxn>
                    <a:cxn ang="0">
                      <a:pos x="272" y="13"/>
                    </a:cxn>
                    <a:cxn ang="0">
                      <a:pos x="259" y="17"/>
                    </a:cxn>
                    <a:cxn ang="0">
                      <a:pos x="246" y="22"/>
                    </a:cxn>
                    <a:cxn ang="0">
                      <a:pos x="232" y="27"/>
                    </a:cxn>
                    <a:cxn ang="0">
                      <a:pos x="217" y="32"/>
                    </a:cxn>
                    <a:cxn ang="0">
                      <a:pos x="202" y="40"/>
                    </a:cxn>
                    <a:cxn ang="0">
                      <a:pos x="185" y="47"/>
                    </a:cxn>
                    <a:cxn ang="0">
                      <a:pos x="170" y="56"/>
                    </a:cxn>
                    <a:cxn ang="0">
                      <a:pos x="154" y="65"/>
                    </a:cxn>
                    <a:cxn ang="0">
                      <a:pos x="138" y="74"/>
                    </a:cxn>
                    <a:cxn ang="0">
                      <a:pos x="123" y="85"/>
                    </a:cxn>
                    <a:cxn ang="0">
                      <a:pos x="108" y="96"/>
                    </a:cxn>
                    <a:cxn ang="0">
                      <a:pos x="93" y="108"/>
                    </a:cxn>
                    <a:cxn ang="0">
                      <a:pos x="79" y="121"/>
                    </a:cxn>
                    <a:cxn ang="0">
                      <a:pos x="66" y="134"/>
                    </a:cxn>
                    <a:cxn ang="0">
                      <a:pos x="54" y="148"/>
                    </a:cxn>
                    <a:cxn ang="0">
                      <a:pos x="43" y="163"/>
                    </a:cxn>
                    <a:cxn ang="0">
                      <a:pos x="18" y="208"/>
                    </a:cxn>
                    <a:cxn ang="0">
                      <a:pos x="5" y="254"/>
                    </a:cxn>
                    <a:cxn ang="0">
                      <a:pos x="0" y="299"/>
                    </a:cxn>
                    <a:cxn ang="0">
                      <a:pos x="0" y="341"/>
                    </a:cxn>
                    <a:cxn ang="0">
                      <a:pos x="5" y="378"/>
                    </a:cxn>
                    <a:cxn ang="0">
                      <a:pos x="11" y="406"/>
                    </a:cxn>
                    <a:cxn ang="0">
                      <a:pos x="16" y="425"/>
                    </a:cxn>
                    <a:cxn ang="0">
                      <a:pos x="18" y="432"/>
                    </a:cxn>
                  </a:cxnLst>
                  <a:rect l="0" t="0" r="r" b="b"/>
                  <a:pathLst>
                    <a:path w="1264" h="432">
                      <a:moveTo>
                        <a:pt x="18" y="432"/>
                      </a:moveTo>
                      <a:lnTo>
                        <a:pt x="1264" y="432"/>
                      </a:lnTo>
                      <a:lnTo>
                        <a:pt x="990" y="78"/>
                      </a:lnTo>
                      <a:lnTo>
                        <a:pt x="989" y="78"/>
                      </a:lnTo>
                      <a:lnTo>
                        <a:pt x="983" y="77"/>
                      </a:lnTo>
                      <a:lnTo>
                        <a:pt x="976" y="74"/>
                      </a:lnTo>
                      <a:lnTo>
                        <a:pt x="966" y="73"/>
                      </a:lnTo>
                      <a:lnTo>
                        <a:pt x="953" y="70"/>
                      </a:lnTo>
                      <a:lnTo>
                        <a:pt x="938" y="68"/>
                      </a:lnTo>
                      <a:lnTo>
                        <a:pt x="922" y="64"/>
                      </a:lnTo>
                      <a:lnTo>
                        <a:pt x="903" y="60"/>
                      </a:lnTo>
                      <a:lnTo>
                        <a:pt x="881" y="57"/>
                      </a:lnTo>
                      <a:lnTo>
                        <a:pt x="858" y="53"/>
                      </a:lnTo>
                      <a:lnTo>
                        <a:pt x="835" y="49"/>
                      </a:lnTo>
                      <a:lnTo>
                        <a:pt x="809" y="44"/>
                      </a:lnTo>
                      <a:lnTo>
                        <a:pt x="782" y="40"/>
                      </a:lnTo>
                      <a:lnTo>
                        <a:pt x="754" y="36"/>
                      </a:lnTo>
                      <a:lnTo>
                        <a:pt x="726" y="31"/>
                      </a:lnTo>
                      <a:lnTo>
                        <a:pt x="697" y="27"/>
                      </a:lnTo>
                      <a:lnTo>
                        <a:pt x="666" y="23"/>
                      </a:lnTo>
                      <a:lnTo>
                        <a:pt x="636" y="18"/>
                      </a:lnTo>
                      <a:lnTo>
                        <a:pt x="606" y="15"/>
                      </a:lnTo>
                      <a:lnTo>
                        <a:pt x="576" y="12"/>
                      </a:lnTo>
                      <a:lnTo>
                        <a:pt x="546" y="9"/>
                      </a:lnTo>
                      <a:lnTo>
                        <a:pt x="515" y="6"/>
                      </a:lnTo>
                      <a:lnTo>
                        <a:pt x="486" y="4"/>
                      </a:lnTo>
                      <a:lnTo>
                        <a:pt x="457" y="2"/>
                      </a:lnTo>
                      <a:lnTo>
                        <a:pt x="430" y="1"/>
                      </a:lnTo>
                      <a:lnTo>
                        <a:pt x="403" y="0"/>
                      </a:lnTo>
                      <a:lnTo>
                        <a:pt x="377" y="1"/>
                      </a:lnTo>
                      <a:lnTo>
                        <a:pt x="353" y="1"/>
                      </a:lnTo>
                      <a:lnTo>
                        <a:pt x="330" y="3"/>
                      </a:lnTo>
                      <a:lnTo>
                        <a:pt x="308" y="5"/>
                      </a:lnTo>
                      <a:lnTo>
                        <a:pt x="289" y="9"/>
                      </a:lnTo>
                      <a:lnTo>
                        <a:pt x="272" y="13"/>
                      </a:lnTo>
                      <a:lnTo>
                        <a:pt x="259" y="17"/>
                      </a:lnTo>
                      <a:lnTo>
                        <a:pt x="246" y="22"/>
                      </a:lnTo>
                      <a:lnTo>
                        <a:pt x="232" y="27"/>
                      </a:lnTo>
                      <a:lnTo>
                        <a:pt x="217" y="32"/>
                      </a:lnTo>
                      <a:lnTo>
                        <a:pt x="202" y="40"/>
                      </a:lnTo>
                      <a:lnTo>
                        <a:pt x="185" y="47"/>
                      </a:lnTo>
                      <a:lnTo>
                        <a:pt x="170" y="56"/>
                      </a:lnTo>
                      <a:lnTo>
                        <a:pt x="154" y="65"/>
                      </a:lnTo>
                      <a:lnTo>
                        <a:pt x="138" y="74"/>
                      </a:lnTo>
                      <a:lnTo>
                        <a:pt x="123" y="85"/>
                      </a:lnTo>
                      <a:lnTo>
                        <a:pt x="108" y="96"/>
                      </a:lnTo>
                      <a:lnTo>
                        <a:pt x="93" y="108"/>
                      </a:lnTo>
                      <a:lnTo>
                        <a:pt x="79" y="121"/>
                      </a:lnTo>
                      <a:lnTo>
                        <a:pt x="66" y="134"/>
                      </a:lnTo>
                      <a:lnTo>
                        <a:pt x="54" y="148"/>
                      </a:lnTo>
                      <a:lnTo>
                        <a:pt x="43" y="163"/>
                      </a:lnTo>
                      <a:lnTo>
                        <a:pt x="18" y="208"/>
                      </a:lnTo>
                      <a:lnTo>
                        <a:pt x="5" y="254"/>
                      </a:lnTo>
                      <a:lnTo>
                        <a:pt x="0" y="299"/>
                      </a:lnTo>
                      <a:lnTo>
                        <a:pt x="0" y="341"/>
                      </a:lnTo>
                      <a:lnTo>
                        <a:pt x="5" y="378"/>
                      </a:lnTo>
                      <a:lnTo>
                        <a:pt x="11" y="406"/>
                      </a:lnTo>
                      <a:lnTo>
                        <a:pt x="16" y="425"/>
                      </a:lnTo>
                      <a:lnTo>
                        <a:pt x="18" y="432"/>
                      </a:lnTo>
                      <a:close/>
                    </a:path>
                  </a:pathLst>
                </a:custGeom>
                <a:solidFill>
                  <a:srgbClr val="0035FF"/>
                </a:solidFill>
                <a:ln w="9525">
                  <a:noFill/>
                  <a:round/>
                  <a:headEnd/>
                  <a:tailEnd/>
                </a:ln>
              </p:spPr>
              <p:txBody>
                <a:bodyPr/>
                <a:lstStyle/>
                <a:p>
                  <a:endParaRPr lang="he-IL"/>
                </a:p>
              </p:txBody>
            </p:sp>
            <p:sp>
              <p:nvSpPr>
                <p:cNvPr id="242" name="Freeform 26"/>
                <p:cNvSpPr>
                  <a:spLocks/>
                </p:cNvSpPr>
                <p:nvPr/>
              </p:nvSpPr>
              <p:spPr bwMode="auto">
                <a:xfrm>
                  <a:off x="4345" y="1726"/>
                  <a:ext cx="429" cy="424"/>
                </a:xfrm>
                <a:custGeom>
                  <a:avLst/>
                  <a:gdLst/>
                  <a:ahLst/>
                  <a:cxnLst>
                    <a:cxn ang="0">
                      <a:pos x="713" y="42"/>
                    </a:cxn>
                    <a:cxn ang="0">
                      <a:pos x="676" y="52"/>
                    </a:cxn>
                    <a:cxn ang="0">
                      <a:pos x="617" y="72"/>
                    </a:cxn>
                    <a:cxn ang="0">
                      <a:pos x="552" y="104"/>
                    </a:cxn>
                    <a:cxn ang="0">
                      <a:pos x="491" y="151"/>
                    </a:cxn>
                    <a:cxn ang="0">
                      <a:pos x="442" y="225"/>
                    </a:cxn>
                    <a:cxn ang="0">
                      <a:pos x="405" y="316"/>
                    </a:cxn>
                    <a:cxn ang="0">
                      <a:pos x="382" y="431"/>
                    </a:cxn>
                    <a:cxn ang="0">
                      <a:pos x="364" y="586"/>
                    </a:cxn>
                    <a:cxn ang="0">
                      <a:pos x="346" y="711"/>
                    </a:cxn>
                    <a:cxn ang="0">
                      <a:pos x="295" y="771"/>
                    </a:cxn>
                    <a:cxn ang="0">
                      <a:pos x="217" y="727"/>
                    </a:cxn>
                    <a:cxn ang="0">
                      <a:pos x="170" y="641"/>
                    </a:cxn>
                    <a:cxn ang="0">
                      <a:pos x="0" y="699"/>
                    </a:cxn>
                    <a:cxn ang="0">
                      <a:pos x="6" y="726"/>
                    </a:cxn>
                    <a:cxn ang="0">
                      <a:pos x="29" y="798"/>
                    </a:cxn>
                    <a:cxn ang="0">
                      <a:pos x="59" y="877"/>
                    </a:cxn>
                    <a:cxn ang="0">
                      <a:pos x="91" y="929"/>
                    </a:cxn>
                    <a:cxn ang="0">
                      <a:pos x="133" y="979"/>
                    </a:cxn>
                    <a:cxn ang="0">
                      <a:pos x="181" y="1023"/>
                    </a:cxn>
                    <a:cxn ang="0">
                      <a:pos x="226" y="1054"/>
                    </a:cxn>
                    <a:cxn ang="0">
                      <a:pos x="265" y="1069"/>
                    </a:cxn>
                    <a:cxn ang="0">
                      <a:pos x="307" y="1075"/>
                    </a:cxn>
                    <a:cxn ang="0">
                      <a:pos x="337" y="1069"/>
                    </a:cxn>
                    <a:cxn ang="0">
                      <a:pos x="391" y="1059"/>
                    </a:cxn>
                    <a:cxn ang="0">
                      <a:pos x="410" y="1070"/>
                    </a:cxn>
                    <a:cxn ang="0">
                      <a:pos x="424" y="1100"/>
                    </a:cxn>
                    <a:cxn ang="0">
                      <a:pos x="446" y="1141"/>
                    </a:cxn>
                    <a:cxn ang="0">
                      <a:pos x="488" y="1185"/>
                    </a:cxn>
                    <a:cxn ang="0">
                      <a:pos x="565" y="1229"/>
                    </a:cxn>
                    <a:cxn ang="0">
                      <a:pos x="688" y="1265"/>
                    </a:cxn>
                    <a:cxn ang="0">
                      <a:pos x="800" y="1273"/>
                    </a:cxn>
                    <a:cxn ang="0">
                      <a:pos x="895" y="1264"/>
                    </a:cxn>
                    <a:cxn ang="0">
                      <a:pos x="964" y="1246"/>
                    </a:cxn>
                    <a:cxn ang="0">
                      <a:pos x="1002" y="1231"/>
                    </a:cxn>
                    <a:cxn ang="0">
                      <a:pos x="1024" y="1195"/>
                    </a:cxn>
                    <a:cxn ang="0">
                      <a:pos x="1078" y="1054"/>
                    </a:cxn>
                    <a:cxn ang="0">
                      <a:pos x="1151" y="853"/>
                    </a:cxn>
                    <a:cxn ang="0">
                      <a:pos x="1224" y="643"/>
                    </a:cxn>
                    <a:cxn ang="0">
                      <a:pos x="1274" y="477"/>
                    </a:cxn>
                    <a:cxn ang="0">
                      <a:pos x="1287" y="382"/>
                    </a:cxn>
                    <a:cxn ang="0">
                      <a:pos x="1277" y="273"/>
                    </a:cxn>
                    <a:cxn ang="0">
                      <a:pos x="1249" y="177"/>
                    </a:cxn>
                    <a:cxn ang="0">
                      <a:pos x="1205" y="110"/>
                    </a:cxn>
                    <a:cxn ang="0">
                      <a:pos x="1124" y="29"/>
                    </a:cxn>
                    <a:cxn ang="0">
                      <a:pos x="1070" y="2"/>
                    </a:cxn>
                    <a:cxn ang="0">
                      <a:pos x="986" y="91"/>
                    </a:cxn>
                    <a:cxn ang="0">
                      <a:pos x="899" y="116"/>
                    </a:cxn>
                    <a:cxn ang="0">
                      <a:pos x="818" y="100"/>
                    </a:cxn>
                    <a:cxn ang="0">
                      <a:pos x="757" y="67"/>
                    </a:cxn>
                    <a:cxn ang="0">
                      <a:pos x="724" y="43"/>
                    </a:cxn>
                  </a:cxnLst>
                  <a:rect l="0" t="0" r="r" b="b"/>
                  <a:pathLst>
                    <a:path w="1287" h="1273">
                      <a:moveTo>
                        <a:pt x="722" y="41"/>
                      </a:moveTo>
                      <a:lnTo>
                        <a:pt x="720" y="41"/>
                      </a:lnTo>
                      <a:lnTo>
                        <a:pt x="713" y="42"/>
                      </a:lnTo>
                      <a:lnTo>
                        <a:pt x="704" y="45"/>
                      </a:lnTo>
                      <a:lnTo>
                        <a:pt x="691" y="48"/>
                      </a:lnTo>
                      <a:lnTo>
                        <a:pt x="676" y="52"/>
                      </a:lnTo>
                      <a:lnTo>
                        <a:pt x="657" y="57"/>
                      </a:lnTo>
                      <a:lnTo>
                        <a:pt x="638" y="64"/>
                      </a:lnTo>
                      <a:lnTo>
                        <a:pt x="617" y="72"/>
                      </a:lnTo>
                      <a:lnTo>
                        <a:pt x="595" y="81"/>
                      </a:lnTo>
                      <a:lnTo>
                        <a:pt x="573" y="92"/>
                      </a:lnTo>
                      <a:lnTo>
                        <a:pt x="552" y="104"/>
                      </a:lnTo>
                      <a:lnTo>
                        <a:pt x="530" y="118"/>
                      </a:lnTo>
                      <a:lnTo>
                        <a:pt x="510" y="134"/>
                      </a:lnTo>
                      <a:lnTo>
                        <a:pt x="491" y="151"/>
                      </a:lnTo>
                      <a:lnTo>
                        <a:pt x="474" y="171"/>
                      </a:lnTo>
                      <a:lnTo>
                        <a:pt x="460" y="192"/>
                      </a:lnTo>
                      <a:lnTo>
                        <a:pt x="442" y="225"/>
                      </a:lnTo>
                      <a:lnTo>
                        <a:pt x="427" y="255"/>
                      </a:lnTo>
                      <a:lnTo>
                        <a:pt x="415" y="285"/>
                      </a:lnTo>
                      <a:lnTo>
                        <a:pt x="405" y="316"/>
                      </a:lnTo>
                      <a:lnTo>
                        <a:pt x="396" y="350"/>
                      </a:lnTo>
                      <a:lnTo>
                        <a:pt x="389" y="388"/>
                      </a:lnTo>
                      <a:lnTo>
                        <a:pt x="382" y="431"/>
                      </a:lnTo>
                      <a:lnTo>
                        <a:pt x="375" y="481"/>
                      </a:lnTo>
                      <a:lnTo>
                        <a:pt x="368" y="534"/>
                      </a:lnTo>
                      <a:lnTo>
                        <a:pt x="364" y="586"/>
                      </a:lnTo>
                      <a:lnTo>
                        <a:pt x="360" y="634"/>
                      </a:lnTo>
                      <a:lnTo>
                        <a:pt x="354" y="676"/>
                      </a:lnTo>
                      <a:lnTo>
                        <a:pt x="346" y="711"/>
                      </a:lnTo>
                      <a:lnTo>
                        <a:pt x="334" y="740"/>
                      </a:lnTo>
                      <a:lnTo>
                        <a:pt x="318" y="761"/>
                      </a:lnTo>
                      <a:lnTo>
                        <a:pt x="295" y="771"/>
                      </a:lnTo>
                      <a:lnTo>
                        <a:pt x="267" y="768"/>
                      </a:lnTo>
                      <a:lnTo>
                        <a:pt x="241" y="752"/>
                      </a:lnTo>
                      <a:lnTo>
                        <a:pt x="217" y="727"/>
                      </a:lnTo>
                      <a:lnTo>
                        <a:pt x="198" y="698"/>
                      </a:lnTo>
                      <a:lnTo>
                        <a:pt x="182" y="668"/>
                      </a:lnTo>
                      <a:lnTo>
                        <a:pt x="170" y="641"/>
                      </a:lnTo>
                      <a:lnTo>
                        <a:pt x="162" y="623"/>
                      </a:lnTo>
                      <a:lnTo>
                        <a:pt x="160" y="615"/>
                      </a:lnTo>
                      <a:lnTo>
                        <a:pt x="0" y="699"/>
                      </a:lnTo>
                      <a:lnTo>
                        <a:pt x="1" y="703"/>
                      </a:lnTo>
                      <a:lnTo>
                        <a:pt x="3" y="712"/>
                      </a:lnTo>
                      <a:lnTo>
                        <a:pt x="6" y="726"/>
                      </a:lnTo>
                      <a:lnTo>
                        <a:pt x="12" y="746"/>
                      </a:lnTo>
                      <a:lnTo>
                        <a:pt x="19" y="769"/>
                      </a:lnTo>
                      <a:lnTo>
                        <a:pt x="29" y="798"/>
                      </a:lnTo>
                      <a:lnTo>
                        <a:pt x="38" y="828"/>
                      </a:lnTo>
                      <a:lnTo>
                        <a:pt x="51" y="860"/>
                      </a:lnTo>
                      <a:lnTo>
                        <a:pt x="59" y="877"/>
                      </a:lnTo>
                      <a:lnTo>
                        <a:pt x="67" y="895"/>
                      </a:lnTo>
                      <a:lnTo>
                        <a:pt x="78" y="912"/>
                      </a:lnTo>
                      <a:lnTo>
                        <a:pt x="91" y="929"/>
                      </a:lnTo>
                      <a:lnTo>
                        <a:pt x="104" y="946"/>
                      </a:lnTo>
                      <a:lnTo>
                        <a:pt x="118" y="963"/>
                      </a:lnTo>
                      <a:lnTo>
                        <a:pt x="133" y="979"/>
                      </a:lnTo>
                      <a:lnTo>
                        <a:pt x="148" y="995"/>
                      </a:lnTo>
                      <a:lnTo>
                        <a:pt x="165" y="1009"/>
                      </a:lnTo>
                      <a:lnTo>
                        <a:pt x="181" y="1023"/>
                      </a:lnTo>
                      <a:lnTo>
                        <a:pt x="196" y="1035"/>
                      </a:lnTo>
                      <a:lnTo>
                        <a:pt x="211" y="1046"/>
                      </a:lnTo>
                      <a:lnTo>
                        <a:pt x="226" y="1054"/>
                      </a:lnTo>
                      <a:lnTo>
                        <a:pt x="240" y="1061"/>
                      </a:lnTo>
                      <a:lnTo>
                        <a:pt x="253" y="1066"/>
                      </a:lnTo>
                      <a:lnTo>
                        <a:pt x="265" y="1069"/>
                      </a:lnTo>
                      <a:lnTo>
                        <a:pt x="284" y="1073"/>
                      </a:lnTo>
                      <a:lnTo>
                        <a:pt x="297" y="1074"/>
                      </a:lnTo>
                      <a:lnTo>
                        <a:pt x="307" y="1075"/>
                      </a:lnTo>
                      <a:lnTo>
                        <a:pt x="316" y="1074"/>
                      </a:lnTo>
                      <a:lnTo>
                        <a:pt x="324" y="1072"/>
                      </a:lnTo>
                      <a:lnTo>
                        <a:pt x="337" y="1069"/>
                      </a:lnTo>
                      <a:lnTo>
                        <a:pt x="354" y="1065"/>
                      </a:lnTo>
                      <a:lnTo>
                        <a:pt x="380" y="1060"/>
                      </a:lnTo>
                      <a:lnTo>
                        <a:pt x="391" y="1059"/>
                      </a:lnTo>
                      <a:lnTo>
                        <a:pt x="399" y="1061"/>
                      </a:lnTo>
                      <a:lnTo>
                        <a:pt x="405" y="1065"/>
                      </a:lnTo>
                      <a:lnTo>
                        <a:pt x="410" y="1070"/>
                      </a:lnTo>
                      <a:lnTo>
                        <a:pt x="415" y="1079"/>
                      </a:lnTo>
                      <a:lnTo>
                        <a:pt x="419" y="1089"/>
                      </a:lnTo>
                      <a:lnTo>
                        <a:pt x="424" y="1100"/>
                      </a:lnTo>
                      <a:lnTo>
                        <a:pt x="430" y="1113"/>
                      </a:lnTo>
                      <a:lnTo>
                        <a:pt x="437" y="1126"/>
                      </a:lnTo>
                      <a:lnTo>
                        <a:pt x="446" y="1141"/>
                      </a:lnTo>
                      <a:lnTo>
                        <a:pt x="457" y="1155"/>
                      </a:lnTo>
                      <a:lnTo>
                        <a:pt x="471" y="1170"/>
                      </a:lnTo>
                      <a:lnTo>
                        <a:pt x="488" y="1185"/>
                      </a:lnTo>
                      <a:lnTo>
                        <a:pt x="509" y="1200"/>
                      </a:lnTo>
                      <a:lnTo>
                        <a:pt x="534" y="1215"/>
                      </a:lnTo>
                      <a:lnTo>
                        <a:pt x="565" y="1229"/>
                      </a:lnTo>
                      <a:lnTo>
                        <a:pt x="607" y="1245"/>
                      </a:lnTo>
                      <a:lnTo>
                        <a:pt x="648" y="1257"/>
                      </a:lnTo>
                      <a:lnTo>
                        <a:pt x="688" y="1265"/>
                      </a:lnTo>
                      <a:lnTo>
                        <a:pt x="726" y="1270"/>
                      </a:lnTo>
                      <a:lnTo>
                        <a:pt x="764" y="1273"/>
                      </a:lnTo>
                      <a:lnTo>
                        <a:pt x="800" y="1273"/>
                      </a:lnTo>
                      <a:lnTo>
                        <a:pt x="833" y="1271"/>
                      </a:lnTo>
                      <a:lnTo>
                        <a:pt x="866" y="1268"/>
                      </a:lnTo>
                      <a:lnTo>
                        <a:pt x="895" y="1264"/>
                      </a:lnTo>
                      <a:lnTo>
                        <a:pt x="921" y="1258"/>
                      </a:lnTo>
                      <a:lnTo>
                        <a:pt x="944" y="1253"/>
                      </a:lnTo>
                      <a:lnTo>
                        <a:pt x="964" y="1246"/>
                      </a:lnTo>
                      <a:lnTo>
                        <a:pt x="981" y="1241"/>
                      </a:lnTo>
                      <a:lnTo>
                        <a:pt x="994" y="1236"/>
                      </a:lnTo>
                      <a:lnTo>
                        <a:pt x="1002" y="1231"/>
                      </a:lnTo>
                      <a:lnTo>
                        <a:pt x="1008" y="1229"/>
                      </a:lnTo>
                      <a:lnTo>
                        <a:pt x="1013" y="1219"/>
                      </a:lnTo>
                      <a:lnTo>
                        <a:pt x="1024" y="1195"/>
                      </a:lnTo>
                      <a:lnTo>
                        <a:pt x="1039" y="1158"/>
                      </a:lnTo>
                      <a:lnTo>
                        <a:pt x="1057" y="1110"/>
                      </a:lnTo>
                      <a:lnTo>
                        <a:pt x="1078" y="1054"/>
                      </a:lnTo>
                      <a:lnTo>
                        <a:pt x="1102" y="992"/>
                      </a:lnTo>
                      <a:lnTo>
                        <a:pt x="1126" y="924"/>
                      </a:lnTo>
                      <a:lnTo>
                        <a:pt x="1151" y="853"/>
                      </a:lnTo>
                      <a:lnTo>
                        <a:pt x="1176" y="781"/>
                      </a:lnTo>
                      <a:lnTo>
                        <a:pt x="1201" y="710"/>
                      </a:lnTo>
                      <a:lnTo>
                        <a:pt x="1224" y="643"/>
                      </a:lnTo>
                      <a:lnTo>
                        <a:pt x="1243" y="580"/>
                      </a:lnTo>
                      <a:lnTo>
                        <a:pt x="1260" y="525"/>
                      </a:lnTo>
                      <a:lnTo>
                        <a:pt x="1274" y="477"/>
                      </a:lnTo>
                      <a:lnTo>
                        <a:pt x="1283" y="440"/>
                      </a:lnTo>
                      <a:lnTo>
                        <a:pt x="1287" y="417"/>
                      </a:lnTo>
                      <a:lnTo>
                        <a:pt x="1287" y="382"/>
                      </a:lnTo>
                      <a:lnTo>
                        <a:pt x="1286" y="346"/>
                      </a:lnTo>
                      <a:lnTo>
                        <a:pt x="1283" y="309"/>
                      </a:lnTo>
                      <a:lnTo>
                        <a:pt x="1277" y="273"/>
                      </a:lnTo>
                      <a:lnTo>
                        <a:pt x="1270" y="239"/>
                      </a:lnTo>
                      <a:lnTo>
                        <a:pt x="1260" y="206"/>
                      </a:lnTo>
                      <a:lnTo>
                        <a:pt x="1249" y="177"/>
                      </a:lnTo>
                      <a:lnTo>
                        <a:pt x="1238" y="152"/>
                      </a:lnTo>
                      <a:lnTo>
                        <a:pt x="1225" y="135"/>
                      </a:lnTo>
                      <a:lnTo>
                        <a:pt x="1205" y="110"/>
                      </a:lnTo>
                      <a:lnTo>
                        <a:pt x="1179" y="82"/>
                      </a:lnTo>
                      <a:lnTo>
                        <a:pt x="1152" y="54"/>
                      </a:lnTo>
                      <a:lnTo>
                        <a:pt x="1124" y="29"/>
                      </a:lnTo>
                      <a:lnTo>
                        <a:pt x="1100" y="10"/>
                      </a:lnTo>
                      <a:lnTo>
                        <a:pt x="1081" y="0"/>
                      </a:lnTo>
                      <a:lnTo>
                        <a:pt x="1070" y="2"/>
                      </a:lnTo>
                      <a:lnTo>
                        <a:pt x="1043" y="40"/>
                      </a:lnTo>
                      <a:lnTo>
                        <a:pt x="1015" y="69"/>
                      </a:lnTo>
                      <a:lnTo>
                        <a:pt x="986" y="91"/>
                      </a:lnTo>
                      <a:lnTo>
                        <a:pt x="957" y="105"/>
                      </a:lnTo>
                      <a:lnTo>
                        <a:pt x="927" y="113"/>
                      </a:lnTo>
                      <a:lnTo>
                        <a:pt x="899" y="116"/>
                      </a:lnTo>
                      <a:lnTo>
                        <a:pt x="871" y="114"/>
                      </a:lnTo>
                      <a:lnTo>
                        <a:pt x="844" y="107"/>
                      </a:lnTo>
                      <a:lnTo>
                        <a:pt x="818" y="100"/>
                      </a:lnTo>
                      <a:lnTo>
                        <a:pt x="795" y="90"/>
                      </a:lnTo>
                      <a:lnTo>
                        <a:pt x="775" y="78"/>
                      </a:lnTo>
                      <a:lnTo>
                        <a:pt x="757" y="67"/>
                      </a:lnTo>
                      <a:lnTo>
                        <a:pt x="743" y="57"/>
                      </a:lnTo>
                      <a:lnTo>
                        <a:pt x="732" y="49"/>
                      </a:lnTo>
                      <a:lnTo>
                        <a:pt x="724" y="43"/>
                      </a:lnTo>
                      <a:lnTo>
                        <a:pt x="722" y="41"/>
                      </a:lnTo>
                      <a:close/>
                    </a:path>
                  </a:pathLst>
                </a:custGeom>
                <a:solidFill>
                  <a:srgbClr val="D87CFF"/>
                </a:solidFill>
                <a:ln w="9525">
                  <a:noFill/>
                  <a:round/>
                  <a:headEnd/>
                  <a:tailEnd/>
                </a:ln>
              </p:spPr>
              <p:txBody>
                <a:bodyPr/>
                <a:lstStyle/>
                <a:p>
                  <a:endParaRPr lang="he-IL"/>
                </a:p>
              </p:txBody>
            </p:sp>
            <p:sp>
              <p:nvSpPr>
                <p:cNvPr id="243" name="Freeform 27"/>
                <p:cNvSpPr>
                  <a:spLocks/>
                </p:cNvSpPr>
                <p:nvPr/>
              </p:nvSpPr>
              <p:spPr bwMode="auto">
                <a:xfrm>
                  <a:off x="4139" y="1472"/>
                  <a:ext cx="337" cy="414"/>
                </a:xfrm>
                <a:custGeom>
                  <a:avLst/>
                  <a:gdLst/>
                  <a:ahLst/>
                  <a:cxnLst>
                    <a:cxn ang="0">
                      <a:pos x="20" y="175"/>
                    </a:cxn>
                    <a:cxn ang="0">
                      <a:pos x="64" y="992"/>
                    </a:cxn>
                    <a:cxn ang="0">
                      <a:pos x="309" y="997"/>
                    </a:cxn>
                    <a:cxn ang="0">
                      <a:pos x="309" y="1021"/>
                    </a:cxn>
                    <a:cxn ang="0">
                      <a:pos x="0" y="1052"/>
                    </a:cxn>
                    <a:cxn ang="0">
                      <a:pos x="0" y="1141"/>
                    </a:cxn>
                    <a:cxn ang="0">
                      <a:pos x="254" y="1241"/>
                    </a:cxn>
                    <a:cxn ang="0">
                      <a:pos x="952" y="1092"/>
                    </a:cxn>
                    <a:cxn ang="0">
                      <a:pos x="952" y="1036"/>
                    </a:cxn>
                    <a:cxn ang="0">
                      <a:pos x="733" y="997"/>
                    </a:cxn>
                    <a:cxn ang="0">
                      <a:pos x="733" y="952"/>
                    </a:cxn>
                    <a:cxn ang="0">
                      <a:pos x="986" y="862"/>
                    </a:cxn>
                    <a:cxn ang="0">
                      <a:pos x="1012" y="19"/>
                    </a:cxn>
                    <a:cxn ang="0">
                      <a:pos x="180" y="0"/>
                    </a:cxn>
                    <a:cxn ang="0">
                      <a:pos x="20" y="175"/>
                    </a:cxn>
                  </a:cxnLst>
                  <a:rect l="0" t="0" r="r" b="b"/>
                  <a:pathLst>
                    <a:path w="1012" h="1241">
                      <a:moveTo>
                        <a:pt x="20" y="175"/>
                      </a:moveTo>
                      <a:lnTo>
                        <a:pt x="64" y="992"/>
                      </a:lnTo>
                      <a:lnTo>
                        <a:pt x="309" y="997"/>
                      </a:lnTo>
                      <a:lnTo>
                        <a:pt x="309" y="1021"/>
                      </a:lnTo>
                      <a:lnTo>
                        <a:pt x="0" y="1052"/>
                      </a:lnTo>
                      <a:lnTo>
                        <a:pt x="0" y="1141"/>
                      </a:lnTo>
                      <a:lnTo>
                        <a:pt x="254" y="1241"/>
                      </a:lnTo>
                      <a:lnTo>
                        <a:pt x="952" y="1092"/>
                      </a:lnTo>
                      <a:lnTo>
                        <a:pt x="952" y="1036"/>
                      </a:lnTo>
                      <a:lnTo>
                        <a:pt x="733" y="997"/>
                      </a:lnTo>
                      <a:lnTo>
                        <a:pt x="733" y="952"/>
                      </a:lnTo>
                      <a:lnTo>
                        <a:pt x="986" y="862"/>
                      </a:lnTo>
                      <a:lnTo>
                        <a:pt x="1012" y="19"/>
                      </a:lnTo>
                      <a:lnTo>
                        <a:pt x="180" y="0"/>
                      </a:lnTo>
                      <a:lnTo>
                        <a:pt x="20" y="175"/>
                      </a:lnTo>
                      <a:close/>
                    </a:path>
                  </a:pathLst>
                </a:custGeom>
                <a:solidFill>
                  <a:srgbClr val="D8D8D8"/>
                </a:solidFill>
                <a:ln w="9525">
                  <a:noFill/>
                  <a:round/>
                  <a:headEnd/>
                  <a:tailEnd/>
                </a:ln>
              </p:spPr>
              <p:txBody>
                <a:bodyPr/>
                <a:lstStyle/>
                <a:p>
                  <a:endParaRPr lang="he-IL"/>
                </a:p>
              </p:txBody>
            </p:sp>
            <p:sp>
              <p:nvSpPr>
                <p:cNvPr id="244" name="Freeform 28"/>
                <p:cNvSpPr>
                  <a:spLocks/>
                </p:cNvSpPr>
                <p:nvPr/>
              </p:nvSpPr>
              <p:spPr bwMode="auto">
                <a:xfrm>
                  <a:off x="4191" y="1830"/>
                  <a:ext cx="297" cy="118"/>
                </a:xfrm>
                <a:custGeom>
                  <a:avLst/>
                  <a:gdLst/>
                  <a:ahLst/>
                  <a:cxnLst>
                    <a:cxn ang="0">
                      <a:pos x="4" y="139"/>
                    </a:cxn>
                    <a:cxn ang="0">
                      <a:pos x="0" y="209"/>
                    </a:cxn>
                    <a:cxn ang="0">
                      <a:pos x="344" y="354"/>
                    </a:cxn>
                    <a:cxn ang="0">
                      <a:pos x="871" y="199"/>
                    </a:cxn>
                    <a:cxn ang="0">
                      <a:pos x="892" y="40"/>
                    </a:cxn>
                    <a:cxn ang="0">
                      <a:pos x="772" y="0"/>
                    </a:cxn>
                    <a:cxn ang="0">
                      <a:pos x="4" y="139"/>
                    </a:cxn>
                  </a:cxnLst>
                  <a:rect l="0" t="0" r="r" b="b"/>
                  <a:pathLst>
                    <a:path w="892" h="354">
                      <a:moveTo>
                        <a:pt x="4" y="139"/>
                      </a:moveTo>
                      <a:lnTo>
                        <a:pt x="0" y="209"/>
                      </a:lnTo>
                      <a:lnTo>
                        <a:pt x="344" y="354"/>
                      </a:lnTo>
                      <a:lnTo>
                        <a:pt x="871" y="199"/>
                      </a:lnTo>
                      <a:lnTo>
                        <a:pt x="892" y="40"/>
                      </a:lnTo>
                      <a:lnTo>
                        <a:pt x="772" y="0"/>
                      </a:lnTo>
                      <a:lnTo>
                        <a:pt x="4" y="139"/>
                      </a:lnTo>
                      <a:close/>
                    </a:path>
                  </a:pathLst>
                </a:custGeom>
                <a:solidFill>
                  <a:srgbClr val="BFBFBF"/>
                </a:solidFill>
                <a:ln w="9525">
                  <a:noFill/>
                  <a:round/>
                  <a:headEnd/>
                  <a:tailEnd/>
                </a:ln>
              </p:spPr>
              <p:txBody>
                <a:bodyPr/>
                <a:lstStyle/>
                <a:p>
                  <a:endParaRPr lang="he-IL"/>
                </a:p>
              </p:txBody>
            </p:sp>
            <p:sp>
              <p:nvSpPr>
                <p:cNvPr id="245" name="Freeform 29"/>
                <p:cNvSpPr>
                  <a:spLocks/>
                </p:cNvSpPr>
                <p:nvPr/>
              </p:nvSpPr>
              <p:spPr bwMode="auto">
                <a:xfrm>
                  <a:off x="4430" y="1838"/>
                  <a:ext cx="58" cy="78"/>
                </a:xfrm>
                <a:custGeom>
                  <a:avLst/>
                  <a:gdLst/>
                  <a:ahLst/>
                  <a:cxnLst>
                    <a:cxn ang="0">
                      <a:pos x="6" y="66"/>
                    </a:cxn>
                    <a:cxn ang="0">
                      <a:pos x="7" y="71"/>
                    </a:cxn>
                    <a:cxn ang="0">
                      <a:pos x="5" y="79"/>
                    </a:cxn>
                    <a:cxn ang="0">
                      <a:pos x="4" y="87"/>
                    </a:cxn>
                    <a:cxn ang="0">
                      <a:pos x="7" y="96"/>
                    </a:cxn>
                    <a:cxn ang="0">
                      <a:pos x="18" y="108"/>
                    </a:cxn>
                    <a:cxn ang="0">
                      <a:pos x="29" y="119"/>
                    </a:cxn>
                    <a:cxn ang="0">
                      <a:pos x="41" y="129"/>
                    </a:cxn>
                    <a:cxn ang="0">
                      <a:pos x="54" y="139"/>
                    </a:cxn>
                    <a:cxn ang="0">
                      <a:pos x="65" y="148"/>
                    </a:cxn>
                    <a:cxn ang="0">
                      <a:pos x="74" y="154"/>
                    </a:cxn>
                    <a:cxn ang="0">
                      <a:pos x="80" y="158"/>
                    </a:cxn>
                    <a:cxn ang="0">
                      <a:pos x="82" y="160"/>
                    </a:cxn>
                    <a:cxn ang="0">
                      <a:pos x="133" y="234"/>
                    </a:cxn>
                    <a:cxn ang="0">
                      <a:pos x="173" y="40"/>
                    </a:cxn>
                    <a:cxn ang="0">
                      <a:pos x="68" y="0"/>
                    </a:cxn>
                    <a:cxn ang="0">
                      <a:pos x="64" y="1"/>
                    </a:cxn>
                    <a:cxn ang="0">
                      <a:pos x="54" y="4"/>
                    </a:cxn>
                    <a:cxn ang="0">
                      <a:pos x="41" y="11"/>
                    </a:cxn>
                    <a:cxn ang="0">
                      <a:pos x="27" y="18"/>
                    </a:cxn>
                    <a:cxn ang="0">
                      <a:pos x="13" y="28"/>
                    </a:cxn>
                    <a:cxn ang="0">
                      <a:pos x="5" y="39"/>
                    </a:cxn>
                    <a:cxn ang="0">
                      <a:pos x="0" y="52"/>
                    </a:cxn>
                    <a:cxn ang="0">
                      <a:pos x="6" y="66"/>
                    </a:cxn>
                  </a:cxnLst>
                  <a:rect l="0" t="0" r="r" b="b"/>
                  <a:pathLst>
                    <a:path w="173" h="234">
                      <a:moveTo>
                        <a:pt x="6" y="66"/>
                      </a:moveTo>
                      <a:lnTo>
                        <a:pt x="7" y="71"/>
                      </a:lnTo>
                      <a:lnTo>
                        <a:pt x="5" y="79"/>
                      </a:lnTo>
                      <a:lnTo>
                        <a:pt x="4" y="87"/>
                      </a:lnTo>
                      <a:lnTo>
                        <a:pt x="7" y="96"/>
                      </a:lnTo>
                      <a:lnTo>
                        <a:pt x="18" y="108"/>
                      </a:lnTo>
                      <a:lnTo>
                        <a:pt x="29" y="119"/>
                      </a:lnTo>
                      <a:lnTo>
                        <a:pt x="41" y="129"/>
                      </a:lnTo>
                      <a:lnTo>
                        <a:pt x="54" y="139"/>
                      </a:lnTo>
                      <a:lnTo>
                        <a:pt x="65" y="148"/>
                      </a:lnTo>
                      <a:lnTo>
                        <a:pt x="74" y="154"/>
                      </a:lnTo>
                      <a:lnTo>
                        <a:pt x="80" y="158"/>
                      </a:lnTo>
                      <a:lnTo>
                        <a:pt x="82" y="160"/>
                      </a:lnTo>
                      <a:lnTo>
                        <a:pt x="133" y="234"/>
                      </a:lnTo>
                      <a:lnTo>
                        <a:pt x="173" y="40"/>
                      </a:lnTo>
                      <a:lnTo>
                        <a:pt x="68" y="0"/>
                      </a:lnTo>
                      <a:lnTo>
                        <a:pt x="64" y="1"/>
                      </a:lnTo>
                      <a:lnTo>
                        <a:pt x="54" y="4"/>
                      </a:lnTo>
                      <a:lnTo>
                        <a:pt x="41" y="11"/>
                      </a:lnTo>
                      <a:lnTo>
                        <a:pt x="27" y="18"/>
                      </a:lnTo>
                      <a:lnTo>
                        <a:pt x="13" y="28"/>
                      </a:lnTo>
                      <a:lnTo>
                        <a:pt x="5" y="39"/>
                      </a:lnTo>
                      <a:lnTo>
                        <a:pt x="0" y="52"/>
                      </a:lnTo>
                      <a:lnTo>
                        <a:pt x="6" y="66"/>
                      </a:lnTo>
                      <a:close/>
                    </a:path>
                  </a:pathLst>
                </a:custGeom>
                <a:solidFill>
                  <a:srgbClr val="F2CCB2"/>
                </a:solidFill>
                <a:ln w="9525">
                  <a:noFill/>
                  <a:round/>
                  <a:headEnd/>
                  <a:tailEnd/>
                </a:ln>
              </p:spPr>
              <p:txBody>
                <a:bodyPr/>
                <a:lstStyle/>
                <a:p>
                  <a:endParaRPr lang="he-IL"/>
                </a:p>
              </p:txBody>
            </p:sp>
            <p:sp>
              <p:nvSpPr>
                <p:cNvPr id="246" name="Freeform 30"/>
                <p:cNvSpPr>
                  <a:spLocks/>
                </p:cNvSpPr>
                <p:nvPr/>
              </p:nvSpPr>
              <p:spPr bwMode="auto">
                <a:xfrm>
                  <a:off x="4325" y="1855"/>
                  <a:ext cx="90" cy="101"/>
                </a:xfrm>
                <a:custGeom>
                  <a:avLst/>
                  <a:gdLst/>
                  <a:ahLst/>
                  <a:cxnLst>
                    <a:cxn ang="0">
                      <a:pos x="11" y="71"/>
                    </a:cxn>
                    <a:cxn ang="0">
                      <a:pos x="27" y="115"/>
                    </a:cxn>
                    <a:cxn ang="0">
                      <a:pos x="29" y="159"/>
                    </a:cxn>
                    <a:cxn ang="0">
                      <a:pos x="28" y="201"/>
                    </a:cxn>
                    <a:cxn ang="0">
                      <a:pos x="31" y="247"/>
                    </a:cxn>
                    <a:cxn ang="0">
                      <a:pos x="46" y="284"/>
                    </a:cxn>
                    <a:cxn ang="0">
                      <a:pos x="79" y="301"/>
                    </a:cxn>
                    <a:cxn ang="0">
                      <a:pos x="129" y="283"/>
                    </a:cxn>
                    <a:cxn ang="0">
                      <a:pos x="178" y="252"/>
                    </a:cxn>
                    <a:cxn ang="0">
                      <a:pos x="211" y="226"/>
                    </a:cxn>
                    <a:cxn ang="0">
                      <a:pos x="217" y="219"/>
                    </a:cxn>
                    <a:cxn ang="0">
                      <a:pos x="232" y="195"/>
                    </a:cxn>
                    <a:cxn ang="0">
                      <a:pos x="252" y="160"/>
                    </a:cxn>
                    <a:cxn ang="0">
                      <a:pos x="268" y="130"/>
                    </a:cxn>
                    <a:cxn ang="0">
                      <a:pos x="270" y="97"/>
                    </a:cxn>
                    <a:cxn ang="0">
                      <a:pos x="257" y="20"/>
                    </a:cxn>
                    <a:cxn ang="0">
                      <a:pos x="230" y="3"/>
                    </a:cxn>
                    <a:cxn ang="0">
                      <a:pos x="216" y="19"/>
                    </a:cxn>
                    <a:cxn ang="0">
                      <a:pos x="207" y="42"/>
                    </a:cxn>
                    <a:cxn ang="0">
                      <a:pos x="204" y="59"/>
                    </a:cxn>
                    <a:cxn ang="0">
                      <a:pos x="203" y="60"/>
                    </a:cxn>
                    <a:cxn ang="0">
                      <a:pos x="196" y="46"/>
                    </a:cxn>
                    <a:cxn ang="0">
                      <a:pos x="185" y="26"/>
                    </a:cxn>
                    <a:cxn ang="0">
                      <a:pos x="174" y="7"/>
                    </a:cxn>
                    <a:cxn ang="0">
                      <a:pos x="166" y="1"/>
                    </a:cxn>
                    <a:cxn ang="0">
                      <a:pos x="149" y="1"/>
                    </a:cxn>
                    <a:cxn ang="0">
                      <a:pos x="123" y="4"/>
                    </a:cxn>
                    <a:cxn ang="0">
                      <a:pos x="93" y="10"/>
                    </a:cxn>
                    <a:cxn ang="0">
                      <a:pos x="61" y="18"/>
                    </a:cxn>
                    <a:cxn ang="0">
                      <a:pos x="32" y="28"/>
                    </a:cxn>
                    <a:cxn ang="0">
                      <a:pos x="10" y="37"/>
                    </a:cxn>
                    <a:cxn ang="0">
                      <a:pos x="0" y="48"/>
                    </a:cxn>
                  </a:cxnLst>
                  <a:rect l="0" t="0" r="r" b="b"/>
                  <a:pathLst>
                    <a:path w="270" h="301">
                      <a:moveTo>
                        <a:pt x="0" y="53"/>
                      </a:moveTo>
                      <a:lnTo>
                        <a:pt x="11" y="71"/>
                      </a:lnTo>
                      <a:lnTo>
                        <a:pt x="21" y="91"/>
                      </a:lnTo>
                      <a:lnTo>
                        <a:pt x="27" y="115"/>
                      </a:lnTo>
                      <a:lnTo>
                        <a:pt x="31" y="142"/>
                      </a:lnTo>
                      <a:lnTo>
                        <a:pt x="29" y="159"/>
                      </a:lnTo>
                      <a:lnTo>
                        <a:pt x="28" y="180"/>
                      </a:lnTo>
                      <a:lnTo>
                        <a:pt x="28" y="201"/>
                      </a:lnTo>
                      <a:lnTo>
                        <a:pt x="28" y="225"/>
                      </a:lnTo>
                      <a:lnTo>
                        <a:pt x="31" y="247"/>
                      </a:lnTo>
                      <a:lnTo>
                        <a:pt x="36" y="267"/>
                      </a:lnTo>
                      <a:lnTo>
                        <a:pt x="46" y="284"/>
                      </a:lnTo>
                      <a:lnTo>
                        <a:pt x="60" y="296"/>
                      </a:lnTo>
                      <a:lnTo>
                        <a:pt x="79" y="301"/>
                      </a:lnTo>
                      <a:lnTo>
                        <a:pt x="103" y="295"/>
                      </a:lnTo>
                      <a:lnTo>
                        <a:pt x="129" y="283"/>
                      </a:lnTo>
                      <a:lnTo>
                        <a:pt x="155" y="268"/>
                      </a:lnTo>
                      <a:lnTo>
                        <a:pt x="178" y="252"/>
                      </a:lnTo>
                      <a:lnTo>
                        <a:pt x="197" y="237"/>
                      </a:lnTo>
                      <a:lnTo>
                        <a:pt x="211" y="226"/>
                      </a:lnTo>
                      <a:lnTo>
                        <a:pt x="215" y="222"/>
                      </a:lnTo>
                      <a:lnTo>
                        <a:pt x="217" y="219"/>
                      </a:lnTo>
                      <a:lnTo>
                        <a:pt x="224" y="209"/>
                      </a:lnTo>
                      <a:lnTo>
                        <a:pt x="232" y="195"/>
                      </a:lnTo>
                      <a:lnTo>
                        <a:pt x="242" y="178"/>
                      </a:lnTo>
                      <a:lnTo>
                        <a:pt x="252" y="160"/>
                      </a:lnTo>
                      <a:lnTo>
                        <a:pt x="261" y="144"/>
                      </a:lnTo>
                      <a:lnTo>
                        <a:pt x="268" y="130"/>
                      </a:lnTo>
                      <a:lnTo>
                        <a:pt x="270" y="122"/>
                      </a:lnTo>
                      <a:lnTo>
                        <a:pt x="270" y="97"/>
                      </a:lnTo>
                      <a:lnTo>
                        <a:pt x="267" y="58"/>
                      </a:lnTo>
                      <a:lnTo>
                        <a:pt x="257" y="20"/>
                      </a:lnTo>
                      <a:lnTo>
                        <a:pt x="240" y="2"/>
                      </a:lnTo>
                      <a:lnTo>
                        <a:pt x="230" y="3"/>
                      </a:lnTo>
                      <a:lnTo>
                        <a:pt x="221" y="9"/>
                      </a:lnTo>
                      <a:lnTo>
                        <a:pt x="216" y="19"/>
                      </a:lnTo>
                      <a:lnTo>
                        <a:pt x="211" y="30"/>
                      </a:lnTo>
                      <a:lnTo>
                        <a:pt x="207" y="42"/>
                      </a:lnTo>
                      <a:lnTo>
                        <a:pt x="205" y="53"/>
                      </a:lnTo>
                      <a:lnTo>
                        <a:pt x="204" y="59"/>
                      </a:lnTo>
                      <a:lnTo>
                        <a:pt x="204" y="62"/>
                      </a:lnTo>
                      <a:lnTo>
                        <a:pt x="203" y="60"/>
                      </a:lnTo>
                      <a:lnTo>
                        <a:pt x="200" y="55"/>
                      </a:lnTo>
                      <a:lnTo>
                        <a:pt x="196" y="46"/>
                      </a:lnTo>
                      <a:lnTo>
                        <a:pt x="190" y="36"/>
                      </a:lnTo>
                      <a:lnTo>
                        <a:pt x="185" y="26"/>
                      </a:lnTo>
                      <a:lnTo>
                        <a:pt x="179" y="16"/>
                      </a:lnTo>
                      <a:lnTo>
                        <a:pt x="174" y="7"/>
                      </a:lnTo>
                      <a:lnTo>
                        <a:pt x="170" y="2"/>
                      </a:lnTo>
                      <a:lnTo>
                        <a:pt x="166" y="1"/>
                      </a:lnTo>
                      <a:lnTo>
                        <a:pt x="159" y="0"/>
                      </a:lnTo>
                      <a:lnTo>
                        <a:pt x="149" y="1"/>
                      </a:lnTo>
                      <a:lnTo>
                        <a:pt x="137" y="2"/>
                      </a:lnTo>
                      <a:lnTo>
                        <a:pt x="123" y="4"/>
                      </a:lnTo>
                      <a:lnTo>
                        <a:pt x="108" y="7"/>
                      </a:lnTo>
                      <a:lnTo>
                        <a:pt x="93" y="10"/>
                      </a:lnTo>
                      <a:lnTo>
                        <a:pt x="77" y="14"/>
                      </a:lnTo>
                      <a:lnTo>
                        <a:pt x="61" y="18"/>
                      </a:lnTo>
                      <a:lnTo>
                        <a:pt x="46" y="23"/>
                      </a:lnTo>
                      <a:lnTo>
                        <a:pt x="32" y="28"/>
                      </a:lnTo>
                      <a:lnTo>
                        <a:pt x="20" y="33"/>
                      </a:lnTo>
                      <a:lnTo>
                        <a:pt x="10" y="37"/>
                      </a:lnTo>
                      <a:lnTo>
                        <a:pt x="4" y="43"/>
                      </a:lnTo>
                      <a:lnTo>
                        <a:pt x="0" y="48"/>
                      </a:lnTo>
                      <a:lnTo>
                        <a:pt x="0" y="53"/>
                      </a:lnTo>
                      <a:close/>
                    </a:path>
                  </a:pathLst>
                </a:custGeom>
                <a:solidFill>
                  <a:srgbClr val="F2CCB2"/>
                </a:solidFill>
                <a:ln w="9525">
                  <a:noFill/>
                  <a:round/>
                  <a:headEnd/>
                  <a:tailEnd/>
                </a:ln>
              </p:spPr>
              <p:txBody>
                <a:bodyPr/>
                <a:lstStyle/>
                <a:p>
                  <a:endParaRPr lang="he-IL"/>
                </a:p>
              </p:txBody>
            </p:sp>
            <p:sp>
              <p:nvSpPr>
                <p:cNvPr id="247" name="Freeform 31"/>
                <p:cNvSpPr>
                  <a:spLocks/>
                </p:cNvSpPr>
                <p:nvPr/>
              </p:nvSpPr>
              <p:spPr bwMode="auto">
                <a:xfrm>
                  <a:off x="4550" y="1872"/>
                  <a:ext cx="246" cy="237"/>
                </a:xfrm>
                <a:custGeom>
                  <a:avLst/>
                  <a:gdLst/>
                  <a:ahLst/>
                  <a:cxnLst>
                    <a:cxn ang="0">
                      <a:pos x="108" y="96"/>
                    </a:cxn>
                    <a:cxn ang="0">
                      <a:pos x="76" y="137"/>
                    </a:cxn>
                    <a:cxn ang="0">
                      <a:pos x="48" y="191"/>
                    </a:cxn>
                    <a:cxn ang="0">
                      <a:pos x="30" y="244"/>
                    </a:cxn>
                    <a:cxn ang="0">
                      <a:pos x="16" y="357"/>
                    </a:cxn>
                    <a:cxn ang="0">
                      <a:pos x="3" y="514"/>
                    </a:cxn>
                    <a:cxn ang="0">
                      <a:pos x="2" y="546"/>
                    </a:cxn>
                    <a:cxn ang="0">
                      <a:pos x="11" y="580"/>
                    </a:cxn>
                    <a:cxn ang="0">
                      <a:pos x="35" y="629"/>
                    </a:cxn>
                    <a:cxn ang="0">
                      <a:pos x="80" y="675"/>
                    </a:cxn>
                    <a:cxn ang="0">
                      <a:pos x="136" y="698"/>
                    </a:cxn>
                    <a:cxn ang="0">
                      <a:pos x="185" y="708"/>
                    </a:cxn>
                    <a:cxn ang="0">
                      <a:pos x="228" y="711"/>
                    </a:cxn>
                    <a:cxn ang="0">
                      <a:pos x="268" y="709"/>
                    </a:cxn>
                    <a:cxn ang="0">
                      <a:pos x="300" y="704"/>
                    </a:cxn>
                    <a:cxn ang="0">
                      <a:pos x="327" y="697"/>
                    </a:cxn>
                    <a:cxn ang="0">
                      <a:pos x="346" y="691"/>
                    </a:cxn>
                    <a:cxn ang="0">
                      <a:pos x="355" y="688"/>
                    </a:cxn>
                    <a:cxn ang="0">
                      <a:pos x="360" y="685"/>
                    </a:cxn>
                    <a:cxn ang="0">
                      <a:pos x="385" y="677"/>
                    </a:cxn>
                    <a:cxn ang="0">
                      <a:pos x="429" y="662"/>
                    </a:cxn>
                    <a:cxn ang="0">
                      <a:pos x="485" y="642"/>
                    </a:cxn>
                    <a:cxn ang="0">
                      <a:pos x="544" y="621"/>
                    </a:cxn>
                    <a:cxn ang="0">
                      <a:pos x="601" y="598"/>
                    </a:cxn>
                    <a:cxn ang="0">
                      <a:pos x="649" y="576"/>
                    </a:cxn>
                    <a:cxn ang="0">
                      <a:pos x="679" y="559"/>
                    </a:cxn>
                    <a:cxn ang="0">
                      <a:pos x="703" y="507"/>
                    </a:cxn>
                    <a:cxn ang="0">
                      <a:pos x="728" y="379"/>
                    </a:cxn>
                    <a:cxn ang="0">
                      <a:pos x="738" y="231"/>
                    </a:cxn>
                    <a:cxn ang="0">
                      <a:pos x="725" y="110"/>
                    </a:cxn>
                    <a:cxn ang="0">
                      <a:pos x="686" y="49"/>
                    </a:cxn>
                    <a:cxn ang="0">
                      <a:pos x="644" y="18"/>
                    </a:cxn>
                    <a:cxn ang="0">
                      <a:pos x="611" y="4"/>
                    </a:cxn>
                    <a:cxn ang="0">
                      <a:pos x="591" y="0"/>
                    </a:cxn>
                    <a:cxn ang="0">
                      <a:pos x="587" y="0"/>
                    </a:cxn>
                    <a:cxn ang="0">
                      <a:pos x="573" y="0"/>
                    </a:cxn>
                    <a:cxn ang="0">
                      <a:pos x="546" y="1"/>
                    </a:cxn>
                    <a:cxn ang="0">
                      <a:pos x="511" y="2"/>
                    </a:cxn>
                    <a:cxn ang="0">
                      <a:pos x="466" y="6"/>
                    </a:cxn>
                    <a:cxn ang="0">
                      <a:pos x="418" y="10"/>
                    </a:cxn>
                    <a:cxn ang="0">
                      <a:pos x="367" y="16"/>
                    </a:cxn>
                    <a:cxn ang="0">
                      <a:pos x="316" y="26"/>
                    </a:cxn>
                    <a:cxn ang="0">
                      <a:pos x="260" y="41"/>
                    </a:cxn>
                    <a:cxn ang="0">
                      <a:pos x="209" y="56"/>
                    </a:cxn>
                    <a:cxn ang="0">
                      <a:pos x="169" y="68"/>
                    </a:cxn>
                    <a:cxn ang="0">
                      <a:pos x="139" y="80"/>
                    </a:cxn>
                  </a:cxnLst>
                  <a:rect l="0" t="0" r="r" b="b"/>
                  <a:pathLst>
                    <a:path w="738" h="711">
                      <a:moveTo>
                        <a:pt x="125" y="86"/>
                      </a:moveTo>
                      <a:lnTo>
                        <a:pt x="108" y="96"/>
                      </a:lnTo>
                      <a:lnTo>
                        <a:pt x="92" y="114"/>
                      </a:lnTo>
                      <a:lnTo>
                        <a:pt x="76" y="137"/>
                      </a:lnTo>
                      <a:lnTo>
                        <a:pt x="61" y="163"/>
                      </a:lnTo>
                      <a:lnTo>
                        <a:pt x="48" y="191"/>
                      </a:lnTo>
                      <a:lnTo>
                        <a:pt x="37" y="219"/>
                      </a:lnTo>
                      <a:lnTo>
                        <a:pt x="30" y="244"/>
                      </a:lnTo>
                      <a:lnTo>
                        <a:pt x="25" y="265"/>
                      </a:lnTo>
                      <a:lnTo>
                        <a:pt x="16" y="357"/>
                      </a:lnTo>
                      <a:lnTo>
                        <a:pt x="8" y="447"/>
                      </a:lnTo>
                      <a:lnTo>
                        <a:pt x="3" y="514"/>
                      </a:lnTo>
                      <a:lnTo>
                        <a:pt x="0" y="541"/>
                      </a:lnTo>
                      <a:lnTo>
                        <a:pt x="2" y="546"/>
                      </a:lnTo>
                      <a:lnTo>
                        <a:pt x="5" y="559"/>
                      </a:lnTo>
                      <a:lnTo>
                        <a:pt x="11" y="580"/>
                      </a:lnTo>
                      <a:lnTo>
                        <a:pt x="21" y="603"/>
                      </a:lnTo>
                      <a:lnTo>
                        <a:pt x="35" y="629"/>
                      </a:lnTo>
                      <a:lnTo>
                        <a:pt x="54" y="654"/>
                      </a:lnTo>
                      <a:lnTo>
                        <a:pt x="80" y="675"/>
                      </a:lnTo>
                      <a:lnTo>
                        <a:pt x="112" y="691"/>
                      </a:lnTo>
                      <a:lnTo>
                        <a:pt x="136" y="698"/>
                      </a:lnTo>
                      <a:lnTo>
                        <a:pt x="161" y="705"/>
                      </a:lnTo>
                      <a:lnTo>
                        <a:pt x="185" y="708"/>
                      </a:lnTo>
                      <a:lnTo>
                        <a:pt x="208" y="710"/>
                      </a:lnTo>
                      <a:lnTo>
                        <a:pt x="228" y="711"/>
                      </a:lnTo>
                      <a:lnTo>
                        <a:pt x="249" y="711"/>
                      </a:lnTo>
                      <a:lnTo>
                        <a:pt x="268" y="709"/>
                      </a:lnTo>
                      <a:lnTo>
                        <a:pt x="285" y="707"/>
                      </a:lnTo>
                      <a:lnTo>
                        <a:pt x="300" y="704"/>
                      </a:lnTo>
                      <a:lnTo>
                        <a:pt x="314" y="700"/>
                      </a:lnTo>
                      <a:lnTo>
                        <a:pt x="327" y="697"/>
                      </a:lnTo>
                      <a:lnTo>
                        <a:pt x="337" y="694"/>
                      </a:lnTo>
                      <a:lnTo>
                        <a:pt x="346" y="691"/>
                      </a:lnTo>
                      <a:lnTo>
                        <a:pt x="351" y="689"/>
                      </a:lnTo>
                      <a:lnTo>
                        <a:pt x="355" y="688"/>
                      </a:lnTo>
                      <a:lnTo>
                        <a:pt x="356" y="686"/>
                      </a:lnTo>
                      <a:lnTo>
                        <a:pt x="360" y="685"/>
                      </a:lnTo>
                      <a:lnTo>
                        <a:pt x="369" y="682"/>
                      </a:lnTo>
                      <a:lnTo>
                        <a:pt x="385" y="677"/>
                      </a:lnTo>
                      <a:lnTo>
                        <a:pt x="405" y="670"/>
                      </a:lnTo>
                      <a:lnTo>
                        <a:pt x="429" y="662"/>
                      </a:lnTo>
                      <a:lnTo>
                        <a:pt x="456" y="653"/>
                      </a:lnTo>
                      <a:lnTo>
                        <a:pt x="485" y="642"/>
                      </a:lnTo>
                      <a:lnTo>
                        <a:pt x="514" y="631"/>
                      </a:lnTo>
                      <a:lnTo>
                        <a:pt x="544" y="621"/>
                      </a:lnTo>
                      <a:lnTo>
                        <a:pt x="573" y="609"/>
                      </a:lnTo>
                      <a:lnTo>
                        <a:pt x="601" y="598"/>
                      </a:lnTo>
                      <a:lnTo>
                        <a:pt x="626" y="587"/>
                      </a:lnTo>
                      <a:lnTo>
                        <a:pt x="649" y="576"/>
                      </a:lnTo>
                      <a:lnTo>
                        <a:pt x="666" y="567"/>
                      </a:lnTo>
                      <a:lnTo>
                        <a:pt x="679" y="559"/>
                      </a:lnTo>
                      <a:lnTo>
                        <a:pt x="685" y="552"/>
                      </a:lnTo>
                      <a:lnTo>
                        <a:pt x="703" y="507"/>
                      </a:lnTo>
                      <a:lnTo>
                        <a:pt x="717" y="448"/>
                      </a:lnTo>
                      <a:lnTo>
                        <a:pt x="728" y="379"/>
                      </a:lnTo>
                      <a:lnTo>
                        <a:pt x="736" y="305"/>
                      </a:lnTo>
                      <a:lnTo>
                        <a:pt x="738" y="231"/>
                      </a:lnTo>
                      <a:lnTo>
                        <a:pt x="735" y="164"/>
                      </a:lnTo>
                      <a:lnTo>
                        <a:pt x="725" y="110"/>
                      </a:lnTo>
                      <a:lnTo>
                        <a:pt x="709" y="74"/>
                      </a:lnTo>
                      <a:lnTo>
                        <a:pt x="686" y="49"/>
                      </a:lnTo>
                      <a:lnTo>
                        <a:pt x="665" y="31"/>
                      </a:lnTo>
                      <a:lnTo>
                        <a:pt x="644" y="18"/>
                      </a:lnTo>
                      <a:lnTo>
                        <a:pt x="627" y="9"/>
                      </a:lnTo>
                      <a:lnTo>
                        <a:pt x="611" y="4"/>
                      </a:lnTo>
                      <a:lnTo>
                        <a:pt x="599" y="1"/>
                      </a:lnTo>
                      <a:lnTo>
                        <a:pt x="591" y="0"/>
                      </a:lnTo>
                      <a:lnTo>
                        <a:pt x="589" y="0"/>
                      </a:lnTo>
                      <a:lnTo>
                        <a:pt x="587" y="0"/>
                      </a:lnTo>
                      <a:lnTo>
                        <a:pt x="582" y="0"/>
                      </a:lnTo>
                      <a:lnTo>
                        <a:pt x="573" y="0"/>
                      </a:lnTo>
                      <a:lnTo>
                        <a:pt x="561" y="0"/>
                      </a:lnTo>
                      <a:lnTo>
                        <a:pt x="546" y="1"/>
                      </a:lnTo>
                      <a:lnTo>
                        <a:pt x="529" y="1"/>
                      </a:lnTo>
                      <a:lnTo>
                        <a:pt x="511" y="2"/>
                      </a:lnTo>
                      <a:lnTo>
                        <a:pt x="489" y="4"/>
                      </a:lnTo>
                      <a:lnTo>
                        <a:pt x="466" y="6"/>
                      </a:lnTo>
                      <a:lnTo>
                        <a:pt x="443" y="7"/>
                      </a:lnTo>
                      <a:lnTo>
                        <a:pt x="418" y="10"/>
                      </a:lnTo>
                      <a:lnTo>
                        <a:pt x="393" y="13"/>
                      </a:lnTo>
                      <a:lnTo>
                        <a:pt x="367" y="16"/>
                      </a:lnTo>
                      <a:lnTo>
                        <a:pt x="341" y="22"/>
                      </a:lnTo>
                      <a:lnTo>
                        <a:pt x="316" y="26"/>
                      </a:lnTo>
                      <a:lnTo>
                        <a:pt x="292" y="33"/>
                      </a:lnTo>
                      <a:lnTo>
                        <a:pt x="260" y="41"/>
                      </a:lnTo>
                      <a:lnTo>
                        <a:pt x="232" y="49"/>
                      </a:lnTo>
                      <a:lnTo>
                        <a:pt x="209" y="56"/>
                      </a:lnTo>
                      <a:lnTo>
                        <a:pt x="187" y="63"/>
                      </a:lnTo>
                      <a:lnTo>
                        <a:pt x="169" y="68"/>
                      </a:lnTo>
                      <a:lnTo>
                        <a:pt x="153" y="75"/>
                      </a:lnTo>
                      <a:lnTo>
                        <a:pt x="139" y="80"/>
                      </a:lnTo>
                      <a:lnTo>
                        <a:pt x="125" y="86"/>
                      </a:lnTo>
                      <a:close/>
                    </a:path>
                  </a:pathLst>
                </a:custGeom>
                <a:solidFill>
                  <a:srgbClr val="59A359"/>
                </a:solidFill>
                <a:ln w="9525">
                  <a:noFill/>
                  <a:round/>
                  <a:headEnd/>
                  <a:tailEnd/>
                </a:ln>
              </p:spPr>
              <p:txBody>
                <a:bodyPr/>
                <a:lstStyle/>
                <a:p>
                  <a:endParaRPr lang="he-IL"/>
                </a:p>
              </p:txBody>
            </p:sp>
            <p:sp>
              <p:nvSpPr>
                <p:cNvPr id="248" name="Freeform 32"/>
                <p:cNvSpPr>
                  <a:spLocks/>
                </p:cNvSpPr>
                <p:nvPr/>
              </p:nvSpPr>
              <p:spPr bwMode="auto">
                <a:xfrm>
                  <a:off x="4654" y="1931"/>
                  <a:ext cx="105" cy="229"/>
                </a:xfrm>
                <a:custGeom>
                  <a:avLst/>
                  <a:gdLst/>
                  <a:ahLst/>
                  <a:cxnLst>
                    <a:cxn ang="0">
                      <a:pos x="93" y="46"/>
                    </a:cxn>
                    <a:cxn ang="0">
                      <a:pos x="0" y="687"/>
                    </a:cxn>
                    <a:cxn ang="0">
                      <a:pos x="215" y="687"/>
                    </a:cxn>
                    <a:cxn ang="0">
                      <a:pos x="315" y="28"/>
                    </a:cxn>
                    <a:cxn ang="0">
                      <a:pos x="315" y="27"/>
                    </a:cxn>
                    <a:cxn ang="0">
                      <a:pos x="315" y="24"/>
                    </a:cxn>
                    <a:cxn ang="0">
                      <a:pos x="314" y="21"/>
                    </a:cxn>
                    <a:cxn ang="0">
                      <a:pos x="309" y="15"/>
                    </a:cxn>
                    <a:cxn ang="0">
                      <a:pos x="301" y="11"/>
                    </a:cxn>
                    <a:cxn ang="0">
                      <a:pos x="289" y="6"/>
                    </a:cxn>
                    <a:cxn ang="0">
                      <a:pos x="270" y="3"/>
                    </a:cxn>
                    <a:cxn ang="0">
                      <a:pos x="244" y="0"/>
                    </a:cxn>
                    <a:cxn ang="0">
                      <a:pos x="214" y="1"/>
                    </a:cxn>
                    <a:cxn ang="0">
                      <a:pos x="185" y="6"/>
                    </a:cxn>
                    <a:cxn ang="0">
                      <a:pos x="161" y="13"/>
                    </a:cxn>
                    <a:cxn ang="0">
                      <a:pos x="138" y="21"/>
                    </a:cxn>
                    <a:cxn ang="0">
                      <a:pos x="120" y="31"/>
                    </a:cxn>
                    <a:cxn ang="0">
                      <a:pos x="105" y="38"/>
                    </a:cxn>
                    <a:cxn ang="0">
                      <a:pos x="96" y="44"/>
                    </a:cxn>
                    <a:cxn ang="0">
                      <a:pos x="93" y="46"/>
                    </a:cxn>
                  </a:cxnLst>
                  <a:rect l="0" t="0" r="r" b="b"/>
                  <a:pathLst>
                    <a:path w="315" h="687">
                      <a:moveTo>
                        <a:pt x="93" y="46"/>
                      </a:moveTo>
                      <a:lnTo>
                        <a:pt x="0" y="687"/>
                      </a:lnTo>
                      <a:lnTo>
                        <a:pt x="215" y="687"/>
                      </a:lnTo>
                      <a:lnTo>
                        <a:pt x="315" y="28"/>
                      </a:lnTo>
                      <a:lnTo>
                        <a:pt x="315" y="27"/>
                      </a:lnTo>
                      <a:lnTo>
                        <a:pt x="315" y="24"/>
                      </a:lnTo>
                      <a:lnTo>
                        <a:pt x="314" y="21"/>
                      </a:lnTo>
                      <a:lnTo>
                        <a:pt x="309" y="15"/>
                      </a:lnTo>
                      <a:lnTo>
                        <a:pt x="301" y="11"/>
                      </a:lnTo>
                      <a:lnTo>
                        <a:pt x="289" y="6"/>
                      </a:lnTo>
                      <a:lnTo>
                        <a:pt x="270" y="3"/>
                      </a:lnTo>
                      <a:lnTo>
                        <a:pt x="244" y="0"/>
                      </a:lnTo>
                      <a:lnTo>
                        <a:pt x="214" y="1"/>
                      </a:lnTo>
                      <a:lnTo>
                        <a:pt x="185" y="6"/>
                      </a:lnTo>
                      <a:lnTo>
                        <a:pt x="161" y="13"/>
                      </a:lnTo>
                      <a:lnTo>
                        <a:pt x="138" y="21"/>
                      </a:lnTo>
                      <a:lnTo>
                        <a:pt x="120" y="31"/>
                      </a:lnTo>
                      <a:lnTo>
                        <a:pt x="105" y="38"/>
                      </a:lnTo>
                      <a:lnTo>
                        <a:pt x="96" y="44"/>
                      </a:lnTo>
                      <a:lnTo>
                        <a:pt x="93" y="46"/>
                      </a:lnTo>
                      <a:close/>
                    </a:path>
                  </a:pathLst>
                </a:custGeom>
                <a:solidFill>
                  <a:srgbClr val="A5A5A5"/>
                </a:solidFill>
                <a:ln w="9525">
                  <a:noFill/>
                  <a:round/>
                  <a:headEnd/>
                  <a:tailEnd/>
                </a:ln>
              </p:spPr>
              <p:txBody>
                <a:bodyPr/>
                <a:lstStyle/>
                <a:p>
                  <a:endParaRPr lang="he-IL"/>
                </a:p>
              </p:txBody>
            </p:sp>
            <p:sp>
              <p:nvSpPr>
                <p:cNvPr id="249" name="Freeform 33"/>
                <p:cNvSpPr>
                  <a:spLocks/>
                </p:cNvSpPr>
                <p:nvPr/>
              </p:nvSpPr>
              <p:spPr bwMode="auto">
                <a:xfrm>
                  <a:off x="4143" y="1691"/>
                  <a:ext cx="617" cy="311"/>
                </a:xfrm>
                <a:custGeom>
                  <a:avLst/>
                  <a:gdLst/>
                  <a:ahLst/>
                  <a:cxnLst>
                    <a:cxn ang="0">
                      <a:pos x="937" y="867"/>
                    </a:cxn>
                    <a:cxn ang="0">
                      <a:pos x="831" y="854"/>
                    </a:cxn>
                    <a:cxn ang="0">
                      <a:pos x="784" y="770"/>
                    </a:cxn>
                    <a:cxn ang="0">
                      <a:pos x="875" y="725"/>
                    </a:cxn>
                    <a:cxn ang="0">
                      <a:pos x="742" y="708"/>
                    </a:cxn>
                    <a:cxn ang="0">
                      <a:pos x="792" y="859"/>
                    </a:cxn>
                    <a:cxn ang="0">
                      <a:pos x="926" y="933"/>
                    </a:cxn>
                    <a:cxn ang="0">
                      <a:pos x="996" y="850"/>
                    </a:cxn>
                    <a:cxn ang="0">
                      <a:pos x="1056" y="454"/>
                    </a:cxn>
                    <a:cxn ang="0">
                      <a:pos x="1148" y="295"/>
                    </a:cxn>
                    <a:cxn ang="0">
                      <a:pos x="1309" y="200"/>
                    </a:cxn>
                    <a:cxn ang="0">
                      <a:pos x="1436" y="275"/>
                    </a:cxn>
                    <a:cxn ang="0">
                      <a:pos x="1561" y="280"/>
                    </a:cxn>
                    <a:cxn ang="0">
                      <a:pos x="1657" y="223"/>
                    </a:cxn>
                    <a:cxn ang="0">
                      <a:pos x="1820" y="427"/>
                    </a:cxn>
                    <a:cxn ang="0">
                      <a:pos x="1850" y="402"/>
                    </a:cxn>
                    <a:cxn ang="0">
                      <a:pos x="1788" y="248"/>
                    </a:cxn>
                    <a:cxn ang="0">
                      <a:pos x="1681" y="159"/>
                    </a:cxn>
                    <a:cxn ang="0">
                      <a:pos x="1641" y="172"/>
                    </a:cxn>
                    <a:cxn ang="0">
                      <a:pos x="1558" y="234"/>
                    </a:cxn>
                    <a:cxn ang="0">
                      <a:pos x="1470" y="238"/>
                    </a:cxn>
                    <a:cxn ang="0">
                      <a:pos x="1386" y="202"/>
                    </a:cxn>
                    <a:cxn ang="0">
                      <a:pos x="1402" y="107"/>
                    </a:cxn>
                    <a:cxn ang="0">
                      <a:pos x="1364" y="46"/>
                    </a:cxn>
                    <a:cxn ang="0">
                      <a:pos x="1262" y="172"/>
                    </a:cxn>
                    <a:cxn ang="0">
                      <a:pos x="1117" y="251"/>
                    </a:cxn>
                    <a:cxn ang="0">
                      <a:pos x="1030" y="384"/>
                    </a:cxn>
                    <a:cxn ang="0">
                      <a:pos x="972" y="458"/>
                    </a:cxn>
                    <a:cxn ang="0">
                      <a:pos x="826" y="440"/>
                    </a:cxn>
                    <a:cxn ang="0">
                      <a:pos x="389" y="513"/>
                    </a:cxn>
                    <a:cxn ang="0">
                      <a:pos x="205" y="522"/>
                    </a:cxn>
                    <a:cxn ang="0">
                      <a:pos x="86" y="481"/>
                    </a:cxn>
                    <a:cxn ang="0">
                      <a:pos x="9" y="475"/>
                    </a:cxn>
                    <a:cxn ang="0">
                      <a:pos x="140" y="525"/>
                    </a:cxn>
                    <a:cxn ang="0">
                      <a:pos x="199" y="550"/>
                    </a:cxn>
                    <a:cxn ang="0">
                      <a:pos x="466" y="695"/>
                    </a:cxn>
                    <a:cxn ang="0">
                      <a:pos x="361" y="545"/>
                    </a:cxn>
                    <a:cxn ang="0">
                      <a:pos x="811" y="461"/>
                    </a:cxn>
                    <a:cxn ang="0">
                      <a:pos x="958" y="471"/>
                    </a:cxn>
                    <a:cxn ang="0">
                      <a:pos x="987" y="608"/>
                    </a:cxn>
                    <a:cxn ang="0">
                      <a:pos x="924" y="545"/>
                    </a:cxn>
                    <a:cxn ang="0">
                      <a:pos x="984" y="562"/>
                    </a:cxn>
                    <a:cxn ang="0">
                      <a:pos x="895" y="483"/>
                    </a:cxn>
                    <a:cxn ang="0">
                      <a:pos x="962" y="502"/>
                    </a:cxn>
                    <a:cxn ang="0">
                      <a:pos x="996" y="514"/>
                    </a:cxn>
                    <a:cxn ang="0">
                      <a:pos x="916" y="470"/>
                    </a:cxn>
                    <a:cxn ang="0">
                      <a:pos x="895" y="482"/>
                    </a:cxn>
                    <a:cxn ang="0">
                      <a:pos x="907" y="508"/>
                    </a:cxn>
                    <a:cxn ang="0">
                      <a:pos x="910" y="524"/>
                    </a:cxn>
                    <a:cxn ang="0">
                      <a:pos x="908" y="563"/>
                    </a:cxn>
                    <a:cxn ang="0">
                      <a:pos x="870" y="620"/>
                    </a:cxn>
                    <a:cxn ang="0">
                      <a:pos x="800" y="536"/>
                    </a:cxn>
                    <a:cxn ang="0">
                      <a:pos x="747" y="572"/>
                    </a:cxn>
                    <a:cxn ang="0">
                      <a:pos x="729" y="580"/>
                    </a:cxn>
                    <a:cxn ang="0">
                      <a:pos x="771" y="593"/>
                    </a:cxn>
                    <a:cxn ang="0">
                      <a:pos x="767" y="645"/>
                    </a:cxn>
                    <a:cxn ang="0">
                      <a:pos x="791" y="675"/>
                    </a:cxn>
                    <a:cxn ang="0">
                      <a:pos x="937" y="630"/>
                    </a:cxn>
                    <a:cxn ang="0">
                      <a:pos x="890" y="719"/>
                    </a:cxn>
                    <a:cxn ang="0">
                      <a:pos x="969" y="740"/>
                    </a:cxn>
                  </a:cxnLst>
                  <a:rect l="0" t="0" r="r" b="b"/>
                  <a:pathLst>
                    <a:path w="1851" h="935">
                      <a:moveTo>
                        <a:pt x="888" y="798"/>
                      </a:moveTo>
                      <a:lnTo>
                        <a:pt x="962" y="773"/>
                      </a:lnTo>
                      <a:lnTo>
                        <a:pt x="961" y="788"/>
                      </a:lnTo>
                      <a:lnTo>
                        <a:pt x="958" y="804"/>
                      </a:lnTo>
                      <a:lnTo>
                        <a:pt x="956" y="821"/>
                      </a:lnTo>
                      <a:lnTo>
                        <a:pt x="952" y="837"/>
                      </a:lnTo>
                      <a:lnTo>
                        <a:pt x="945" y="853"/>
                      </a:lnTo>
                      <a:lnTo>
                        <a:pt x="937" y="867"/>
                      </a:lnTo>
                      <a:lnTo>
                        <a:pt x="926" y="880"/>
                      </a:lnTo>
                      <a:lnTo>
                        <a:pt x="912" y="891"/>
                      </a:lnTo>
                      <a:lnTo>
                        <a:pt x="898" y="893"/>
                      </a:lnTo>
                      <a:lnTo>
                        <a:pt x="884" y="891"/>
                      </a:lnTo>
                      <a:lnTo>
                        <a:pt x="870" y="885"/>
                      </a:lnTo>
                      <a:lnTo>
                        <a:pt x="856" y="877"/>
                      </a:lnTo>
                      <a:lnTo>
                        <a:pt x="843" y="866"/>
                      </a:lnTo>
                      <a:lnTo>
                        <a:pt x="831" y="854"/>
                      </a:lnTo>
                      <a:lnTo>
                        <a:pt x="820" y="839"/>
                      </a:lnTo>
                      <a:lnTo>
                        <a:pt x="812" y="824"/>
                      </a:lnTo>
                      <a:lnTo>
                        <a:pt x="888" y="798"/>
                      </a:lnTo>
                      <a:lnTo>
                        <a:pt x="882" y="769"/>
                      </a:lnTo>
                      <a:lnTo>
                        <a:pt x="802" y="797"/>
                      </a:lnTo>
                      <a:lnTo>
                        <a:pt x="794" y="790"/>
                      </a:lnTo>
                      <a:lnTo>
                        <a:pt x="788" y="781"/>
                      </a:lnTo>
                      <a:lnTo>
                        <a:pt x="784" y="770"/>
                      </a:lnTo>
                      <a:lnTo>
                        <a:pt x="777" y="759"/>
                      </a:lnTo>
                      <a:lnTo>
                        <a:pt x="789" y="754"/>
                      </a:lnTo>
                      <a:lnTo>
                        <a:pt x="803" y="749"/>
                      </a:lnTo>
                      <a:lnTo>
                        <a:pt x="817" y="744"/>
                      </a:lnTo>
                      <a:lnTo>
                        <a:pt x="832" y="739"/>
                      </a:lnTo>
                      <a:lnTo>
                        <a:pt x="847" y="733"/>
                      </a:lnTo>
                      <a:lnTo>
                        <a:pt x="862" y="729"/>
                      </a:lnTo>
                      <a:lnTo>
                        <a:pt x="875" y="725"/>
                      </a:lnTo>
                      <a:lnTo>
                        <a:pt x="888" y="720"/>
                      </a:lnTo>
                      <a:lnTo>
                        <a:pt x="881" y="692"/>
                      </a:lnTo>
                      <a:lnTo>
                        <a:pt x="783" y="725"/>
                      </a:lnTo>
                      <a:lnTo>
                        <a:pt x="781" y="722"/>
                      </a:lnTo>
                      <a:lnTo>
                        <a:pt x="781" y="719"/>
                      </a:lnTo>
                      <a:lnTo>
                        <a:pt x="781" y="716"/>
                      </a:lnTo>
                      <a:lnTo>
                        <a:pt x="781" y="712"/>
                      </a:lnTo>
                      <a:lnTo>
                        <a:pt x="742" y="708"/>
                      </a:lnTo>
                      <a:lnTo>
                        <a:pt x="742" y="729"/>
                      </a:lnTo>
                      <a:lnTo>
                        <a:pt x="744" y="748"/>
                      </a:lnTo>
                      <a:lnTo>
                        <a:pt x="748" y="769"/>
                      </a:lnTo>
                      <a:lnTo>
                        <a:pt x="755" y="787"/>
                      </a:lnTo>
                      <a:lnTo>
                        <a:pt x="762" y="807"/>
                      </a:lnTo>
                      <a:lnTo>
                        <a:pt x="771" y="825"/>
                      </a:lnTo>
                      <a:lnTo>
                        <a:pt x="781" y="842"/>
                      </a:lnTo>
                      <a:lnTo>
                        <a:pt x="792" y="859"/>
                      </a:lnTo>
                      <a:lnTo>
                        <a:pt x="805" y="876"/>
                      </a:lnTo>
                      <a:lnTo>
                        <a:pt x="819" y="892"/>
                      </a:lnTo>
                      <a:lnTo>
                        <a:pt x="834" y="906"/>
                      </a:lnTo>
                      <a:lnTo>
                        <a:pt x="851" y="917"/>
                      </a:lnTo>
                      <a:lnTo>
                        <a:pt x="868" y="926"/>
                      </a:lnTo>
                      <a:lnTo>
                        <a:pt x="886" y="932"/>
                      </a:lnTo>
                      <a:lnTo>
                        <a:pt x="906" y="935"/>
                      </a:lnTo>
                      <a:lnTo>
                        <a:pt x="926" y="933"/>
                      </a:lnTo>
                      <a:lnTo>
                        <a:pt x="941" y="928"/>
                      </a:lnTo>
                      <a:lnTo>
                        <a:pt x="954" y="922"/>
                      </a:lnTo>
                      <a:lnTo>
                        <a:pt x="965" y="913"/>
                      </a:lnTo>
                      <a:lnTo>
                        <a:pt x="975" y="903"/>
                      </a:lnTo>
                      <a:lnTo>
                        <a:pt x="981" y="891"/>
                      </a:lnTo>
                      <a:lnTo>
                        <a:pt x="987" y="878"/>
                      </a:lnTo>
                      <a:lnTo>
                        <a:pt x="993" y="864"/>
                      </a:lnTo>
                      <a:lnTo>
                        <a:pt x="996" y="850"/>
                      </a:lnTo>
                      <a:lnTo>
                        <a:pt x="1028" y="589"/>
                      </a:lnTo>
                      <a:lnTo>
                        <a:pt x="1031" y="569"/>
                      </a:lnTo>
                      <a:lnTo>
                        <a:pt x="1034" y="549"/>
                      </a:lnTo>
                      <a:lnTo>
                        <a:pt x="1037" y="529"/>
                      </a:lnTo>
                      <a:lnTo>
                        <a:pt x="1041" y="510"/>
                      </a:lnTo>
                      <a:lnTo>
                        <a:pt x="1046" y="490"/>
                      </a:lnTo>
                      <a:lnTo>
                        <a:pt x="1050" y="472"/>
                      </a:lnTo>
                      <a:lnTo>
                        <a:pt x="1056" y="454"/>
                      </a:lnTo>
                      <a:lnTo>
                        <a:pt x="1063" y="435"/>
                      </a:lnTo>
                      <a:lnTo>
                        <a:pt x="1071" y="414"/>
                      </a:lnTo>
                      <a:lnTo>
                        <a:pt x="1080" y="392"/>
                      </a:lnTo>
                      <a:lnTo>
                        <a:pt x="1091" y="372"/>
                      </a:lnTo>
                      <a:lnTo>
                        <a:pt x="1104" y="351"/>
                      </a:lnTo>
                      <a:lnTo>
                        <a:pt x="1118" y="332"/>
                      </a:lnTo>
                      <a:lnTo>
                        <a:pt x="1132" y="312"/>
                      </a:lnTo>
                      <a:lnTo>
                        <a:pt x="1148" y="295"/>
                      </a:lnTo>
                      <a:lnTo>
                        <a:pt x="1165" y="278"/>
                      </a:lnTo>
                      <a:lnTo>
                        <a:pt x="1184" y="263"/>
                      </a:lnTo>
                      <a:lnTo>
                        <a:pt x="1202" y="248"/>
                      </a:lnTo>
                      <a:lnTo>
                        <a:pt x="1223" y="235"/>
                      </a:lnTo>
                      <a:lnTo>
                        <a:pt x="1243" y="224"/>
                      </a:lnTo>
                      <a:lnTo>
                        <a:pt x="1265" y="214"/>
                      </a:lnTo>
                      <a:lnTo>
                        <a:pt x="1286" y="206"/>
                      </a:lnTo>
                      <a:lnTo>
                        <a:pt x="1309" y="200"/>
                      </a:lnTo>
                      <a:lnTo>
                        <a:pt x="1333" y="196"/>
                      </a:lnTo>
                      <a:lnTo>
                        <a:pt x="1346" y="211"/>
                      </a:lnTo>
                      <a:lnTo>
                        <a:pt x="1357" y="224"/>
                      </a:lnTo>
                      <a:lnTo>
                        <a:pt x="1369" y="237"/>
                      </a:lnTo>
                      <a:lnTo>
                        <a:pt x="1382" y="248"/>
                      </a:lnTo>
                      <a:lnTo>
                        <a:pt x="1397" y="257"/>
                      </a:lnTo>
                      <a:lnTo>
                        <a:pt x="1415" y="266"/>
                      </a:lnTo>
                      <a:lnTo>
                        <a:pt x="1436" y="275"/>
                      </a:lnTo>
                      <a:lnTo>
                        <a:pt x="1462" y="282"/>
                      </a:lnTo>
                      <a:lnTo>
                        <a:pt x="1477" y="285"/>
                      </a:lnTo>
                      <a:lnTo>
                        <a:pt x="1491" y="287"/>
                      </a:lnTo>
                      <a:lnTo>
                        <a:pt x="1506" y="288"/>
                      </a:lnTo>
                      <a:lnTo>
                        <a:pt x="1520" y="288"/>
                      </a:lnTo>
                      <a:lnTo>
                        <a:pt x="1534" y="285"/>
                      </a:lnTo>
                      <a:lnTo>
                        <a:pt x="1547" y="283"/>
                      </a:lnTo>
                      <a:lnTo>
                        <a:pt x="1561" y="280"/>
                      </a:lnTo>
                      <a:lnTo>
                        <a:pt x="1574" y="275"/>
                      </a:lnTo>
                      <a:lnTo>
                        <a:pt x="1587" y="270"/>
                      </a:lnTo>
                      <a:lnTo>
                        <a:pt x="1599" y="264"/>
                      </a:lnTo>
                      <a:lnTo>
                        <a:pt x="1612" y="257"/>
                      </a:lnTo>
                      <a:lnTo>
                        <a:pt x="1624" y="250"/>
                      </a:lnTo>
                      <a:lnTo>
                        <a:pt x="1635" y="241"/>
                      </a:lnTo>
                      <a:lnTo>
                        <a:pt x="1646" y="233"/>
                      </a:lnTo>
                      <a:lnTo>
                        <a:pt x="1657" y="223"/>
                      </a:lnTo>
                      <a:lnTo>
                        <a:pt x="1668" y="213"/>
                      </a:lnTo>
                      <a:lnTo>
                        <a:pt x="1702" y="233"/>
                      </a:lnTo>
                      <a:lnTo>
                        <a:pt x="1733" y="256"/>
                      </a:lnTo>
                      <a:lnTo>
                        <a:pt x="1759" y="284"/>
                      </a:lnTo>
                      <a:lnTo>
                        <a:pt x="1781" y="317"/>
                      </a:lnTo>
                      <a:lnTo>
                        <a:pt x="1798" y="351"/>
                      </a:lnTo>
                      <a:lnTo>
                        <a:pt x="1812" y="389"/>
                      </a:lnTo>
                      <a:lnTo>
                        <a:pt x="1820" y="427"/>
                      </a:lnTo>
                      <a:lnTo>
                        <a:pt x="1823" y="467"/>
                      </a:lnTo>
                      <a:lnTo>
                        <a:pt x="1825" y="494"/>
                      </a:lnTo>
                      <a:lnTo>
                        <a:pt x="1829" y="524"/>
                      </a:lnTo>
                      <a:lnTo>
                        <a:pt x="1832" y="547"/>
                      </a:lnTo>
                      <a:lnTo>
                        <a:pt x="1835" y="553"/>
                      </a:lnTo>
                      <a:lnTo>
                        <a:pt x="1847" y="504"/>
                      </a:lnTo>
                      <a:lnTo>
                        <a:pt x="1851" y="454"/>
                      </a:lnTo>
                      <a:lnTo>
                        <a:pt x="1850" y="402"/>
                      </a:lnTo>
                      <a:lnTo>
                        <a:pt x="1842" y="353"/>
                      </a:lnTo>
                      <a:lnTo>
                        <a:pt x="1837" y="337"/>
                      </a:lnTo>
                      <a:lnTo>
                        <a:pt x="1832" y="321"/>
                      </a:lnTo>
                      <a:lnTo>
                        <a:pt x="1825" y="305"/>
                      </a:lnTo>
                      <a:lnTo>
                        <a:pt x="1817" y="290"/>
                      </a:lnTo>
                      <a:lnTo>
                        <a:pt x="1808" y="276"/>
                      </a:lnTo>
                      <a:lnTo>
                        <a:pt x="1798" y="262"/>
                      </a:lnTo>
                      <a:lnTo>
                        <a:pt x="1788" y="248"/>
                      </a:lnTo>
                      <a:lnTo>
                        <a:pt x="1776" y="235"/>
                      </a:lnTo>
                      <a:lnTo>
                        <a:pt x="1764" y="223"/>
                      </a:lnTo>
                      <a:lnTo>
                        <a:pt x="1751" y="211"/>
                      </a:lnTo>
                      <a:lnTo>
                        <a:pt x="1738" y="199"/>
                      </a:lnTo>
                      <a:lnTo>
                        <a:pt x="1724" y="188"/>
                      </a:lnTo>
                      <a:lnTo>
                        <a:pt x="1710" y="178"/>
                      </a:lnTo>
                      <a:lnTo>
                        <a:pt x="1695" y="168"/>
                      </a:lnTo>
                      <a:lnTo>
                        <a:pt x="1681" y="159"/>
                      </a:lnTo>
                      <a:lnTo>
                        <a:pt x="1666" y="151"/>
                      </a:lnTo>
                      <a:lnTo>
                        <a:pt x="1663" y="152"/>
                      </a:lnTo>
                      <a:lnTo>
                        <a:pt x="1660" y="153"/>
                      </a:lnTo>
                      <a:lnTo>
                        <a:pt x="1658" y="154"/>
                      </a:lnTo>
                      <a:lnTo>
                        <a:pt x="1656" y="156"/>
                      </a:lnTo>
                      <a:lnTo>
                        <a:pt x="1653" y="159"/>
                      </a:lnTo>
                      <a:lnTo>
                        <a:pt x="1649" y="165"/>
                      </a:lnTo>
                      <a:lnTo>
                        <a:pt x="1641" y="172"/>
                      </a:lnTo>
                      <a:lnTo>
                        <a:pt x="1632" y="182"/>
                      </a:lnTo>
                      <a:lnTo>
                        <a:pt x="1619" y="194"/>
                      </a:lnTo>
                      <a:lnTo>
                        <a:pt x="1608" y="203"/>
                      </a:lnTo>
                      <a:lnTo>
                        <a:pt x="1597" y="212"/>
                      </a:lnTo>
                      <a:lnTo>
                        <a:pt x="1586" y="220"/>
                      </a:lnTo>
                      <a:lnTo>
                        <a:pt x="1576" y="225"/>
                      </a:lnTo>
                      <a:lnTo>
                        <a:pt x="1567" y="230"/>
                      </a:lnTo>
                      <a:lnTo>
                        <a:pt x="1558" y="234"/>
                      </a:lnTo>
                      <a:lnTo>
                        <a:pt x="1548" y="237"/>
                      </a:lnTo>
                      <a:lnTo>
                        <a:pt x="1539" y="238"/>
                      </a:lnTo>
                      <a:lnTo>
                        <a:pt x="1529" y="239"/>
                      </a:lnTo>
                      <a:lnTo>
                        <a:pt x="1519" y="240"/>
                      </a:lnTo>
                      <a:lnTo>
                        <a:pt x="1508" y="240"/>
                      </a:lnTo>
                      <a:lnTo>
                        <a:pt x="1496" y="239"/>
                      </a:lnTo>
                      <a:lnTo>
                        <a:pt x="1484" y="239"/>
                      </a:lnTo>
                      <a:lnTo>
                        <a:pt x="1470" y="238"/>
                      </a:lnTo>
                      <a:lnTo>
                        <a:pt x="1454" y="237"/>
                      </a:lnTo>
                      <a:lnTo>
                        <a:pt x="1445" y="233"/>
                      </a:lnTo>
                      <a:lnTo>
                        <a:pt x="1434" y="229"/>
                      </a:lnTo>
                      <a:lnTo>
                        <a:pt x="1424" y="225"/>
                      </a:lnTo>
                      <a:lnTo>
                        <a:pt x="1413" y="221"/>
                      </a:lnTo>
                      <a:lnTo>
                        <a:pt x="1404" y="216"/>
                      </a:lnTo>
                      <a:lnTo>
                        <a:pt x="1394" y="210"/>
                      </a:lnTo>
                      <a:lnTo>
                        <a:pt x="1386" y="202"/>
                      </a:lnTo>
                      <a:lnTo>
                        <a:pt x="1379" y="194"/>
                      </a:lnTo>
                      <a:lnTo>
                        <a:pt x="1382" y="191"/>
                      </a:lnTo>
                      <a:lnTo>
                        <a:pt x="1385" y="186"/>
                      </a:lnTo>
                      <a:lnTo>
                        <a:pt x="1388" y="182"/>
                      </a:lnTo>
                      <a:lnTo>
                        <a:pt x="1391" y="178"/>
                      </a:lnTo>
                      <a:lnTo>
                        <a:pt x="1398" y="155"/>
                      </a:lnTo>
                      <a:lnTo>
                        <a:pt x="1402" y="131"/>
                      </a:lnTo>
                      <a:lnTo>
                        <a:pt x="1402" y="107"/>
                      </a:lnTo>
                      <a:lnTo>
                        <a:pt x="1399" y="85"/>
                      </a:lnTo>
                      <a:lnTo>
                        <a:pt x="1394" y="61"/>
                      </a:lnTo>
                      <a:lnTo>
                        <a:pt x="1385" y="40"/>
                      </a:lnTo>
                      <a:lnTo>
                        <a:pt x="1375" y="19"/>
                      </a:lnTo>
                      <a:lnTo>
                        <a:pt x="1362" y="0"/>
                      </a:lnTo>
                      <a:lnTo>
                        <a:pt x="1361" y="5"/>
                      </a:lnTo>
                      <a:lnTo>
                        <a:pt x="1362" y="22"/>
                      </a:lnTo>
                      <a:lnTo>
                        <a:pt x="1364" y="46"/>
                      </a:lnTo>
                      <a:lnTo>
                        <a:pt x="1365" y="74"/>
                      </a:lnTo>
                      <a:lnTo>
                        <a:pt x="1363" y="104"/>
                      </a:lnTo>
                      <a:lnTo>
                        <a:pt x="1357" y="131"/>
                      </a:lnTo>
                      <a:lnTo>
                        <a:pt x="1346" y="153"/>
                      </a:lnTo>
                      <a:lnTo>
                        <a:pt x="1326" y="166"/>
                      </a:lnTo>
                      <a:lnTo>
                        <a:pt x="1305" y="166"/>
                      </a:lnTo>
                      <a:lnTo>
                        <a:pt x="1283" y="168"/>
                      </a:lnTo>
                      <a:lnTo>
                        <a:pt x="1262" y="172"/>
                      </a:lnTo>
                      <a:lnTo>
                        <a:pt x="1242" y="178"/>
                      </a:lnTo>
                      <a:lnTo>
                        <a:pt x="1223" y="184"/>
                      </a:lnTo>
                      <a:lnTo>
                        <a:pt x="1203" y="193"/>
                      </a:lnTo>
                      <a:lnTo>
                        <a:pt x="1185" y="201"/>
                      </a:lnTo>
                      <a:lnTo>
                        <a:pt x="1166" y="212"/>
                      </a:lnTo>
                      <a:lnTo>
                        <a:pt x="1149" y="224"/>
                      </a:lnTo>
                      <a:lnTo>
                        <a:pt x="1132" y="237"/>
                      </a:lnTo>
                      <a:lnTo>
                        <a:pt x="1117" y="251"/>
                      </a:lnTo>
                      <a:lnTo>
                        <a:pt x="1102" y="266"/>
                      </a:lnTo>
                      <a:lnTo>
                        <a:pt x="1088" y="281"/>
                      </a:lnTo>
                      <a:lnTo>
                        <a:pt x="1075" y="298"/>
                      </a:lnTo>
                      <a:lnTo>
                        <a:pt x="1062" y="316"/>
                      </a:lnTo>
                      <a:lnTo>
                        <a:pt x="1051" y="333"/>
                      </a:lnTo>
                      <a:lnTo>
                        <a:pt x="1042" y="349"/>
                      </a:lnTo>
                      <a:lnTo>
                        <a:pt x="1035" y="366"/>
                      </a:lnTo>
                      <a:lnTo>
                        <a:pt x="1030" y="384"/>
                      </a:lnTo>
                      <a:lnTo>
                        <a:pt x="1025" y="401"/>
                      </a:lnTo>
                      <a:lnTo>
                        <a:pt x="1021" y="418"/>
                      </a:lnTo>
                      <a:lnTo>
                        <a:pt x="1017" y="437"/>
                      </a:lnTo>
                      <a:lnTo>
                        <a:pt x="1012" y="454"/>
                      </a:lnTo>
                      <a:lnTo>
                        <a:pt x="1008" y="471"/>
                      </a:lnTo>
                      <a:lnTo>
                        <a:pt x="999" y="467"/>
                      </a:lnTo>
                      <a:lnTo>
                        <a:pt x="987" y="462"/>
                      </a:lnTo>
                      <a:lnTo>
                        <a:pt x="972" y="458"/>
                      </a:lnTo>
                      <a:lnTo>
                        <a:pt x="957" y="453"/>
                      </a:lnTo>
                      <a:lnTo>
                        <a:pt x="942" y="446"/>
                      </a:lnTo>
                      <a:lnTo>
                        <a:pt x="928" y="440"/>
                      </a:lnTo>
                      <a:lnTo>
                        <a:pt x="918" y="433"/>
                      </a:lnTo>
                      <a:lnTo>
                        <a:pt x="914" y="426"/>
                      </a:lnTo>
                      <a:lnTo>
                        <a:pt x="895" y="429"/>
                      </a:lnTo>
                      <a:lnTo>
                        <a:pt x="865" y="434"/>
                      </a:lnTo>
                      <a:lnTo>
                        <a:pt x="826" y="440"/>
                      </a:lnTo>
                      <a:lnTo>
                        <a:pt x="779" y="448"/>
                      </a:lnTo>
                      <a:lnTo>
                        <a:pt x="728" y="457"/>
                      </a:lnTo>
                      <a:lnTo>
                        <a:pt x="671" y="466"/>
                      </a:lnTo>
                      <a:lnTo>
                        <a:pt x="613" y="475"/>
                      </a:lnTo>
                      <a:lnTo>
                        <a:pt x="554" y="485"/>
                      </a:lnTo>
                      <a:lnTo>
                        <a:pt x="496" y="495"/>
                      </a:lnTo>
                      <a:lnTo>
                        <a:pt x="441" y="504"/>
                      </a:lnTo>
                      <a:lnTo>
                        <a:pt x="389" y="513"/>
                      </a:lnTo>
                      <a:lnTo>
                        <a:pt x="343" y="521"/>
                      </a:lnTo>
                      <a:lnTo>
                        <a:pt x="304" y="527"/>
                      </a:lnTo>
                      <a:lnTo>
                        <a:pt x="275" y="531"/>
                      </a:lnTo>
                      <a:lnTo>
                        <a:pt x="255" y="535"/>
                      </a:lnTo>
                      <a:lnTo>
                        <a:pt x="249" y="536"/>
                      </a:lnTo>
                      <a:lnTo>
                        <a:pt x="234" y="531"/>
                      </a:lnTo>
                      <a:lnTo>
                        <a:pt x="219" y="526"/>
                      </a:lnTo>
                      <a:lnTo>
                        <a:pt x="205" y="522"/>
                      </a:lnTo>
                      <a:lnTo>
                        <a:pt x="189" y="516"/>
                      </a:lnTo>
                      <a:lnTo>
                        <a:pt x="174" y="511"/>
                      </a:lnTo>
                      <a:lnTo>
                        <a:pt x="159" y="506"/>
                      </a:lnTo>
                      <a:lnTo>
                        <a:pt x="145" y="501"/>
                      </a:lnTo>
                      <a:lnTo>
                        <a:pt x="130" y="496"/>
                      </a:lnTo>
                      <a:lnTo>
                        <a:pt x="115" y="490"/>
                      </a:lnTo>
                      <a:lnTo>
                        <a:pt x="100" y="486"/>
                      </a:lnTo>
                      <a:lnTo>
                        <a:pt x="86" y="481"/>
                      </a:lnTo>
                      <a:lnTo>
                        <a:pt x="71" y="476"/>
                      </a:lnTo>
                      <a:lnTo>
                        <a:pt x="56" y="472"/>
                      </a:lnTo>
                      <a:lnTo>
                        <a:pt x="41" y="468"/>
                      </a:lnTo>
                      <a:lnTo>
                        <a:pt x="26" y="463"/>
                      </a:lnTo>
                      <a:lnTo>
                        <a:pt x="10" y="459"/>
                      </a:lnTo>
                      <a:lnTo>
                        <a:pt x="0" y="470"/>
                      </a:lnTo>
                      <a:lnTo>
                        <a:pt x="3" y="472"/>
                      </a:lnTo>
                      <a:lnTo>
                        <a:pt x="9" y="475"/>
                      </a:lnTo>
                      <a:lnTo>
                        <a:pt x="20" y="480"/>
                      </a:lnTo>
                      <a:lnTo>
                        <a:pt x="33" y="485"/>
                      </a:lnTo>
                      <a:lnTo>
                        <a:pt x="49" y="490"/>
                      </a:lnTo>
                      <a:lnTo>
                        <a:pt x="67" y="497"/>
                      </a:lnTo>
                      <a:lnTo>
                        <a:pt x="85" y="504"/>
                      </a:lnTo>
                      <a:lnTo>
                        <a:pt x="103" y="511"/>
                      </a:lnTo>
                      <a:lnTo>
                        <a:pt x="122" y="518"/>
                      </a:lnTo>
                      <a:lnTo>
                        <a:pt x="140" y="525"/>
                      </a:lnTo>
                      <a:lnTo>
                        <a:pt x="157" y="531"/>
                      </a:lnTo>
                      <a:lnTo>
                        <a:pt x="172" y="537"/>
                      </a:lnTo>
                      <a:lnTo>
                        <a:pt x="185" y="542"/>
                      </a:lnTo>
                      <a:lnTo>
                        <a:pt x="195" y="545"/>
                      </a:lnTo>
                      <a:lnTo>
                        <a:pt x="201" y="548"/>
                      </a:lnTo>
                      <a:lnTo>
                        <a:pt x="203" y="549"/>
                      </a:lnTo>
                      <a:lnTo>
                        <a:pt x="202" y="549"/>
                      </a:lnTo>
                      <a:lnTo>
                        <a:pt x="199" y="550"/>
                      </a:lnTo>
                      <a:lnTo>
                        <a:pt x="195" y="552"/>
                      </a:lnTo>
                      <a:lnTo>
                        <a:pt x="189" y="554"/>
                      </a:lnTo>
                      <a:lnTo>
                        <a:pt x="183" y="556"/>
                      </a:lnTo>
                      <a:lnTo>
                        <a:pt x="178" y="559"/>
                      </a:lnTo>
                      <a:lnTo>
                        <a:pt x="172" y="562"/>
                      </a:lnTo>
                      <a:lnTo>
                        <a:pt x="168" y="565"/>
                      </a:lnTo>
                      <a:lnTo>
                        <a:pt x="460" y="693"/>
                      </a:lnTo>
                      <a:lnTo>
                        <a:pt x="466" y="695"/>
                      </a:lnTo>
                      <a:lnTo>
                        <a:pt x="471" y="696"/>
                      </a:lnTo>
                      <a:lnTo>
                        <a:pt x="476" y="696"/>
                      </a:lnTo>
                      <a:lnTo>
                        <a:pt x="482" y="692"/>
                      </a:lnTo>
                      <a:lnTo>
                        <a:pt x="230" y="572"/>
                      </a:lnTo>
                      <a:lnTo>
                        <a:pt x="248" y="568"/>
                      </a:lnTo>
                      <a:lnTo>
                        <a:pt x="277" y="563"/>
                      </a:lnTo>
                      <a:lnTo>
                        <a:pt x="315" y="554"/>
                      </a:lnTo>
                      <a:lnTo>
                        <a:pt x="361" y="545"/>
                      </a:lnTo>
                      <a:lnTo>
                        <a:pt x="414" y="536"/>
                      </a:lnTo>
                      <a:lnTo>
                        <a:pt x="471" y="525"/>
                      </a:lnTo>
                      <a:lnTo>
                        <a:pt x="531" y="513"/>
                      </a:lnTo>
                      <a:lnTo>
                        <a:pt x="592" y="502"/>
                      </a:lnTo>
                      <a:lnTo>
                        <a:pt x="652" y="492"/>
                      </a:lnTo>
                      <a:lnTo>
                        <a:pt x="709" y="481"/>
                      </a:lnTo>
                      <a:lnTo>
                        <a:pt x="763" y="471"/>
                      </a:lnTo>
                      <a:lnTo>
                        <a:pt x="811" y="461"/>
                      </a:lnTo>
                      <a:lnTo>
                        <a:pt x="852" y="455"/>
                      </a:lnTo>
                      <a:lnTo>
                        <a:pt x="882" y="448"/>
                      </a:lnTo>
                      <a:lnTo>
                        <a:pt x="902" y="445"/>
                      </a:lnTo>
                      <a:lnTo>
                        <a:pt x="909" y="444"/>
                      </a:lnTo>
                      <a:lnTo>
                        <a:pt x="921" y="451"/>
                      </a:lnTo>
                      <a:lnTo>
                        <a:pt x="932" y="457"/>
                      </a:lnTo>
                      <a:lnTo>
                        <a:pt x="945" y="463"/>
                      </a:lnTo>
                      <a:lnTo>
                        <a:pt x="958" y="471"/>
                      </a:lnTo>
                      <a:lnTo>
                        <a:pt x="970" y="479"/>
                      </a:lnTo>
                      <a:lnTo>
                        <a:pt x="982" y="486"/>
                      </a:lnTo>
                      <a:lnTo>
                        <a:pt x="994" y="494"/>
                      </a:lnTo>
                      <a:lnTo>
                        <a:pt x="1005" y="502"/>
                      </a:lnTo>
                      <a:lnTo>
                        <a:pt x="1004" y="530"/>
                      </a:lnTo>
                      <a:lnTo>
                        <a:pt x="999" y="556"/>
                      </a:lnTo>
                      <a:lnTo>
                        <a:pt x="994" y="583"/>
                      </a:lnTo>
                      <a:lnTo>
                        <a:pt x="987" y="608"/>
                      </a:lnTo>
                      <a:lnTo>
                        <a:pt x="980" y="599"/>
                      </a:lnTo>
                      <a:lnTo>
                        <a:pt x="972" y="591"/>
                      </a:lnTo>
                      <a:lnTo>
                        <a:pt x="965" y="582"/>
                      </a:lnTo>
                      <a:lnTo>
                        <a:pt x="957" y="575"/>
                      </a:lnTo>
                      <a:lnTo>
                        <a:pt x="950" y="567"/>
                      </a:lnTo>
                      <a:lnTo>
                        <a:pt x="942" y="559"/>
                      </a:lnTo>
                      <a:lnTo>
                        <a:pt x="934" y="552"/>
                      </a:lnTo>
                      <a:lnTo>
                        <a:pt x="924" y="545"/>
                      </a:lnTo>
                      <a:lnTo>
                        <a:pt x="931" y="545"/>
                      </a:lnTo>
                      <a:lnTo>
                        <a:pt x="939" y="548"/>
                      </a:lnTo>
                      <a:lnTo>
                        <a:pt x="946" y="553"/>
                      </a:lnTo>
                      <a:lnTo>
                        <a:pt x="953" y="558"/>
                      </a:lnTo>
                      <a:lnTo>
                        <a:pt x="961" y="564"/>
                      </a:lnTo>
                      <a:lnTo>
                        <a:pt x="968" y="566"/>
                      </a:lnTo>
                      <a:lnTo>
                        <a:pt x="976" y="566"/>
                      </a:lnTo>
                      <a:lnTo>
                        <a:pt x="984" y="562"/>
                      </a:lnTo>
                      <a:lnTo>
                        <a:pt x="977" y="549"/>
                      </a:lnTo>
                      <a:lnTo>
                        <a:pt x="967" y="537"/>
                      </a:lnTo>
                      <a:lnTo>
                        <a:pt x="957" y="526"/>
                      </a:lnTo>
                      <a:lnTo>
                        <a:pt x="945" y="515"/>
                      </a:lnTo>
                      <a:lnTo>
                        <a:pt x="934" y="506"/>
                      </a:lnTo>
                      <a:lnTo>
                        <a:pt x="921" y="497"/>
                      </a:lnTo>
                      <a:lnTo>
                        <a:pt x="908" y="489"/>
                      </a:lnTo>
                      <a:lnTo>
                        <a:pt x="895" y="483"/>
                      </a:lnTo>
                      <a:lnTo>
                        <a:pt x="903" y="484"/>
                      </a:lnTo>
                      <a:lnTo>
                        <a:pt x="912" y="485"/>
                      </a:lnTo>
                      <a:lnTo>
                        <a:pt x="921" y="487"/>
                      </a:lnTo>
                      <a:lnTo>
                        <a:pt x="929" y="489"/>
                      </a:lnTo>
                      <a:lnTo>
                        <a:pt x="938" y="492"/>
                      </a:lnTo>
                      <a:lnTo>
                        <a:pt x="946" y="495"/>
                      </a:lnTo>
                      <a:lnTo>
                        <a:pt x="954" y="498"/>
                      </a:lnTo>
                      <a:lnTo>
                        <a:pt x="962" y="502"/>
                      </a:lnTo>
                      <a:lnTo>
                        <a:pt x="966" y="503"/>
                      </a:lnTo>
                      <a:lnTo>
                        <a:pt x="970" y="507"/>
                      </a:lnTo>
                      <a:lnTo>
                        <a:pt x="975" y="511"/>
                      </a:lnTo>
                      <a:lnTo>
                        <a:pt x="978" y="514"/>
                      </a:lnTo>
                      <a:lnTo>
                        <a:pt x="982" y="518"/>
                      </a:lnTo>
                      <a:lnTo>
                        <a:pt x="986" y="520"/>
                      </a:lnTo>
                      <a:lnTo>
                        <a:pt x="991" y="518"/>
                      </a:lnTo>
                      <a:lnTo>
                        <a:pt x="996" y="514"/>
                      </a:lnTo>
                      <a:lnTo>
                        <a:pt x="989" y="504"/>
                      </a:lnTo>
                      <a:lnTo>
                        <a:pt x="980" y="497"/>
                      </a:lnTo>
                      <a:lnTo>
                        <a:pt x="970" y="490"/>
                      </a:lnTo>
                      <a:lnTo>
                        <a:pt x="961" y="485"/>
                      </a:lnTo>
                      <a:lnTo>
                        <a:pt x="950" y="481"/>
                      </a:lnTo>
                      <a:lnTo>
                        <a:pt x="939" y="477"/>
                      </a:lnTo>
                      <a:lnTo>
                        <a:pt x="927" y="473"/>
                      </a:lnTo>
                      <a:lnTo>
                        <a:pt x="916" y="470"/>
                      </a:lnTo>
                      <a:lnTo>
                        <a:pt x="910" y="468"/>
                      </a:lnTo>
                      <a:lnTo>
                        <a:pt x="902" y="467"/>
                      </a:lnTo>
                      <a:lnTo>
                        <a:pt x="896" y="467"/>
                      </a:lnTo>
                      <a:lnTo>
                        <a:pt x="890" y="471"/>
                      </a:lnTo>
                      <a:lnTo>
                        <a:pt x="890" y="474"/>
                      </a:lnTo>
                      <a:lnTo>
                        <a:pt x="891" y="477"/>
                      </a:lnTo>
                      <a:lnTo>
                        <a:pt x="893" y="480"/>
                      </a:lnTo>
                      <a:lnTo>
                        <a:pt x="895" y="482"/>
                      </a:lnTo>
                      <a:lnTo>
                        <a:pt x="887" y="484"/>
                      </a:lnTo>
                      <a:lnTo>
                        <a:pt x="879" y="485"/>
                      </a:lnTo>
                      <a:lnTo>
                        <a:pt x="872" y="487"/>
                      </a:lnTo>
                      <a:lnTo>
                        <a:pt x="871" y="496"/>
                      </a:lnTo>
                      <a:lnTo>
                        <a:pt x="880" y="499"/>
                      </a:lnTo>
                      <a:lnTo>
                        <a:pt x="888" y="502"/>
                      </a:lnTo>
                      <a:lnTo>
                        <a:pt x="897" y="506"/>
                      </a:lnTo>
                      <a:lnTo>
                        <a:pt x="907" y="508"/>
                      </a:lnTo>
                      <a:lnTo>
                        <a:pt x="914" y="511"/>
                      </a:lnTo>
                      <a:lnTo>
                        <a:pt x="923" y="515"/>
                      </a:lnTo>
                      <a:lnTo>
                        <a:pt x="930" y="521"/>
                      </a:lnTo>
                      <a:lnTo>
                        <a:pt x="938" y="526"/>
                      </a:lnTo>
                      <a:lnTo>
                        <a:pt x="931" y="527"/>
                      </a:lnTo>
                      <a:lnTo>
                        <a:pt x="924" y="527"/>
                      </a:lnTo>
                      <a:lnTo>
                        <a:pt x="917" y="526"/>
                      </a:lnTo>
                      <a:lnTo>
                        <a:pt x="910" y="524"/>
                      </a:lnTo>
                      <a:lnTo>
                        <a:pt x="902" y="522"/>
                      </a:lnTo>
                      <a:lnTo>
                        <a:pt x="895" y="521"/>
                      </a:lnTo>
                      <a:lnTo>
                        <a:pt x="888" y="523"/>
                      </a:lnTo>
                      <a:lnTo>
                        <a:pt x="881" y="526"/>
                      </a:lnTo>
                      <a:lnTo>
                        <a:pt x="884" y="538"/>
                      </a:lnTo>
                      <a:lnTo>
                        <a:pt x="890" y="548"/>
                      </a:lnTo>
                      <a:lnTo>
                        <a:pt x="898" y="555"/>
                      </a:lnTo>
                      <a:lnTo>
                        <a:pt x="908" y="563"/>
                      </a:lnTo>
                      <a:lnTo>
                        <a:pt x="916" y="570"/>
                      </a:lnTo>
                      <a:lnTo>
                        <a:pt x="926" y="579"/>
                      </a:lnTo>
                      <a:lnTo>
                        <a:pt x="934" y="590"/>
                      </a:lnTo>
                      <a:lnTo>
                        <a:pt x="940" y="602"/>
                      </a:lnTo>
                      <a:lnTo>
                        <a:pt x="923" y="605"/>
                      </a:lnTo>
                      <a:lnTo>
                        <a:pt x="904" y="609"/>
                      </a:lnTo>
                      <a:lnTo>
                        <a:pt x="887" y="615"/>
                      </a:lnTo>
                      <a:lnTo>
                        <a:pt x="870" y="620"/>
                      </a:lnTo>
                      <a:lnTo>
                        <a:pt x="853" y="625"/>
                      </a:lnTo>
                      <a:lnTo>
                        <a:pt x="835" y="630"/>
                      </a:lnTo>
                      <a:lnTo>
                        <a:pt x="817" y="633"/>
                      </a:lnTo>
                      <a:lnTo>
                        <a:pt x="800" y="634"/>
                      </a:lnTo>
                      <a:lnTo>
                        <a:pt x="803" y="610"/>
                      </a:lnTo>
                      <a:lnTo>
                        <a:pt x="805" y="584"/>
                      </a:lnTo>
                      <a:lnTo>
                        <a:pt x="803" y="559"/>
                      </a:lnTo>
                      <a:lnTo>
                        <a:pt x="800" y="536"/>
                      </a:lnTo>
                      <a:lnTo>
                        <a:pt x="794" y="528"/>
                      </a:lnTo>
                      <a:lnTo>
                        <a:pt x="790" y="520"/>
                      </a:lnTo>
                      <a:lnTo>
                        <a:pt x="785" y="512"/>
                      </a:lnTo>
                      <a:lnTo>
                        <a:pt x="776" y="510"/>
                      </a:lnTo>
                      <a:lnTo>
                        <a:pt x="767" y="525"/>
                      </a:lnTo>
                      <a:lnTo>
                        <a:pt x="762" y="541"/>
                      </a:lnTo>
                      <a:lnTo>
                        <a:pt x="757" y="557"/>
                      </a:lnTo>
                      <a:lnTo>
                        <a:pt x="747" y="572"/>
                      </a:lnTo>
                      <a:lnTo>
                        <a:pt x="709" y="510"/>
                      </a:lnTo>
                      <a:lnTo>
                        <a:pt x="698" y="510"/>
                      </a:lnTo>
                      <a:lnTo>
                        <a:pt x="698" y="520"/>
                      </a:lnTo>
                      <a:lnTo>
                        <a:pt x="706" y="531"/>
                      </a:lnTo>
                      <a:lnTo>
                        <a:pt x="712" y="543"/>
                      </a:lnTo>
                      <a:lnTo>
                        <a:pt x="718" y="555"/>
                      </a:lnTo>
                      <a:lnTo>
                        <a:pt x="723" y="568"/>
                      </a:lnTo>
                      <a:lnTo>
                        <a:pt x="729" y="580"/>
                      </a:lnTo>
                      <a:lnTo>
                        <a:pt x="733" y="593"/>
                      </a:lnTo>
                      <a:lnTo>
                        <a:pt x="736" y="607"/>
                      </a:lnTo>
                      <a:lnTo>
                        <a:pt x="739" y="620"/>
                      </a:lnTo>
                      <a:lnTo>
                        <a:pt x="748" y="618"/>
                      </a:lnTo>
                      <a:lnTo>
                        <a:pt x="756" y="612"/>
                      </a:lnTo>
                      <a:lnTo>
                        <a:pt x="761" y="607"/>
                      </a:lnTo>
                      <a:lnTo>
                        <a:pt x="766" y="600"/>
                      </a:lnTo>
                      <a:lnTo>
                        <a:pt x="771" y="593"/>
                      </a:lnTo>
                      <a:lnTo>
                        <a:pt x="774" y="584"/>
                      </a:lnTo>
                      <a:lnTo>
                        <a:pt x="777" y="577"/>
                      </a:lnTo>
                      <a:lnTo>
                        <a:pt x="780" y="569"/>
                      </a:lnTo>
                      <a:lnTo>
                        <a:pt x="785" y="577"/>
                      </a:lnTo>
                      <a:lnTo>
                        <a:pt x="783" y="594"/>
                      </a:lnTo>
                      <a:lnTo>
                        <a:pt x="778" y="611"/>
                      </a:lnTo>
                      <a:lnTo>
                        <a:pt x="774" y="627"/>
                      </a:lnTo>
                      <a:lnTo>
                        <a:pt x="767" y="645"/>
                      </a:lnTo>
                      <a:lnTo>
                        <a:pt x="761" y="661"/>
                      </a:lnTo>
                      <a:lnTo>
                        <a:pt x="755" y="677"/>
                      </a:lnTo>
                      <a:lnTo>
                        <a:pt x="748" y="693"/>
                      </a:lnTo>
                      <a:lnTo>
                        <a:pt x="742" y="708"/>
                      </a:lnTo>
                      <a:lnTo>
                        <a:pt x="781" y="712"/>
                      </a:lnTo>
                      <a:lnTo>
                        <a:pt x="785" y="702"/>
                      </a:lnTo>
                      <a:lnTo>
                        <a:pt x="788" y="688"/>
                      </a:lnTo>
                      <a:lnTo>
                        <a:pt x="791" y="675"/>
                      </a:lnTo>
                      <a:lnTo>
                        <a:pt x="794" y="665"/>
                      </a:lnTo>
                      <a:lnTo>
                        <a:pt x="815" y="662"/>
                      </a:lnTo>
                      <a:lnTo>
                        <a:pt x="835" y="657"/>
                      </a:lnTo>
                      <a:lnTo>
                        <a:pt x="856" y="651"/>
                      </a:lnTo>
                      <a:lnTo>
                        <a:pt x="876" y="646"/>
                      </a:lnTo>
                      <a:lnTo>
                        <a:pt x="897" y="640"/>
                      </a:lnTo>
                      <a:lnTo>
                        <a:pt x="916" y="635"/>
                      </a:lnTo>
                      <a:lnTo>
                        <a:pt x="937" y="630"/>
                      </a:lnTo>
                      <a:lnTo>
                        <a:pt x="957" y="625"/>
                      </a:lnTo>
                      <a:lnTo>
                        <a:pt x="964" y="634"/>
                      </a:lnTo>
                      <a:lnTo>
                        <a:pt x="970" y="643"/>
                      </a:lnTo>
                      <a:lnTo>
                        <a:pt x="975" y="651"/>
                      </a:lnTo>
                      <a:lnTo>
                        <a:pt x="979" y="661"/>
                      </a:lnTo>
                      <a:lnTo>
                        <a:pt x="881" y="692"/>
                      </a:lnTo>
                      <a:lnTo>
                        <a:pt x="888" y="720"/>
                      </a:lnTo>
                      <a:lnTo>
                        <a:pt x="890" y="719"/>
                      </a:lnTo>
                      <a:lnTo>
                        <a:pt x="898" y="717"/>
                      </a:lnTo>
                      <a:lnTo>
                        <a:pt x="908" y="714"/>
                      </a:lnTo>
                      <a:lnTo>
                        <a:pt x="921" y="709"/>
                      </a:lnTo>
                      <a:lnTo>
                        <a:pt x="935" y="704"/>
                      </a:lnTo>
                      <a:lnTo>
                        <a:pt x="949" y="699"/>
                      </a:lnTo>
                      <a:lnTo>
                        <a:pt x="962" y="693"/>
                      </a:lnTo>
                      <a:lnTo>
                        <a:pt x="973" y="689"/>
                      </a:lnTo>
                      <a:lnTo>
                        <a:pt x="969" y="740"/>
                      </a:lnTo>
                      <a:lnTo>
                        <a:pt x="882" y="769"/>
                      </a:lnTo>
                      <a:lnTo>
                        <a:pt x="888" y="798"/>
                      </a:lnTo>
                      <a:close/>
                    </a:path>
                  </a:pathLst>
                </a:custGeom>
                <a:solidFill>
                  <a:srgbClr val="000000"/>
                </a:solidFill>
                <a:ln w="9525">
                  <a:noFill/>
                  <a:round/>
                  <a:headEnd/>
                  <a:tailEnd/>
                </a:ln>
              </p:spPr>
              <p:txBody>
                <a:bodyPr/>
                <a:lstStyle/>
                <a:p>
                  <a:endParaRPr lang="he-IL"/>
                </a:p>
              </p:txBody>
            </p:sp>
            <p:sp>
              <p:nvSpPr>
                <p:cNvPr id="250" name="Freeform 34"/>
                <p:cNvSpPr>
                  <a:spLocks/>
                </p:cNvSpPr>
                <p:nvPr/>
              </p:nvSpPr>
              <p:spPr bwMode="auto">
                <a:xfrm>
                  <a:off x="4544" y="1455"/>
                  <a:ext cx="159" cy="49"/>
                </a:xfrm>
                <a:custGeom>
                  <a:avLst/>
                  <a:gdLst/>
                  <a:ahLst/>
                  <a:cxnLst>
                    <a:cxn ang="0">
                      <a:pos x="479" y="144"/>
                    </a:cxn>
                    <a:cxn ang="0">
                      <a:pos x="471" y="145"/>
                    </a:cxn>
                    <a:cxn ang="0">
                      <a:pos x="465" y="141"/>
                    </a:cxn>
                    <a:cxn ang="0">
                      <a:pos x="458" y="136"/>
                    </a:cxn>
                    <a:cxn ang="0">
                      <a:pos x="453" y="132"/>
                    </a:cxn>
                    <a:cxn ang="0">
                      <a:pos x="430" y="112"/>
                    </a:cxn>
                    <a:cxn ang="0">
                      <a:pos x="407" y="95"/>
                    </a:cxn>
                    <a:cxn ang="0">
                      <a:pos x="382" y="81"/>
                    </a:cxn>
                    <a:cxn ang="0">
                      <a:pos x="355" y="69"/>
                    </a:cxn>
                    <a:cxn ang="0">
                      <a:pos x="328" y="60"/>
                    </a:cxn>
                    <a:cxn ang="0">
                      <a:pos x="299" y="53"/>
                    </a:cxn>
                    <a:cxn ang="0">
                      <a:pos x="270" y="48"/>
                    </a:cxn>
                    <a:cxn ang="0">
                      <a:pos x="239" y="45"/>
                    </a:cxn>
                    <a:cxn ang="0">
                      <a:pos x="210" y="44"/>
                    </a:cxn>
                    <a:cxn ang="0">
                      <a:pos x="180" y="44"/>
                    </a:cxn>
                    <a:cxn ang="0">
                      <a:pos x="150" y="48"/>
                    </a:cxn>
                    <a:cxn ang="0">
                      <a:pos x="121" y="52"/>
                    </a:cxn>
                    <a:cxn ang="0">
                      <a:pos x="92" y="57"/>
                    </a:cxn>
                    <a:cxn ang="0">
                      <a:pos x="64" y="64"/>
                    </a:cxn>
                    <a:cxn ang="0">
                      <a:pos x="36" y="72"/>
                    </a:cxn>
                    <a:cxn ang="0">
                      <a:pos x="10" y="82"/>
                    </a:cxn>
                    <a:cxn ang="0">
                      <a:pos x="5" y="78"/>
                    </a:cxn>
                    <a:cxn ang="0">
                      <a:pos x="2" y="73"/>
                    </a:cxn>
                    <a:cxn ang="0">
                      <a:pos x="0" y="67"/>
                    </a:cxn>
                    <a:cxn ang="0">
                      <a:pos x="0" y="59"/>
                    </a:cxn>
                    <a:cxn ang="0">
                      <a:pos x="14" y="49"/>
                    </a:cxn>
                    <a:cxn ang="0">
                      <a:pos x="29" y="39"/>
                    </a:cxn>
                    <a:cxn ang="0">
                      <a:pos x="44" y="30"/>
                    </a:cxn>
                    <a:cxn ang="0">
                      <a:pos x="60" y="23"/>
                    </a:cxn>
                    <a:cxn ang="0">
                      <a:pos x="77" y="16"/>
                    </a:cxn>
                    <a:cxn ang="0">
                      <a:pos x="94" y="11"/>
                    </a:cxn>
                    <a:cxn ang="0">
                      <a:pos x="111" y="8"/>
                    </a:cxn>
                    <a:cxn ang="0">
                      <a:pos x="128" y="4"/>
                    </a:cxn>
                    <a:cxn ang="0">
                      <a:pos x="147" y="2"/>
                    </a:cxn>
                    <a:cxn ang="0">
                      <a:pos x="164" y="1"/>
                    </a:cxn>
                    <a:cxn ang="0">
                      <a:pos x="182" y="0"/>
                    </a:cxn>
                    <a:cxn ang="0">
                      <a:pos x="201" y="1"/>
                    </a:cxn>
                    <a:cxn ang="0">
                      <a:pos x="219" y="2"/>
                    </a:cxn>
                    <a:cxn ang="0">
                      <a:pos x="237" y="4"/>
                    </a:cxn>
                    <a:cxn ang="0">
                      <a:pos x="256" y="7"/>
                    </a:cxn>
                    <a:cxn ang="0">
                      <a:pos x="273" y="10"/>
                    </a:cxn>
                    <a:cxn ang="0">
                      <a:pos x="288" y="13"/>
                    </a:cxn>
                    <a:cxn ang="0">
                      <a:pos x="303" y="16"/>
                    </a:cxn>
                    <a:cxn ang="0">
                      <a:pos x="318" y="21"/>
                    </a:cxn>
                    <a:cxn ang="0">
                      <a:pos x="333" y="26"/>
                    </a:cxn>
                    <a:cxn ang="0">
                      <a:pos x="348" y="31"/>
                    </a:cxn>
                    <a:cxn ang="0">
                      <a:pos x="362" y="38"/>
                    </a:cxn>
                    <a:cxn ang="0">
                      <a:pos x="377" y="45"/>
                    </a:cxn>
                    <a:cxn ang="0">
                      <a:pos x="390" y="54"/>
                    </a:cxn>
                    <a:cxn ang="0">
                      <a:pos x="404" y="63"/>
                    </a:cxn>
                    <a:cxn ang="0">
                      <a:pos x="417" y="71"/>
                    </a:cxn>
                    <a:cxn ang="0">
                      <a:pos x="429" y="82"/>
                    </a:cxn>
                    <a:cxn ang="0">
                      <a:pos x="441" y="93"/>
                    </a:cxn>
                    <a:cxn ang="0">
                      <a:pos x="452" y="105"/>
                    </a:cxn>
                    <a:cxn ang="0">
                      <a:pos x="462" y="117"/>
                    </a:cxn>
                    <a:cxn ang="0">
                      <a:pos x="470" y="130"/>
                    </a:cxn>
                    <a:cxn ang="0">
                      <a:pos x="479" y="144"/>
                    </a:cxn>
                  </a:cxnLst>
                  <a:rect l="0" t="0" r="r" b="b"/>
                  <a:pathLst>
                    <a:path w="479" h="145">
                      <a:moveTo>
                        <a:pt x="479" y="144"/>
                      </a:moveTo>
                      <a:lnTo>
                        <a:pt x="471" y="145"/>
                      </a:lnTo>
                      <a:lnTo>
                        <a:pt x="465" y="141"/>
                      </a:lnTo>
                      <a:lnTo>
                        <a:pt x="458" y="136"/>
                      </a:lnTo>
                      <a:lnTo>
                        <a:pt x="453" y="132"/>
                      </a:lnTo>
                      <a:lnTo>
                        <a:pt x="430" y="112"/>
                      </a:lnTo>
                      <a:lnTo>
                        <a:pt x="407" y="95"/>
                      </a:lnTo>
                      <a:lnTo>
                        <a:pt x="382" y="81"/>
                      </a:lnTo>
                      <a:lnTo>
                        <a:pt x="355" y="69"/>
                      </a:lnTo>
                      <a:lnTo>
                        <a:pt x="328" y="60"/>
                      </a:lnTo>
                      <a:lnTo>
                        <a:pt x="299" y="53"/>
                      </a:lnTo>
                      <a:lnTo>
                        <a:pt x="270" y="48"/>
                      </a:lnTo>
                      <a:lnTo>
                        <a:pt x="239" y="45"/>
                      </a:lnTo>
                      <a:lnTo>
                        <a:pt x="210" y="44"/>
                      </a:lnTo>
                      <a:lnTo>
                        <a:pt x="180" y="44"/>
                      </a:lnTo>
                      <a:lnTo>
                        <a:pt x="150" y="48"/>
                      </a:lnTo>
                      <a:lnTo>
                        <a:pt x="121" y="52"/>
                      </a:lnTo>
                      <a:lnTo>
                        <a:pt x="92" y="57"/>
                      </a:lnTo>
                      <a:lnTo>
                        <a:pt x="64" y="64"/>
                      </a:lnTo>
                      <a:lnTo>
                        <a:pt x="36" y="72"/>
                      </a:lnTo>
                      <a:lnTo>
                        <a:pt x="10" y="82"/>
                      </a:lnTo>
                      <a:lnTo>
                        <a:pt x="5" y="78"/>
                      </a:lnTo>
                      <a:lnTo>
                        <a:pt x="2" y="73"/>
                      </a:lnTo>
                      <a:lnTo>
                        <a:pt x="0" y="67"/>
                      </a:lnTo>
                      <a:lnTo>
                        <a:pt x="0" y="59"/>
                      </a:lnTo>
                      <a:lnTo>
                        <a:pt x="14" y="49"/>
                      </a:lnTo>
                      <a:lnTo>
                        <a:pt x="29" y="39"/>
                      </a:lnTo>
                      <a:lnTo>
                        <a:pt x="44" y="30"/>
                      </a:lnTo>
                      <a:lnTo>
                        <a:pt x="60" y="23"/>
                      </a:lnTo>
                      <a:lnTo>
                        <a:pt x="77" y="16"/>
                      </a:lnTo>
                      <a:lnTo>
                        <a:pt x="94" y="11"/>
                      </a:lnTo>
                      <a:lnTo>
                        <a:pt x="111" y="8"/>
                      </a:lnTo>
                      <a:lnTo>
                        <a:pt x="128" y="4"/>
                      </a:lnTo>
                      <a:lnTo>
                        <a:pt x="147" y="2"/>
                      </a:lnTo>
                      <a:lnTo>
                        <a:pt x="164" y="1"/>
                      </a:lnTo>
                      <a:lnTo>
                        <a:pt x="182" y="0"/>
                      </a:lnTo>
                      <a:lnTo>
                        <a:pt x="201" y="1"/>
                      </a:lnTo>
                      <a:lnTo>
                        <a:pt x="219" y="2"/>
                      </a:lnTo>
                      <a:lnTo>
                        <a:pt x="237" y="4"/>
                      </a:lnTo>
                      <a:lnTo>
                        <a:pt x="256" y="7"/>
                      </a:lnTo>
                      <a:lnTo>
                        <a:pt x="273" y="10"/>
                      </a:lnTo>
                      <a:lnTo>
                        <a:pt x="288" y="13"/>
                      </a:lnTo>
                      <a:lnTo>
                        <a:pt x="303" y="16"/>
                      </a:lnTo>
                      <a:lnTo>
                        <a:pt x="318" y="21"/>
                      </a:lnTo>
                      <a:lnTo>
                        <a:pt x="333" y="26"/>
                      </a:lnTo>
                      <a:lnTo>
                        <a:pt x="348" y="31"/>
                      </a:lnTo>
                      <a:lnTo>
                        <a:pt x="362" y="38"/>
                      </a:lnTo>
                      <a:lnTo>
                        <a:pt x="377" y="45"/>
                      </a:lnTo>
                      <a:lnTo>
                        <a:pt x="390" y="54"/>
                      </a:lnTo>
                      <a:lnTo>
                        <a:pt x="404" y="63"/>
                      </a:lnTo>
                      <a:lnTo>
                        <a:pt x="417" y="71"/>
                      </a:lnTo>
                      <a:lnTo>
                        <a:pt x="429" y="82"/>
                      </a:lnTo>
                      <a:lnTo>
                        <a:pt x="441" y="93"/>
                      </a:lnTo>
                      <a:lnTo>
                        <a:pt x="452" y="105"/>
                      </a:lnTo>
                      <a:lnTo>
                        <a:pt x="462" y="117"/>
                      </a:lnTo>
                      <a:lnTo>
                        <a:pt x="470" y="130"/>
                      </a:lnTo>
                      <a:lnTo>
                        <a:pt x="479" y="144"/>
                      </a:lnTo>
                      <a:close/>
                    </a:path>
                  </a:pathLst>
                </a:custGeom>
                <a:solidFill>
                  <a:srgbClr val="000000"/>
                </a:solidFill>
                <a:ln w="9525">
                  <a:noFill/>
                  <a:round/>
                  <a:headEnd/>
                  <a:tailEnd/>
                </a:ln>
              </p:spPr>
              <p:txBody>
                <a:bodyPr/>
                <a:lstStyle/>
                <a:p>
                  <a:endParaRPr lang="he-IL"/>
                </a:p>
              </p:txBody>
            </p:sp>
            <p:sp>
              <p:nvSpPr>
                <p:cNvPr id="251" name="Freeform 35"/>
                <p:cNvSpPr>
                  <a:spLocks/>
                </p:cNvSpPr>
                <p:nvPr/>
              </p:nvSpPr>
              <p:spPr bwMode="auto">
                <a:xfrm>
                  <a:off x="4158" y="1482"/>
                  <a:ext cx="311" cy="311"/>
                </a:xfrm>
                <a:custGeom>
                  <a:avLst/>
                  <a:gdLst/>
                  <a:ahLst/>
                  <a:cxnLst>
                    <a:cxn ang="0">
                      <a:pos x="876" y="764"/>
                    </a:cxn>
                    <a:cxn ang="0">
                      <a:pos x="903" y="45"/>
                    </a:cxn>
                    <a:cxn ang="0">
                      <a:pos x="170" y="35"/>
                    </a:cxn>
                    <a:cxn ang="0">
                      <a:pos x="190" y="819"/>
                    </a:cxn>
                    <a:cxn ang="0">
                      <a:pos x="185" y="823"/>
                    </a:cxn>
                    <a:cxn ang="0">
                      <a:pos x="177" y="826"/>
                    </a:cxn>
                    <a:cxn ang="0">
                      <a:pos x="168" y="827"/>
                    </a:cxn>
                    <a:cxn ang="0">
                      <a:pos x="164" y="825"/>
                    </a:cxn>
                    <a:cxn ang="0">
                      <a:pos x="129" y="57"/>
                    </a:cxn>
                    <a:cxn ang="0">
                      <a:pos x="22" y="155"/>
                    </a:cxn>
                    <a:cxn ang="0">
                      <a:pos x="25" y="271"/>
                    </a:cxn>
                    <a:cxn ang="0">
                      <a:pos x="33" y="525"/>
                    </a:cxn>
                    <a:cxn ang="0">
                      <a:pos x="43" y="782"/>
                    </a:cxn>
                    <a:cxn ang="0">
                      <a:pos x="48" y="902"/>
                    </a:cxn>
                    <a:cxn ang="0">
                      <a:pos x="64" y="895"/>
                    </a:cxn>
                    <a:cxn ang="0">
                      <a:pos x="81" y="888"/>
                    </a:cxn>
                    <a:cxn ang="0">
                      <a:pos x="100" y="880"/>
                    </a:cxn>
                    <a:cxn ang="0">
                      <a:pos x="119" y="873"/>
                    </a:cxn>
                    <a:cxn ang="0">
                      <a:pos x="135" y="866"/>
                    </a:cxn>
                    <a:cxn ang="0">
                      <a:pos x="149" y="861"/>
                    </a:cxn>
                    <a:cxn ang="0">
                      <a:pos x="157" y="857"/>
                    </a:cxn>
                    <a:cxn ang="0">
                      <a:pos x="162" y="857"/>
                    </a:cxn>
                    <a:cxn ang="0">
                      <a:pos x="147" y="868"/>
                    </a:cxn>
                    <a:cxn ang="0">
                      <a:pos x="132" y="879"/>
                    </a:cxn>
                    <a:cxn ang="0">
                      <a:pos x="114" y="888"/>
                    </a:cxn>
                    <a:cxn ang="0">
                      <a:pos x="96" y="897"/>
                    </a:cxn>
                    <a:cxn ang="0">
                      <a:pos x="79" y="907"/>
                    </a:cxn>
                    <a:cxn ang="0">
                      <a:pos x="61" y="916"/>
                    </a:cxn>
                    <a:cxn ang="0">
                      <a:pos x="44" y="925"/>
                    </a:cxn>
                    <a:cxn ang="0">
                      <a:pos x="29" y="935"/>
                    </a:cxn>
                    <a:cxn ang="0">
                      <a:pos x="24" y="902"/>
                    </a:cxn>
                    <a:cxn ang="0">
                      <a:pos x="17" y="815"/>
                    </a:cxn>
                    <a:cxn ang="0">
                      <a:pos x="12" y="693"/>
                    </a:cxn>
                    <a:cxn ang="0">
                      <a:pos x="7" y="552"/>
                    </a:cxn>
                    <a:cxn ang="0">
                      <a:pos x="3" y="410"/>
                    </a:cxn>
                    <a:cxn ang="0">
                      <a:pos x="0" y="280"/>
                    </a:cxn>
                    <a:cxn ang="0">
                      <a:pos x="0" y="183"/>
                    </a:cxn>
                    <a:cxn ang="0">
                      <a:pos x="1" y="135"/>
                    </a:cxn>
                    <a:cxn ang="0">
                      <a:pos x="138" y="0"/>
                    </a:cxn>
                    <a:cxn ang="0">
                      <a:pos x="931" y="20"/>
                    </a:cxn>
                    <a:cxn ang="0">
                      <a:pos x="930" y="53"/>
                    </a:cxn>
                    <a:cxn ang="0">
                      <a:pos x="925" y="139"/>
                    </a:cxn>
                    <a:cxn ang="0">
                      <a:pos x="921" y="261"/>
                    </a:cxn>
                    <a:cxn ang="0">
                      <a:pos x="914" y="400"/>
                    </a:cxn>
                    <a:cxn ang="0">
                      <a:pos x="908" y="539"/>
                    </a:cxn>
                    <a:cxn ang="0">
                      <a:pos x="903" y="661"/>
                    </a:cxn>
                    <a:cxn ang="0">
                      <a:pos x="898" y="746"/>
                    </a:cxn>
                    <a:cxn ang="0">
                      <a:pos x="896" y="778"/>
                    </a:cxn>
                    <a:cxn ang="0">
                      <a:pos x="876" y="764"/>
                    </a:cxn>
                  </a:cxnLst>
                  <a:rect l="0" t="0" r="r" b="b"/>
                  <a:pathLst>
                    <a:path w="931" h="935">
                      <a:moveTo>
                        <a:pt x="876" y="764"/>
                      </a:moveTo>
                      <a:lnTo>
                        <a:pt x="903" y="45"/>
                      </a:lnTo>
                      <a:lnTo>
                        <a:pt x="170" y="35"/>
                      </a:lnTo>
                      <a:lnTo>
                        <a:pt x="190" y="819"/>
                      </a:lnTo>
                      <a:lnTo>
                        <a:pt x="185" y="823"/>
                      </a:lnTo>
                      <a:lnTo>
                        <a:pt x="177" y="826"/>
                      </a:lnTo>
                      <a:lnTo>
                        <a:pt x="168" y="827"/>
                      </a:lnTo>
                      <a:lnTo>
                        <a:pt x="164" y="825"/>
                      </a:lnTo>
                      <a:lnTo>
                        <a:pt x="129" y="57"/>
                      </a:lnTo>
                      <a:lnTo>
                        <a:pt x="22" y="155"/>
                      </a:lnTo>
                      <a:lnTo>
                        <a:pt x="25" y="271"/>
                      </a:lnTo>
                      <a:lnTo>
                        <a:pt x="33" y="525"/>
                      </a:lnTo>
                      <a:lnTo>
                        <a:pt x="43" y="782"/>
                      </a:lnTo>
                      <a:lnTo>
                        <a:pt x="48" y="902"/>
                      </a:lnTo>
                      <a:lnTo>
                        <a:pt x="64" y="895"/>
                      </a:lnTo>
                      <a:lnTo>
                        <a:pt x="81" y="888"/>
                      </a:lnTo>
                      <a:lnTo>
                        <a:pt x="100" y="880"/>
                      </a:lnTo>
                      <a:lnTo>
                        <a:pt x="119" y="873"/>
                      </a:lnTo>
                      <a:lnTo>
                        <a:pt x="135" y="866"/>
                      </a:lnTo>
                      <a:lnTo>
                        <a:pt x="149" y="861"/>
                      </a:lnTo>
                      <a:lnTo>
                        <a:pt x="157" y="857"/>
                      </a:lnTo>
                      <a:lnTo>
                        <a:pt x="162" y="857"/>
                      </a:lnTo>
                      <a:lnTo>
                        <a:pt x="147" y="868"/>
                      </a:lnTo>
                      <a:lnTo>
                        <a:pt x="132" y="879"/>
                      </a:lnTo>
                      <a:lnTo>
                        <a:pt x="114" y="888"/>
                      </a:lnTo>
                      <a:lnTo>
                        <a:pt x="96" y="897"/>
                      </a:lnTo>
                      <a:lnTo>
                        <a:pt x="79" y="907"/>
                      </a:lnTo>
                      <a:lnTo>
                        <a:pt x="61" y="916"/>
                      </a:lnTo>
                      <a:lnTo>
                        <a:pt x="44" y="925"/>
                      </a:lnTo>
                      <a:lnTo>
                        <a:pt x="29" y="935"/>
                      </a:lnTo>
                      <a:lnTo>
                        <a:pt x="24" y="902"/>
                      </a:lnTo>
                      <a:lnTo>
                        <a:pt x="17" y="815"/>
                      </a:lnTo>
                      <a:lnTo>
                        <a:pt x="12" y="693"/>
                      </a:lnTo>
                      <a:lnTo>
                        <a:pt x="7" y="552"/>
                      </a:lnTo>
                      <a:lnTo>
                        <a:pt x="3" y="410"/>
                      </a:lnTo>
                      <a:lnTo>
                        <a:pt x="0" y="280"/>
                      </a:lnTo>
                      <a:lnTo>
                        <a:pt x="0" y="183"/>
                      </a:lnTo>
                      <a:lnTo>
                        <a:pt x="1" y="135"/>
                      </a:lnTo>
                      <a:lnTo>
                        <a:pt x="138" y="0"/>
                      </a:lnTo>
                      <a:lnTo>
                        <a:pt x="931" y="20"/>
                      </a:lnTo>
                      <a:lnTo>
                        <a:pt x="930" y="53"/>
                      </a:lnTo>
                      <a:lnTo>
                        <a:pt x="925" y="139"/>
                      </a:lnTo>
                      <a:lnTo>
                        <a:pt x="921" y="261"/>
                      </a:lnTo>
                      <a:lnTo>
                        <a:pt x="914" y="400"/>
                      </a:lnTo>
                      <a:lnTo>
                        <a:pt x="908" y="539"/>
                      </a:lnTo>
                      <a:lnTo>
                        <a:pt x="903" y="661"/>
                      </a:lnTo>
                      <a:lnTo>
                        <a:pt x="898" y="746"/>
                      </a:lnTo>
                      <a:lnTo>
                        <a:pt x="896" y="778"/>
                      </a:lnTo>
                      <a:lnTo>
                        <a:pt x="876" y="764"/>
                      </a:lnTo>
                      <a:close/>
                    </a:path>
                  </a:pathLst>
                </a:custGeom>
                <a:solidFill>
                  <a:srgbClr val="000000"/>
                </a:solidFill>
                <a:ln w="9525">
                  <a:noFill/>
                  <a:round/>
                  <a:headEnd/>
                  <a:tailEnd/>
                </a:ln>
              </p:spPr>
              <p:txBody>
                <a:bodyPr/>
                <a:lstStyle/>
                <a:p>
                  <a:endParaRPr lang="he-IL"/>
                </a:p>
              </p:txBody>
            </p:sp>
            <p:sp>
              <p:nvSpPr>
                <p:cNvPr id="252" name="Freeform 36"/>
                <p:cNvSpPr>
                  <a:spLocks/>
                </p:cNvSpPr>
                <p:nvPr/>
              </p:nvSpPr>
              <p:spPr bwMode="auto">
                <a:xfrm>
                  <a:off x="4492" y="1484"/>
                  <a:ext cx="211" cy="259"/>
                </a:xfrm>
                <a:custGeom>
                  <a:avLst/>
                  <a:gdLst/>
                  <a:ahLst/>
                  <a:cxnLst>
                    <a:cxn ang="0">
                      <a:pos x="555" y="760"/>
                    </a:cxn>
                    <a:cxn ang="0">
                      <a:pos x="529" y="713"/>
                    </a:cxn>
                    <a:cxn ang="0">
                      <a:pos x="494" y="600"/>
                    </a:cxn>
                    <a:cxn ang="0">
                      <a:pos x="448" y="525"/>
                    </a:cxn>
                    <a:cxn ang="0">
                      <a:pos x="394" y="470"/>
                    </a:cxn>
                    <a:cxn ang="0">
                      <a:pos x="337" y="447"/>
                    </a:cxn>
                    <a:cxn ang="0">
                      <a:pos x="332" y="433"/>
                    </a:cxn>
                    <a:cxn ang="0">
                      <a:pos x="359" y="435"/>
                    </a:cxn>
                    <a:cxn ang="0">
                      <a:pos x="397" y="374"/>
                    </a:cxn>
                    <a:cxn ang="0">
                      <a:pos x="384" y="321"/>
                    </a:cxn>
                    <a:cxn ang="0">
                      <a:pos x="331" y="293"/>
                    </a:cxn>
                    <a:cxn ang="0">
                      <a:pos x="251" y="278"/>
                    </a:cxn>
                    <a:cxn ang="0">
                      <a:pos x="173" y="255"/>
                    </a:cxn>
                    <a:cxn ang="0">
                      <a:pos x="108" y="259"/>
                    </a:cxn>
                    <a:cxn ang="0">
                      <a:pos x="96" y="457"/>
                    </a:cxn>
                    <a:cxn ang="0">
                      <a:pos x="149" y="595"/>
                    </a:cxn>
                    <a:cxn ang="0">
                      <a:pos x="234" y="666"/>
                    </a:cxn>
                    <a:cxn ang="0">
                      <a:pos x="263" y="657"/>
                    </a:cxn>
                    <a:cxn ang="0">
                      <a:pos x="262" y="670"/>
                    </a:cxn>
                    <a:cxn ang="0">
                      <a:pos x="227" y="677"/>
                    </a:cxn>
                    <a:cxn ang="0">
                      <a:pos x="143" y="628"/>
                    </a:cxn>
                    <a:cxn ang="0">
                      <a:pos x="81" y="541"/>
                    </a:cxn>
                    <a:cxn ang="0">
                      <a:pos x="51" y="432"/>
                    </a:cxn>
                    <a:cxn ang="0">
                      <a:pos x="35" y="309"/>
                    </a:cxn>
                    <a:cxn ang="0">
                      <a:pos x="3" y="299"/>
                    </a:cxn>
                    <a:cxn ang="0">
                      <a:pos x="68" y="203"/>
                    </a:cxn>
                    <a:cxn ang="0">
                      <a:pos x="56" y="132"/>
                    </a:cxn>
                    <a:cxn ang="0">
                      <a:pos x="65" y="61"/>
                    </a:cxn>
                    <a:cxn ang="0">
                      <a:pos x="108" y="13"/>
                    </a:cxn>
                    <a:cxn ang="0">
                      <a:pos x="132" y="21"/>
                    </a:cxn>
                    <a:cxn ang="0">
                      <a:pos x="102" y="52"/>
                    </a:cxn>
                    <a:cxn ang="0">
                      <a:pos x="129" y="173"/>
                    </a:cxn>
                    <a:cxn ang="0">
                      <a:pos x="218" y="227"/>
                    </a:cxn>
                    <a:cxn ang="0">
                      <a:pos x="320" y="254"/>
                    </a:cxn>
                    <a:cxn ang="0">
                      <a:pos x="416" y="295"/>
                    </a:cxn>
                    <a:cxn ang="0">
                      <a:pos x="480" y="325"/>
                    </a:cxn>
                    <a:cxn ang="0">
                      <a:pos x="505" y="384"/>
                    </a:cxn>
                    <a:cxn ang="0">
                      <a:pos x="470" y="395"/>
                    </a:cxn>
                    <a:cxn ang="0">
                      <a:pos x="447" y="376"/>
                    </a:cxn>
                    <a:cxn ang="0">
                      <a:pos x="479" y="383"/>
                    </a:cxn>
                    <a:cxn ang="0">
                      <a:pos x="469" y="351"/>
                    </a:cxn>
                    <a:cxn ang="0">
                      <a:pos x="427" y="324"/>
                    </a:cxn>
                    <a:cxn ang="0">
                      <a:pos x="431" y="412"/>
                    </a:cxn>
                    <a:cxn ang="0">
                      <a:pos x="477" y="510"/>
                    </a:cxn>
                    <a:cxn ang="0">
                      <a:pos x="554" y="570"/>
                    </a:cxn>
                    <a:cxn ang="0">
                      <a:pos x="605" y="563"/>
                    </a:cxn>
                    <a:cxn ang="0">
                      <a:pos x="593" y="546"/>
                    </a:cxn>
                    <a:cxn ang="0">
                      <a:pos x="628" y="547"/>
                    </a:cxn>
                    <a:cxn ang="0">
                      <a:pos x="625" y="588"/>
                    </a:cxn>
                    <a:cxn ang="0">
                      <a:pos x="564" y="600"/>
                    </a:cxn>
                    <a:cxn ang="0">
                      <a:pos x="512" y="575"/>
                    </a:cxn>
                    <a:cxn ang="0">
                      <a:pos x="555" y="676"/>
                    </a:cxn>
                  </a:cxnLst>
                  <a:rect l="0" t="0" r="r" b="b"/>
                  <a:pathLst>
                    <a:path w="633" h="778">
                      <a:moveTo>
                        <a:pt x="576" y="778"/>
                      </a:moveTo>
                      <a:lnTo>
                        <a:pt x="569" y="775"/>
                      </a:lnTo>
                      <a:lnTo>
                        <a:pt x="564" y="772"/>
                      </a:lnTo>
                      <a:lnTo>
                        <a:pt x="559" y="766"/>
                      </a:lnTo>
                      <a:lnTo>
                        <a:pt x="555" y="760"/>
                      </a:lnTo>
                      <a:lnTo>
                        <a:pt x="551" y="753"/>
                      </a:lnTo>
                      <a:lnTo>
                        <a:pt x="548" y="747"/>
                      </a:lnTo>
                      <a:lnTo>
                        <a:pt x="543" y="740"/>
                      </a:lnTo>
                      <a:lnTo>
                        <a:pt x="540" y="734"/>
                      </a:lnTo>
                      <a:lnTo>
                        <a:pt x="529" y="713"/>
                      </a:lnTo>
                      <a:lnTo>
                        <a:pt x="519" y="692"/>
                      </a:lnTo>
                      <a:lnTo>
                        <a:pt x="511" y="670"/>
                      </a:lnTo>
                      <a:lnTo>
                        <a:pt x="504" y="648"/>
                      </a:lnTo>
                      <a:lnTo>
                        <a:pt x="499" y="624"/>
                      </a:lnTo>
                      <a:lnTo>
                        <a:pt x="494" y="600"/>
                      </a:lnTo>
                      <a:lnTo>
                        <a:pt x="489" y="576"/>
                      </a:lnTo>
                      <a:lnTo>
                        <a:pt x="485" y="553"/>
                      </a:lnTo>
                      <a:lnTo>
                        <a:pt x="473" y="543"/>
                      </a:lnTo>
                      <a:lnTo>
                        <a:pt x="460" y="534"/>
                      </a:lnTo>
                      <a:lnTo>
                        <a:pt x="448" y="525"/>
                      </a:lnTo>
                      <a:lnTo>
                        <a:pt x="436" y="514"/>
                      </a:lnTo>
                      <a:lnTo>
                        <a:pt x="425" y="504"/>
                      </a:lnTo>
                      <a:lnTo>
                        <a:pt x="413" y="493"/>
                      </a:lnTo>
                      <a:lnTo>
                        <a:pt x="403" y="481"/>
                      </a:lnTo>
                      <a:lnTo>
                        <a:pt x="394" y="470"/>
                      </a:lnTo>
                      <a:lnTo>
                        <a:pt x="384" y="470"/>
                      </a:lnTo>
                      <a:lnTo>
                        <a:pt x="371" y="466"/>
                      </a:lnTo>
                      <a:lnTo>
                        <a:pt x="359" y="461"/>
                      </a:lnTo>
                      <a:lnTo>
                        <a:pt x="347" y="455"/>
                      </a:lnTo>
                      <a:lnTo>
                        <a:pt x="337" y="447"/>
                      </a:lnTo>
                      <a:lnTo>
                        <a:pt x="329" y="441"/>
                      </a:lnTo>
                      <a:lnTo>
                        <a:pt x="323" y="435"/>
                      </a:lnTo>
                      <a:lnTo>
                        <a:pt x="321" y="433"/>
                      </a:lnTo>
                      <a:lnTo>
                        <a:pt x="326" y="432"/>
                      </a:lnTo>
                      <a:lnTo>
                        <a:pt x="332" y="433"/>
                      </a:lnTo>
                      <a:lnTo>
                        <a:pt x="336" y="434"/>
                      </a:lnTo>
                      <a:lnTo>
                        <a:pt x="342" y="434"/>
                      </a:lnTo>
                      <a:lnTo>
                        <a:pt x="347" y="435"/>
                      </a:lnTo>
                      <a:lnTo>
                        <a:pt x="353" y="436"/>
                      </a:lnTo>
                      <a:lnTo>
                        <a:pt x="359" y="435"/>
                      </a:lnTo>
                      <a:lnTo>
                        <a:pt x="365" y="433"/>
                      </a:lnTo>
                      <a:lnTo>
                        <a:pt x="380" y="420"/>
                      </a:lnTo>
                      <a:lnTo>
                        <a:pt x="389" y="406"/>
                      </a:lnTo>
                      <a:lnTo>
                        <a:pt x="392" y="390"/>
                      </a:lnTo>
                      <a:lnTo>
                        <a:pt x="397" y="374"/>
                      </a:lnTo>
                      <a:lnTo>
                        <a:pt x="394" y="363"/>
                      </a:lnTo>
                      <a:lnTo>
                        <a:pt x="393" y="352"/>
                      </a:lnTo>
                      <a:lnTo>
                        <a:pt x="390" y="341"/>
                      </a:lnTo>
                      <a:lnTo>
                        <a:pt x="388" y="330"/>
                      </a:lnTo>
                      <a:lnTo>
                        <a:pt x="384" y="321"/>
                      </a:lnTo>
                      <a:lnTo>
                        <a:pt x="378" y="313"/>
                      </a:lnTo>
                      <a:lnTo>
                        <a:pt x="372" y="306"/>
                      </a:lnTo>
                      <a:lnTo>
                        <a:pt x="363" y="300"/>
                      </a:lnTo>
                      <a:lnTo>
                        <a:pt x="347" y="296"/>
                      </a:lnTo>
                      <a:lnTo>
                        <a:pt x="331" y="293"/>
                      </a:lnTo>
                      <a:lnTo>
                        <a:pt x="315" y="289"/>
                      </a:lnTo>
                      <a:lnTo>
                        <a:pt x="298" y="287"/>
                      </a:lnTo>
                      <a:lnTo>
                        <a:pt x="282" y="284"/>
                      </a:lnTo>
                      <a:lnTo>
                        <a:pt x="266" y="281"/>
                      </a:lnTo>
                      <a:lnTo>
                        <a:pt x="251" y="278"/>
                      </a:lnTo>
                      <a:lnTo>
                        <a:pt x="235" y="274"/>
                      </a:lnTo>
                      <a:lnTo>
                        <a:pt x="219" y="270"/>
                      </a:lnTo>
                      <a:lnTo>
                        <a:pt x="204" y="266"/>
                      </a:lnTo>
                      <a:lnTo>
                        <a:pt x="188" y="261"/>
                      </a:lnTo>
                      <a:lnTo>
                        <a:pt x="173" y="255"/>
                      </a:lnTo>
                      <a:lnTo>
                        <a:pt x="158" y="248"/>
                      </a:lnTo>
                      <a:lnTo>
                        <a:pt x="144" y="241"/>
                      </a:lnTo>
                      <a:lnTo>
                        <a:pt x="130" y="232"/>
                      </a:lnTo>
                      <a:lnTo>
                        <a:pt x="117" y="223"/>
                      </a:lnTo>
                      <a:lnTo>
                        <a:pt x="108" y="259"/>
                      </a:lnTo>
                      <a:lnTo>
                        <a:pt x="100" y="297"/>
                      </a:lnTo>
                      <a:lnTo>
                        <a:pt x="94" y="337"/>
                      </a:lnTo>
                      <a:lnTo>
                        <a:pt x="91" y="376"/>
                      </a:lnTo>
                      <a:lnTo>
                        <a:pt x="91" y="417"/>
                      </a:lnTo>
                      <a:lnTo>
                        <a:pt x="96" y="457"/>
                      </a:lnTo>
                      <a:lnTo>
                        <a:pt x="103" y="497"/>
                      </a:lnTo>
                      <a:lnTo>
                        <a:pt x="114" y="537"/>
                      </a:lnTo>
                      <a:lnTo>
                        <a:pt x="125" y="555"/>
                      </a:lnTo>
                      <a:lnTo>
                        <a:pt x="136" y="575"/>
                      </a:lnTo>
                      <a:lnTo>
                        <a:pt x="149" y="595"/>
                      </a:lnTo>
                      <a:lnTo>
                        <a:pt x="161" y="613"/>
                      </a:lnTo>
                      <a:lnTo>
                        <a:pt x="177" y="630"/>
                      </a:lnTo>
                      <a:lnTo>
                        <a:pt x="194" y="645"/>
                      </a:lnTo>
                      <a:lnTo>
                        <a:pt x="212" y="657"/>
                      </a:lnTo>
                      <a:lnTo>
                        <a:pt x="234" y="666"/>
                      </a:lnTo>
                      <a:lnTo>
                        <a:pt x="239" y="666"/>
                      </a:lnTo>
                      <a:lnTo>
                        <a:pt x="246" y="664"/>
                      </a:lnTo>
                      <a:lnTo>
                        <a:pt x="252" y="662"/>
                      </a:lnTo>
                      <a:lnTo>
                        <a:pt x="257" y="660"/>
                      </a:lnTo>
                      <a:lnTo>
                        <a:pt x="263" y="657"/>
                      </a:lnTo>
                      <a:lnTo>
                        <a:pt x="268" y="656"/>
                      </a:lnTo>
                      <a:lnTo>
                        <a:pt x="271" y="658"/>
                      </a:lnTo>
                      <a:lnTo>
                        <a:pt x="275" y="663"/>
                      </a:lnTo>
                      <a:lnTo>
                        <a:pt x="268" y="667"/>
                      </a:lnTo>
                      <a:lnTo>
                        <a:pt x="262" y="670"/>
                      </a:lnTo>
                      <a:lnTo>
                        <a:pt x="255" y="674"/>
                      </a:lnTo>
                      <a:lnTo>
                        <a:pt x="249" y="676"/>
                      </a:lnTo>
                      <a:lnTo>
                        <a:pt x="242" y="677"/>
                      </a:lnTo>
                      <a:lnTo>
                        <a:pt x="235" y="678"/>
                      </a:lnTo>
                      <a:lnTo>
                        <a:pt x="227" y="677"/>
                      </a:lnTo>
                      <a:lnTo>
                        <a:pt x="220" y="675"/>
                      </a:lnTo>
                      <a:lnTo>
                        <a:pt x="198" y="665"/>
                      </a:lnTo>
                      <a:lnTo>
                        <a:pt x="179" y="654"/>
                      </a:lnTo>
                      <a:lnTo>
                        <a:pt x="160" y="642"/>
                      </a:lnTo>
                      <a:lnTo>
                        <a:pt x="143" y="628"/>
                      </a:lnTo>
                      <a:lnTo>
                        <a:pt x="128" y="613"/>
                      </a:lnTo>
                      <a:lnTo>
                        <a:pt x="114" y="597"/>
                      </a:lnTo>
                      <a:lnTo>
                        <a:pt x="101" y="579"/>
                      </a:lnTo>
                      <a:lnTo>
                        <a:pt x="90" y="560"/>
                      </a:lnTo>
                      <a:lnTo>
                        <a:pt x="81" y="541"/>
                      </a:lnTo>
                      <a:lnTo>
                        <a:pt x="72" y="520"/>
                      </a:lnTo>
                      <a:lnTo>
                        <a:pt x="64" y="499"/>
                      </a:lnTo>
                      <a:lnTo>
                        <a:pt x="59" y="477"/>
                      </a:lnTo>
                      <a:lnTo>
                        <a:pt x="55" y="455"/>
                      </a:lnTo>
                      <a:lnTo>
                        <a:pt x="51" y="432"/>
                      </a:lnTo>
                      <a:lnTo>
                        <a:pt x="49" y="409"/>
                      </a:lnTo>
                      <a:lnTo>
                        <a:pt x="49" y="385"/>
                      </a:lnTo>
                      <a:lnTo>
                        <a:pt x="49" y="309"/>
                      </a:lnTo>
                      <a:lnTo>
                        <a:pt x="42" y="309"/>
                      </a:lnTo>
                      <a:lnTo>
                        <a:pt x="35" y="309"/>
                      </a:lnTo>
                      <a:lnTo>
                        <a:pt x="28" y="309"/>
                      </a:lnTo>
                      <a:lnTo>
                        <a:pt x="20" y="308"/>
                      </a:lnTo>
                      <a:lnTo>
                        <a:pt x="14" y="306"/>
                      </a:lnTo>
                      <a:lnTo>
                        <a:pt x="8" y="302"/>
                      </a:lnTo>
                      <a:lnTo>
                        <a:pt x="3" y="299"/>
                      </a:lnTo>
                      <a:lnTo>
                        <a:pt x="0" y="294"/>
                      </a:lnTo>
                      <a:lnTo>
                        <a:pt x="53" y="275"/>
                      </a:lnTo>
                      <a:lnTo>
                        <a:pt x="57" y="252"/>
                      </a:lnTo>
                      <a:lnTo>
                        <a:pt x="61" y="227"/>
                      </a:lnTo>
                      <a:lnTo>
                        <a:pt x="68" y="203"/>
                      </a:lnTo>
                      <a:lnTo>
                        <a:pt x="82" y="184"/>
                      </a:lnTo>
                      <a:lnTo>
                        <a:pt x="73" y="173"/>
                      </a:lnTo>
                      <a:lnTo>
                        <a:pt x="67" y="160"/>
                      </a:lnTo>
                      <a:lnTo>
                        <a:pt x="60" y="146"/>
                      </a:lnTo>
                      <a:lnTo>
                        <a:pt x="56" y="132"/>
                      </a:lnTo>
                      <a:lnTo>
                        <a:pt x="53" y="118"/>
                      </a:lnTo>
                      <a:lnTo>
                        <a:pt x="53" y="103"/>
                      </a:lnTo>
                      <a:lnTo>
                        <a:pt x="54" y="88"/>
                      </a:lnTo>
                      <a:lnTo>
                        <a:pt x="59" y="73"/>
                      </a:lnTo>
                      <a:lnTo>
                        <a:pt x="65" y="61"/>
                      </a:lnTo>
                      <a:lnTo>
                        <a:pt x="72" y="50"/>
                      </a:lnTo>
                      <a:lnTo>
                        <a:pt x="80" y="39"/>
                      </a:lnTo>
                      <a:lnTo>
                        <a:pt x="88" y="29"/>
                      </a:lnTo>
                      <a:lnTo>
                        <a:pt x="97" y="21"/>
                      </a:lnTo>
                      <a:lnTo>
                        <a:pt x="108" y="13"/>
                      </a:lnTo>
                      <a:lnTo>
                        <a:pt x="117" y="7"/>
                      </a:lnTo>
                      <a:lnTo>
                        <a:pt x="129" y="0"/>
                      </a:lnTo>
                      <a:lnTo>
                        <a:pt x="135" y="8"/>
                      </a:lnTo>
                      <a:lnTo>
                        <a:pt x="136" y="14"/>
                      </a:lnTo>
                      <a:lnTo>
                        <a:pt x="132" y="21"/>
                      </a:lnTo>
                      <a:lnTo>
                        <a:pt x="126" y="26"/>
                      </a:lnTo>
                      <a:lnTo>
                        <a:pt x="118" y="32"/>
                      </a:lnTo>
                      <a:lnTo>
                        <a:pt x="112" y="38"/>
                      </a:lnTo>
                      <a:lnTo>
                        <a:pt x="105" y="45"/>
                      </a:lnTo>
                      <a:lnTo>
                        <a:pt x="102" y="52"/>
                      </a:lnTo>
                      <a:lnTo>
                        <a:pt x="96" y="78"/>
                      </a:lnTo>
                      <a:lnTo>
                        <a:pt x="97" y="106"/>
                      </a:lnTo>
                      <a:lnTo>
                        <a:pt x="103" y="132"/>
                      </a:lnTo>
                      <a:lnTo>
                        <a:pt x="114" y="156"/>
                      </a:lnTo>
                      <a:lnTo>
                        <a:pt x="129" y="173"/>
                      </a:lnTo>
                      <a:lnTo>
                        <a:pt x="144" y="188"/>
                      </a:lnTo>
                      <a:lnTo>
                        <a:pt x="161" y="201"/>
                      </a:lnTo>
                      <a:lnTo>
                        <a:pt x="180" y="212"/>
                      </a:lnTo>
                      <a:lnTo>
                        <a:pt x="198" y="220"/>
                      </a:lnTo>
                      <a:lnTo>
                        <a:pt x="218" y="227"/>
                      </a:lnTo>
                      <a:lnTo>
                        <a:pt x="238" y="233"/>
                      </a:lnTo>
                      <a:lnTo>
                        <a:pt x="259" y="239"/>
                      </a:lnTo>
                      <a:lnTo>
                        <a:pt x="279" y="243"/>
                      </a:lnTo>
                      <a:lnTo>
                        <a:pt x="300" y="248"/>
                      </a:lnTo>
                      <a:lnTo>
                        <a:pt x="320" y="254"/>
                      </a:lnTo>
                      <a:lnTo>
                        <a:pt x="340" y="259"/>
                      </a:lnTo>
                      <a:lnTo>
                        <a:pt x="360" y="266"/>
                      </a:lnTo>
                      <a:lnTo>
                        <a:pt x="379" y="274"/>
                      </a:lnTo>
                      <a:lnTo>
                        <a:pt x="398" y="283"/>
                      </a:lnTo>
                      <a:lnTo>
                        <a:pt x="416" y="295"/>
                      </a:lnTo>
                      <a:lnTo>
                        <a:pt x="430" y="297"/>
                      </a:lnTo>
                      <a:lnTo>
                        <a:pt x="444" y="301"/>
                      </a:lnTo>
                      <a:lnTo>
                        <a:pt x="457" y="308"/>
                      </a:lnTo>
                      <a:lnTo>
                        <a:pt x="469" y="315"/>
                      </a:lnTo>
                      <a:lnTo>
                        <a:pt x="480" y="325"/>
                      </a:lnTo>
                      <a:lnTo>
                        <a:pt x="489" y="336"/>
                      </a:lnTo>
                      <a:lnTo>
                        <a:pt x="497" y="347"/>
                      </a:lnTo>
                      <a:lnTo>
                        <a:pt x="504" y="360"/>
                      </a:lnTo>
                      <a:lnTo>
                        <a:pt x="507" y="371"/>
                      </a:lnTo>
                      <a:lnTo>
                        <a:pt x="505" y="384"/>
                      </a:lnTo>
                      <a:lnTo>
                        <a:pt x="500" y="394"/>
                      </a:lnTo>
                      <a:lnTo>
                        <a:pt x="490" y="403"/>
                      </a:lnTo>
                      <a:lnTo>
                        <a:pt x="484" y="403"/>
                      </a:lnTo>
                      <a:lnTo>
                        <a:pt x="477" y="400"/>
                      </a:lnTo>
                      <a:lnTo>
                        <a:pt x="470" y="395"/>
                      </a:lnTo>
                      <a:lnTo>
                        <a:pt x="463" y="391"/>
                      </a:lnTo>
                      <a:lnTo>
                        <a:pt x="457" y="385"/>
                      </a:lnTo>
                      <a:lnTo>
                        <a:pt x="452" y="380"/>
                      </a:lnTo>
                      <a:lnTo>
                        <a:pt x="448" y="377"/>
                      </a:lnTo>
                      <a:lnTo>
                        <a:pt x="447" y="376"/>
                      </a:lnTo>
                      <a:lnTo>
                        <a:pt x="454" y="379"/>
                      </a:lnTo>
                      <a:lnTo>
                        <a:pt x="460" y="383"/>
                      </a:lnTo>
                      <a:lnTo>
                        <a:pt x="466" y="387"/>
                      </a:lnTo>
                      <a:lnTo>
                        <a:pt x="473" y="388"/>
                      </a:lnTo>
                      <a:lnTo>
                        <a:pt x="479" y="383"/>
                      </a:lnTo>
                      <a:lnTo>
                        <a:pt x="482" y="377"/>
                      </a:lnTo>
                      <a:lnTo>
                        <a:pt x="483" y="371"/>
                      </a:lnTo>
                      <a:lnTo>
                        <a:pt x="483" y="364"/>
                      </a:lnTo>
                      <a:lnTo>
                        <a:pt x="475" y="359"/>
                      </a:lnTo>
                      <a:lnTo>
                        <a:pt x="469" y="351"/>
                      </a:lnTo>
                      <a:lnTo>
                        <a:pt x="461" y="344"/>
                      </a:lnTo>
                      <a:lnTo>
                        <a:pt x="453" y="338"/>
                      </a:lnTo>
                      <a:lnTo>
                        <a:pt x="445" y="332"/>
                      </a:lnTo>
                      <a:lnTo>
                        <a:pt x="436" y="327"/>
                      </a:lnTo>
                      <a:lnTo>
                        <a:pt x="427" y="324"/>
                      </a:lnTo>
                      <a:lnTo>
                        <a:pt x="418" y="324"/>
                      </a:lnTo>
                      <a:lnTo>
                        <a:pt x="425" y="344"/>
                      </a:lnTo>
                      <a:lnTo>
                        <a:pt x="428" y="367"/>
                      </a:lnTo>
                      <a:lnTo>
                        <a:pt x="429" y="390"/>
                      </a:lnTo>
                      <a:lnTo>
                        <a:pt x="431" y="412"/>
                      </a:lnTo>
                      <a:lnTo>
                        <a:pt x="433" y="435"/>
                      </a:lnTo>
                      <a:lnTo>
                        <a:pt x="439" y="457"/>
                      </a:lnTo>
                      <a:lnTo>
                        <a:pt x="449" y="477"/>
                      </a:lnTo>
                      <a:lnTo>
                        <a:pt x="464" y="496"/>
                      </a:lnTo>
                      <a:lnTo>
                        <a:pt x="477" y="510"/>
                      </a:lnTo>
                      <a:lnTo>
                        <a:pt x="490" y="525"/>
                      </a:lnTo>
                      <a:lnTo>
                        <a:pt x="504" y="539"/>
                      </a:lnTo>
                      <a:lnTo>
                        <a:pt x="521" y="552"/>
                      </a:lnTo>
                      <a:lnTo>
                        <a:pt x="537" y="562"/>
                      </a:lnTo>
                      <a:lnTo>
                        <a:pt x="554" y="570"/>
                      </a:lnTo>
                      <a:lnTo>
                        <a:pt x="572" y="573"/>
                      </a:lnTo>
                      <a:lnTo>
                        <a:pt x="593" y="572"/>
                      </a:lnTo>
                      <a:lnTo>
                        <a:pt x="596" y="569"/>
                      </a:lnTo>
                      <a:lnTo>
                        <a:pt x="600" y="566"/>
                      </a:lnTo>
                      <a:lnTo>
                        <a:pt x="605" y="563"/>
                      </a:lnTo>
                      <a:lnTo>
                        <a:pt x="608" y="560"/>
                      </a:lnTo>
                      <a:lnTo>
                        <a:pt x="604" y="556"/>
                      </a:lnTo>
                      <a:lnTo>
                        <a:pt x="598" y="554"/>
                      </a:lnTo>
                      <a:lnTo>
                        <a:pt x="594" y="552"/>
                      </a:lnTo>
                      <a:lnTo>
                        <a:pt x="593" y="546"/>
                      </a:lnTo>
                      <a:lnTo>
                        <a:pt x="599" y="542"/>
                      </a:lnTo>
                      <a:lnTo>
                        <a:pt x="606" y="540"/>
                      </a:lnTo>
                      <a:lnTo>
                        <a:pt x="614" y="539"/>
                      </a:lnTo>
                      <a:lnTo>
                        <a:pt x="622" y="541"/>
                      </a:lnTo>
                      <a:lnTo>
                        <a:pt x="628" y="547"/>
                      </a:lnTo>
                      <a:lnTo>
                        <a:pt x="632" y="555"/>
                      </a:lnTo>
                      <a:lnTo>
                        <a:pt x="633" y="562"/>
                      </a:lnTo>
                      <a:lnTo>
                        <a:pt x="632" y="570"/>
                      </a:lnTo>
                      <a:lnTo>
                        <a:pt x="631" y="580"/>
                      </a:lnTo>
                      <a:lnTo>
                        <a:pt x="625" y="588"/>
                      </a:lnTo>
                      <a:lnTo>
                        <a:pt x="615" y="596"/>
                      </a:lnTo>
                      <a:lnTo>
                        <a:pt x="604" y="602"/>
                      </a:lnTo>
                      <a:lnTo>
                        <a:pt x="590" y="603"/>
                      </a:lnTo>
                      <a:lnTo>
                        <a:pt x="577" y="602"/>
                      </a:lnTo>
                      <a:lnTo>
                        <a:pt x="564" y="600"/>
                      </a:lnTo>
                      <a:lnTo>
                        <a:pt x="552" y="597"/>
                      </a:lnTo>
                      <a:lnTo>
                        <a:pt x="540" y="592"/>
                      </a:lnTo>
                      <a:lnTo>
                        <a:pt x="529" y="587"/>
                      </a:lnTo>
                      <a:lnTo>
                        <a:pt x="521" y="581"/>
                      </a:lnTo>
                      <a:lnTo>
                        <a:pt x="512" y="575"/>
                      </a:lnTo>
                      <a:lnTo>
                        <a:pt x="518" y="596"/>
                      </a:lnTo>
                      <a:lnTo>
                        <a:pt x="526" y="616"/>
                      </a:lnTo>
                      <a:lnTo>
                        <a:pt x="535" y="636"/>
                      </a:lnTo>
                      <a:lnTo>
                        <a:pt x="544" y="656"/>
                      </a:lnTo>
                      <a:lnTo>
                        <a:pt x="555" y="676"/>
                      </a:lnTo>
                      <a:lnTo>
                        <a:pt x="566" y="696"/>
                      </a:lnTo>
                      <a:lnTo>
                        <a:pt x="578" y="716"/>
                      </a:lnTo>
                      <a:lnTo>
                        <a:pt x="591" y="734"/>
                      </a:lnTo>
                      <a:lnTo>
                        <a:pt x="576" y="778"/>
                      </a:lnTo>
                      <a:close/>
                    </a:path>
                  </a:pathLst>
                </a:custGeom>
                <a:solidFill>
                  <a:srgbClr val="000000"/>
                </a:solidFill>
                <a:ln w="9525">
                  <a:noFill/>
                  <a:round/>
                  <a:headEnd/>
                  <a:tailEnd/>
                </a:ln>
              </p:spPr>
              <p:txBody>
                <a:bodyPr/>
                <a:lstStyle/>
                <a:p>
                  <a:endParaRPr lang="he-IL"/>
                </a:p>
              </p:txBody>
            </p:sp>
            <p:sp>
              <p:nvSpPr>
                <p:cNvPr id="253" name="Freeform 37"/>
                <p:cNvSpPr>
                  <a:spLocks/>
                </p:cNvSpPr>
                <p:nvPr/>
              </p:nvSpPr>
              <p:spPr bwMode="auto">
                <a:xfrm>
                  <a:off x="4713" y="1501"/>
                  <a:ext cx="81" cy="156"/>
                </a:xfrm>
                <a:custGeom>
                  <a:avLst/>
                  <a:gdLst/>
                  <a:ahLst/>
                  <a:cxnLst>
                    <a:cxn ang="0">
                      <a:pos x="232" y="143"/>
                    </a:cxn>
                    <a:cxn ang="0">
                      <a:pos x="244" y="230"/>
                    </a:cxn>
                    <a:cxn ang="0">
                      <a:pos x="233" y="317"/>
                    </a:cxn>
                    <a:cxn ang="0">
                      <a:pos x="199" y="397"/>
                    </a:cxn>
                    <a:cxn ang="0">
                      <a:pos x="164" y="440"/>
                    </a:cxn>
                    <a:cxn ang="0">
                      <a:pos x="135" y="455"/>
                    </a:cxn>
                    <a:cxn ang="0">
                      <a:pos x="103" y="466"/>
                    </a:cxn>
                    <a:cxn ang="0">
                      <a:pos x="81" y="469"/>
                    </a:cxn>
                    <a:cxn ang="0">
                      <a:pos x="81" y="462"/>
                    </a:cxn>
                    <a:cxn ang="0">
                      <a:pos x="101" y="444"/>
                    </a:cxn>
                    <a:cxn ang="0">
                      <a:pos x="130" y="424"/>
                    </a:cxn>
                    <a:cxn ang="0">
                      <a:pos x="156" y="402"/>
                    </a:cxn>
                    <a:cxn ang="0">
                      <a:pos x="176" y="364"/>
                    </a:cxn>
                    <a:cxn ang="0">
                      <a:pos x="192" y="299"/>
                    </a:cxn>
                    <a:cxn ang="0">
                      <a:pos x="198" y="231"/>
                    </a:cxn>
                    <a:cxn ang="0">
                      <a:pos x="193" y="163"/>
                    </a:cxn>
                    <a:cxn ang="0">
                      <a:pos x="183" y="122"/>
                    </a:cxn>
                    <a:cxn ang="0">
                      <a:pos x="178" y="104"/>
                    </a:cxn>
                    <a:cxn ang="0">
                      <a:pos x="169" y="87"/>
                    </a:cxn>
                    <a:cxn ang="0">
                      <a:pos x="158" y="73"/>
                    </a:cxn>
                    <a:cxn ang="0">
                      <a:pos x="130" y="50"/>
                    </a:cxn>
                    <a:cxn ang="0">
                      <a:pos x="81" y="30"/>
                    </a:cxn>
                    <a:cxn ang="0">
                      <a:pos x="34" y="23"/>
                    </a:cxn>
                    <a:cxn ang="0">
                      <a:pos x="4" y="23"/>
                    </a:cxn>
                    <a:cxn ang="0">
                      <a:pos x="15" y="12"/>
                    </a:cxn>
                    <a:cxn ang="0">
                      <a:pos x="50" y="1"/>
                    </a:cxn>
                    <a:cxn ang="0">
                      <a:pos x="86" y="2"/>
                    </a:cxn>
                    <a:cxn ang="0">
                      <a:pos x="122" y="11"/>
                    </a:cxn>
                    <a:cxn ang="0">
                      <a:pos x="150" y="26"/>
                    </a:cxn>
                    <a:cxn ang="0">
                      <a:pos x="172" y="44"/>
                    </a:cxn>
                    <a:cxn ang="0">
                      <a:pos x="193" y="67"/>
                    </a:cxn>
                    <a:cxn ang="0">
                      <a:pos x="210" y="91"/>
                    </a:cxn>
                  </a:cxnLst>
                  <a:rect l="0" t="0" r="r" b="b"/>
                  <a:pathLst>
                    <a:path w="244" h="469">
                      <a:moveTo>
                        <a:pt x="217" y="104"/>
                      </a:moveTo>
                      <a:lnTo>
                        <a:pt x="232" y="143"/>
                      </a:lnTo>
                      <a:lnTo>
                        <a:pt x="240" y="186"/>
                      </a:lnTo>
                      <a:lnTo>
                        <a:pt x="244" y="230"/>
                      </a:lnTo>
                      <a:lnTo>
                        <a:pt x="241" y="274"/>
                      </a:lnTo>
                      <a:lnTo>
                        <a:pt x="233" y="317"/>
                      </a:lnTo>
                      <a:lnTo>
                        <a:pt x="219" y="359"/>
                      </a:lnTo>
                      <a:lnTo>
                        <a:pt x="199" y="397"/>
                      </a:lnTo>
                      <a:lnTo>
                        <a:pt x="174" y="431"/>
                      </a:lnTo>
                      <a:lnTo>
                        <a:pt x="164" y="440"/>
                      </a:lnTo>
                      <a:lnTo>
                        <a:pt x="150" y="448"/>
                      </a:lnTo>
                      <a:lnTo>
                        <a:pt x="135" y="455"/>
                      </a:lnTo>
                      <a:lnTo>
                        <a:pt x="119" y="462"/>
                      </a:lnTo>
                      <a:lnTo>
                        <a:pt x="103" y="466"/>
                      </a:lnTo>
                      <a:lnTo>
                        <a:pt x="91" y="469"/>
                      </a:lnTo>
                      <a:lnTo>
                        <a:pt x="81" y="469"/>
                      </a:lnTo>
                      <a:lnTo>
                        <a:pt x="76" y="467"/>
                      </a:lnTo>
                      <a:lnTo>
                        <a:pt x="81" y="462"/>
                      </a:lnTo>
                      <a:lnTo>
                        <a:pt x="89" y="454"/>
                      </a:lnTo>
                      <a:lnTo>
                        <a:pt x="101" y="444"/>
                      </a:lnTo>
                      <a:lnTo>
                        <a:pt x="115" y="435"/>
                      </a:lnTo>
                      <a:lnTo>
                        <a:pt x="130" y="424"/>
                      </a:lnTo>
                      <a:lnTo>
                        <a:pt x="144" y="413"/>
                      </a:lnTo>
                      <a:lnTo>
                        <a:pt x="156" y="402"/>
                      </a:lnTo>
                      <a:lnTo>
                        <a:pt x="164" y="394"/>
                      </a:lnTo>
                      <a:lnTo>
                        <a:pt x="176" y="364"/>
                      </a:lnTo>
                      <a:lnTo>
                        <a:pt x="185" y="332"/>
                      </a:lnTo>
                      <a:lnTo>
                        <a:pt x="192" y="299"/>
                      </a:lnTo>
                      <a:lnTo>
                        <a:pt x="196" y="265"/>
                      </a:lnTo>
                      <a:lnTo>
                        <a:pt x="198" y="231"/>
                      </a:lnTo>
                      <a:lnTo>
                        <a:pt x="196" y="196"/>
                      </a:lnTo>
                      <a:lnTo>
                        <a:pt x="193" y="163"/>
                      </a:lnTo>
                      <a:lnTo>
                        <a:pt x="185" y="131"/>
                      </a:lnTo>
                      <a:lnTo>
                        <a:pt x="183" y="122"/>
                      </a:lnTo>
                      <a:lnTo>
                        <a:pt x="181" y="112"/>
                      </a:lnTo>
                      <a:lnTo>
                        <a:pt x="178" y="104"/>
                      </a:lnTo>
                      <a:lnTo>
                        <a:pt x="174" y="96"/>
                      </a:lnTo>
                      <a:lnTo>
                        <a:pt x="169" y="87"/>
                      </a:lnTo>
                      <a:lnTo>
                        <a:pt x="164" y="80"/>
                      </a:lnTo>
                      <a:lnTo>
                        <a:pt x="158" y="73"/>
                      </a:lnTo>
                      <a:lnTo>
                        <a:pt x="152" y="66"/>
                      </a:lnTo>
                      <a:lnTo>
                        <a:pt x="130" y="50"/>
                      </a:lnTo>
                      <a:lnTo>
                        <a:pt x="107" y="38"/>
                      </a:lnTo>
                      <a:lnTo>
                        <a:pt x="81" y="30"/>
                      </a:lnTo>
                      <a:lnTo>
                        <a:pt x="57" y="25"/>
                      </a:lnTo>
                      <a:lnTo>
                        <a:pt x="34" y="23"/>
                      </a:lnTo>
                      <a:lnTo>
                        <a:pt x="16" y="23"/>
                      </a:lnTo>
                      <a:lnTo>
                        <a:pt x="4" y="23"/>
                      </a:lnTo>
                      <a:lnTo>
                        <a:pt x="0" y="23"/>
                      </a:lnTo>
                      <a:lnTo>
                        <a:pt x="15" y="12"/>
                      </a:lnTo>
                      <a:lnTo>
                        <a:pt x="31" y="5"/>
                      </a:lnTo>
                      <a:lnTo>
                        <a:pt x="50" y="1"/>
                      </a:lnTo>
                      <a:lnTo>
                        <a:pt x="68" y="0"/>
                      </a:lnTo>
                      <a:lnTo>
                        <a:pt x="86" y="2"/>
                      </a:lnTo>
                      <a:lnTo>
                        <a:pt x="105" y="5"/>
                      </a:lnTo>
                      <a:lnTo>
                        <a:pt x="122" y="11"/>
                      </a:lnTo>
                      <a:lnTo>
                        <a:pt x="138" y="17"/>
                      </a:lnTo>
                      <a:lnTo>
                        <a:pt x="150" y="26"/>
                      </a:lnTo>
                      <a:lnTo>
                        <a:pt x="162" y="34"/>
                      </a:lnTo>
                      <a:lnTo>
                        <a:pt x="172" y="44"/>
                      </a:lnTo>
                      <a:lnTo>
                        <a:pt x="183" y="55"/>
                      </a:lnTo>
                      <a:lnTo>
                        <a:pt x="193" y="67"/>
                      </a:lnTo>
                      <a:lnTo>
                        <a:pt x="202" y="79"/>
                      </a:lnTo>
                      <a:lnTo>
                        <a:pt x="210" y="91"/>
                      </a:lnTo>
                      <a:lnTo>
                        <a:pt x="217" y="104"/>
                      </a:lnTo>
                      <a:close/>
                    </a:path>
                  </a:pathLst>
                </a:custGeom>
                <a:solidFill>
                  <a:srgbClr val="000000"/>
                </a:solidFill>
                <a:ln w="9525">
                  <a:noFill/>
                  <a:round/>
                  <a:headEnd/>
                  <a:tailEnd/>
                </a:ln>
              </p:spPr>
              <p:txBody>
                <a:bodyPr/>
                <a:lstStyle/>
                <a:p>
                  <a:endParaRPr lang="he-IL"/>
                </a:p>
              </p:txBody>
            </p:sp>
            <p:sp>
              <p:nvSpPr>
                <p:cNvPr id="254" name="Freeform 38"/>
                <p:cNvSpPr>
                  <a:spLocks/>
                </p:cNvSpPr>
                <p:nvPr/>
              </p:nvSpPr>
              <p:spPr bwMode="auto">
                <a:xfrm>
                  <a:off x="4236" y="1519"/>
                  <a:ext cx="200" cy="218"/>
                </a:xfrm>
                <a:custGeom>
                  <a:avLst/>
                  <a:gdLst/>
                  <a:ahLst/>
                  <a:cxnLst>
                    <a:cxn ang="0">
                      <a:pos x="601" y="3"/>
                    </a:cxn>
                    <a:cxn ang="0">
                      <a:pos x="601" y="100"/>
                    </a:cxn>
                    <a:cxn ang="0">
                      <a:pos x="601" y="313"/>
                    </a:cxn>
                    <a:cxn ang="0">
                      <a:pos x="597" y="528"/>
                    </a:cxn>
                    <a:cxn ang="0">
                      <a:pos x="589" y="626"/>
                    </a:cxn>
                    <a:cxn ang="0">
                      <a:pos x="583" y="626"/>
                    </a:cxn>
                    <a:cxn ang="0">
                      <a:pos x="568" y="627"/>
                    </a:cxn>
                    <a:cxn ang="0">
                      <a:pos x="546" y="629"/>
                    </a:cxn>
                    <a:cxn ang="0">
                      <a:pos x="514" y="630"/>
                    </a:cxn>
                    <a:cxn ang="0">
                      <a:pos x="479" y="633"/>
                    </a:cxn>
                    <a:cxn ang="0">
                      <a:pos x="437" y="635"/>
                    </a:cxn>
                    <a:cxn ang="0">
                      <a:pos x="392" y="639"/>
                    </a:cxn>
                    <a:cxn ang="0">
                      <a:pos x="345" y="641"/>
                    </a:cxn>
                    <a:cxn ang="0">
                      <a:pos x="298" y="644"/>
                    </a:cxn>
                    <a:cxn ang="0">
                      <a:pos x="249" y="646"/>
                    </a:cxn>
                    <a:cxn ang="0">
                      <a:pos x="203" y="649"/>
                    </a:cxn>
                    <a:cxn ang="0">
                      <a:pos x="158" y="652"/>
                    </a:cxn>
                    <a:cxn ang="0">
                      <a:pos x="119" y="653"/>
                    </a:cxn>
                    <a:cxn ang="0">
                      <a:pos x="83" y="654"/>
                    </a:cxn>
                    <a:cxn ang="0">
                      <a:pos x="54" y="655"/>
                    </a:cxn>
                    <a:cxn ang="0">
                      <a:pos x="32" y="655"/>
                    </a:cxn>
                    <a:cxn ang="0">
                      <a:pos x="0" y="0"/>
                    </a:cxn>
                    <a:cxn ang="0">
                      <a:pos x="601" y="3"/>
                    </a:cxn>
                  </a:cxnLst>
                  <a:rect l="0" t="0" r="r" b="b"/>
                  <a:pathLst>
                    <a:path w="601" h="655">
                      <a:moveTo>
                        <a:pt x="601" y="3"/>
                      </a:moveTo>
                      <a:lnTo>
                        <a:pt x="601" y="100"/>
                      </a:lnTo>
                      <a:lnTo>
                        <a:pt x="601" y="313"/>
                      </a:lnTo>
                      <a:lnTo>
                        <a:pt x="597" y="528"/>
                      </a:lnTo>
                      <a:lnTo>
                        <a:pt x="589" y="626"/>
                      </a:lnTo>
                      <a:lnTo>
                        <a:pt x="583" y="626"/>
                      </a:lnTo>
                      <a:lnTo>
                        <a:pt x="568" y="627"/>
                      </a:lnTo>
                      <a:lnTo>
                        <a:pt x="546" y="629"/>
                      </a:lnTo>
                      <a:lnTo>
                        <a:pt x="514" y="630"/>
                      </a:lnTo>
                      <a:lnTo>
                        <a:pt x="479" y="633"/>
                      </a:lnTo>
                      <a:lnTo>
                        <a:pt x="437" y="635"/>
                      </a:lnTo>
                      <a:lnTo>
                        <a:pt x="392" y="639"/>
                      </a:lnTo>
                      <a:lnTo>
                        <a:pt x="345" y="641"/>
                      </a:lnTo>
                      <a:lnTo>
                        <a:pt x="298" y="644"/>
                      </a:lnTo>
                      <a:lnTo>
                        <a:pt x="249" y="646"/>
                      </a:lnTo>
                      <a:lnTo>
                        <a:pt x="203" y="649"/>
                      </a:lnTo>
                      <a:lnTo>
                        <a:pt x="158" y="652"/>
                      </a:lnTo>
                      <a:lnTo>
                        <a:pt x="119" y="653"/>
                      </a:lnTo>
                      <a:lnTo>
                        <a:pt x="83" y="654"/>
                      </a:lnTo>
                      <a:lnTo>
                        <a:pt x="54" y="655"/>
                      </a:lnTo>
                      <a:lnTo>
                        <a:pt x="32" y="655"/>
                      </a:lnTo>
                      <a:lnTo>
                        <a:pt x="0" y="0"/>
                      </a:lnTo>
                      <a:lnTo>
                        <a:pt x="601" y="3"/>
                      </a:lnTo>
                      <a:close/>
                    </a:path>
                  </a:pathLst>
                </a:custGeom>
                <a:solidFill>
                  <a:srgbClr val="000000"/>
                </a:solidFill>
                <a:ln w="9525">
                  <a:noFill/>
                  <a:round/>
                  <a:headEnd/>
                  <a:tailEnd/>
                </a:ln>
              </p:spPr>
              <p:txBody>
                <a:bodyPr/>
                <a:lstStyle/>
                <a:p>
                  <a:endParaRPr lang="he-IL"/>
                </a:p>
              </p:txBody>
            </p:sp>
            <p:sp>
              <p:nvSpPr>
                <p:cNvPr id="255" name="Freeform 39"/>
                <p:cNvSpPr>
                  <a:spLocks/>
                </p:cNvSpPr>
                <p:nvPr/>
              </p:nvSpPr>
              <p:spPr bwMode="auto">
                <a:xfrm>
                  <a:off x="4679" y="1517"/>
                  <a:ext cx="73" cy="135"/>
                </a:xfrm>
                <a:custGeom>
                  <a:avLst/>
                  <a:gdLst/>
                  <a:ahLst/>
                  <a:cxnLst>
                    <a:cxn ang="0">
                      <a:pos x="128" y="168"/>
                    </a:cxn>
                    <a:cxn ang="0">
                      <a:pos x="114" y="211"/>
                    </a:cxn>
                    <a:cxn ang="0">
                      <a:pos x="86" y="249"/>
                    </a:cxn>
                    <a:cxn ang="0">
                      <a:pos x="69" y="256"/>
                    </a:cxn>
                    <a:cxn ang="0">
                      <a:pos x="48" y="257"/>
                    </a:cxn>
                    <a:cxn ang="0">
                      <a:pos x="33" y="261"/>
                    </a:cxn>
                    <a:cxn ang="0">
                      <a:pos x="48" y="272"/>
                    </a:cxn>
                    <a:cxn ang="0">
                      <a:pos x="67" y="279"/>
                    </a:cxn>
                    <a:cxn ang="0">
                      <a:pos x="90" y="277"/>
                    </a:cxn>
                    <a:cxn ang="0">
                      <a:pos x="119" y="276"/>
                    </a:cxn>
                    <a:cxn ang="0">
                      <a:pos x="137" y="280"/>
                    </a:cxn>
                    <a:cxn ang="0">
                      <a:pos x="130" y="321"/>
                    </a:cxn>
                    <a:cxn ang="0">
                      <a:pos x="104" y="354"/>
                    </a:cxn>
                    <a:cxn ang="0">
                      <a:pos x="92" y="374"/>
                    </a:cxn>
                    <a:cxn ang="0">
                      <a:pos x="120" y="374"/>
                    </a:cxn>
                    <a:cxn ang="0">
                      <a:pos x="147" y="364"/>
                    </a:cxn>
                    <a:cxn ang="0">
                      <a:pos x="168" y="348"/>
                    </a:cxn>
                    <a:cxn ang="0">
                      <a:pos x="186" y="325"/>
                    </a:cxn>
                    <a:cxn ang="0">
                      <a:pos x="210" y="308"/>
                    </a:cxn>
                    <a:cxn ang="0">
                      <a:pos x="217" y="335"/>
                    </a:cxn>
                    <a:cxn ang="0">
                      <a:pos x="194" y="372"/>
                    </a:cxn>
                    <a:cxn ang="0">
                      <a:pos x="151" y="395"/>
                    </a:cxn>
                    <a:cxn ang="0">
                      <a:pos x="102" y="406"/>
                    </a:cxn>
                    <a:cxn ang="0">
                      <a:pos x="79" y="397"/>
                    </a:cxn>
                    <a:cxn ang="0">
                      <a:pos x="56" y="385"/>
                    </a:cxn>
                    <a:cxn ang="0">
                      <a:pos x="45" y="367"/>
                    </a:cxn>
                    <a:cxn ang="0">
                      <a:pos x="57" y="362"/>
                    </a:cxn>
                    <a:cxn ang="0">
                      <a:pos x="72" y="359"/>
                    </a:cxn>
                    <a:cxn ang="0">
                      <a:pos x="97" y="335"/>
                    </a:cxn>
                    <a:cxn ang="0">
                      <a:pos x="97" y="313"/>
                    </a:cxn>
                    <a:cxn ang="0">
                      <a:pos x="63" y="308"/>
                    </a:cxn>
                    <a:cxn ang="0">
                      <a:pos x="32" y="290"/>
                    </a:cxn>
                    <a:cxn ang="0">
                      <a:pos x="2" y="243"/>
                    </a:cxn>
                    <a:cxn ang="0">
                      <a:pos x="11" y="203"/>
                    </a:cxn>
                    <a:cxn ang="0">
                      <a:pos x="19" y="223"/>
                    </a:cxn>
                    <a:cxn ang="0">
                      <a:pos x="31" y="239"/>
                    </a:cxn>
                    <a:cxn ang="0">
                      <a:pos x="49" y="240"/>
                    </a:cxn>
                    <a:cxn ang="0">
                      <a:pos x="63" y="239"/>
                    </a:cxn>
                    <a:cxn ang="0">
                      <a:pos x="76" y="231"/>
                    </a:cxn>
                    <a:cxn ang="0">
                      <a:pos x="82" y="139"/>
                    </a:cxn>
                    <a:cxn ang="0">
                      <a:pos x="61" y="47"/>
                    </a:cxn>
                    <a:cxn ang="0">
                      <a:pos x="110" y="15"/>
                    </a:cxn>
                    <a:cxn ang="0">
                      <a:pos x="125" y="138"/>
                    </a:cxn>
                  </a:cxnLst>
                  <a:rect l="0" t="0" r="r" b="b"/>
                  <a:pathLst>
                    <a:path w="217" h="406">
                      <a:moveTo>
                        <a:pt x="125" y="138"/>
                      </a:moveTo>
                      <a:lnTo>
                        <a:pt x="128" y="153"/>
                      </a:lnTo>
                      <a:lnTo>
                        <a:pt x="128" y="168"/>
                      </a:lnTo>
                      <a:lnTo>
                        <a:pt x="126" y="183"/>
                      </a:lnTo>
                      <a:lnTo>
                        <a:pt x="121" y="197"/>
                      </a:lnTo>
                      <a:lnTo>
                        <a:pt x="114" y="211"/>
                      </a:lnTo>
                      <a:lnTo>
                        <a:pt x="106" y="224"/>
                      </a:lnTo>
                      <a:lnTo>
                        <a:pt x="97" y="237"/>
                      </a:lnTo>
                      <a:lnTo>
                        <a:pt x="86" y="249"/>
                      </a:lnTo>
                      <a:lnTo>
                        <a:pt x="80" y="252"/>
                      </a:lnTo>
                      <a:lnTo>
                        <a:pt x="74" y="254"/>
                      </a:lnTo>
                      <a:lnTo>
                        <a:pt x="69" y="256"/>
                      </a:lnTo>
                      <a:lnTo>
                        <a:pt x="62" y="257"/>
                      </a:lnTo>
                      <a:lnTo>
                        <a:pt x="56" y="257"/>
                      </a:lnTo>
                      <a:lnTo>
                        <a:pt x="48" y="257"/>
                      </a:lnTo>
                      <a:lnTo>
                        <a:pt x="38" y="257"/>
                      </a:lnTo>
                      <a:lnTo>
                        <a:pt x="29" y="255"/>
                      </a:lnTo>
                      <a:lnTo>
                        <a:pt x="33" y="261"/>
                      </a:lnTo>
                      <a:lnTo>
                        <a:pt x="37" y="265"/>
                      </a:lnTo>
                      <a:lnTo>
                        <a:pt x="43" y="269"/>
                      </a:lnTo>
                      <a:lnTo>
                        <a:pt x="48" y="272"/>
                      </a:lnTo>
                      <a:lnTo>
                        <a:pt x="55" y="276"/>
                      </a:lnTo>
                      <a:lnTo>
                        <a:pt x="61" y="278"/>
                      </a:lnTo>
                      <a:lnTo>
                        <a:pt x="67" y="279"/>
                      </a:lnTo>
                      <a:lnTo>
                        <a:pt x="74" y="280"/>
                      </a:lnTo>
                      <a:lnTo>
                        <a:pt x="82" y="279"/>
                      </a:lnTo>
                      <a:lnTo>
                        <a:pt x="90" y="277"/>
                      </a:lnTo>
                      <a:lnTo>
                        <a:pt x="100" y="276"/>
                      </a:lnTo>
                      <a:lnTo>
                        <a:pt x="110" y="276"/>
                      </a:lnTo>
                      <a:lnTo>
                        <a:pt x="119" y="276"/>
                      </a:lnTo>
                      <a:lnTo>
                        <a:pt x="127" y="276"/>
                      </a:lnTo>
                      <a:lnTo>
                        <a:pt x="133" y="278"/>
                      </a:lnTo>
                      <a:lnTo>
                        <a:pt x="137" y="280"/>
                      </a:lnTo>
                      <a:lnTo>
                        <a:pt x="137" y="295"/>
                      </a:lnTo>
                      <a:lnTo>
                        <a:pt x="134" y="308"/>
                      </a:lnTo>
                      <a:lnTo>
                        <a:pt x="130" y="321"/>
                      </a:lnTo>
                      <a:lnTo>
                        <a:pt x="122" y="333"/>
                      </a:lnTo>
                      <a:lnTo>
                        <a:pt x="114" y="345"/>
                      </a:lnTo>
                      <a:lnTo>
                        <a:pt x="104" y="354"/>
                      </a:lnTo>
                      <a:lnTo>
                        <a:pt x="94" y="363"/>
                      </a:lnTo>
                      <a:lnTo>
                        <a:pt x="84" y="371"/>
                      </a:lnTo>
                      <a:lnTo>
                        <a:pt x="92" y="374"/>
                      </a:lnTo>
                      <a:lnTo>
                        <a:pt x="102" y="375"/>
                      </a:lnTo>
                      <a:lnTo>
                        <a:pt x="112" y="375"/>
                      </a:lnTo>
                      <a:lnTo>
                        <a:pt x="120" y="374"/>
                      </a:lnTo>
                      <a:lnTo>
                        <a:pt x="130" y="372"/>
                      </a:lnTo>
                      <a:lnTo>
                        <a:pt x="139" y="368"/>
                      </a:lnTo>
                      <a:lnTo>
                        <a:pt x="147" y="364"/>
                      </a:lnTo>
                      <a:lnTo>
                        <a:pt x="155" y="360"/>
                      </a:lnTo>
                      <a:lnTo>
                        <a:pt x="162" y="354"/>
                      </a:lnTo>
                      <a:lnTo>
                        <a:pt x="168" y="348"/>
                      </a:lnTo>
                      <a:lnTo>
                        <a:pt x="174" y="340"/>
                      </a:lnTo>
                      <a:lnTo>
                        <a:pt x="180" y="333"/>
                      </a:lnTo>
                      <a:lnTo>
                        <a:pt x="186" y="325"/>
                      </a:lnTo>
                      <a:lnTo>
                        <a:pt x="193" y="318"/>
                      </a:lnTo>
                      <a:lnTo>
                        <a:pt x="200" y="312"/>
                      </a:lnTo>
                      <a:lnTo>
                        <a:pt x="210" y="308"/>
                      </a:lnTo>
                      <a:lnTo>
                        <a:pt x="214" y="317"/>
                      </a:lnTo>
                      <a:lnTo>
                        <a:pt x="217" y="326"/>
                      </a:lnTo>
                      <a:lnTo>
                        <a:pt x="217" y="335"/>
                      </a:lnTo>
                      <a:lnTo>
                        <a:pt x="215" y="345"/>
                      </a:lnTo>
                      <a:lnTo>
                        <a:pt x="206" y="360"/>
                      </a:lnTo>
                      <a:lnTo>
                        <a:pt x="194" y="372"/>
                      </a:lnTo>
                      <a:lnTo>
                        <a:pt x="181" y="381"/>
                      </a:lnTo>
                      <a:lnTo>
                        <a:pt x="167" y="389"/>
                      </a:lnTo>
                      <a:lnTo>
                        <a:pt x="151" y="395"/>
                      </a:lnTo>
                      <a:lnTo>
                        <a:pt x="134" y="400"/>
                      </a:lnTo>
                      <a:lnTo>
                        <a:pt x="118" y="403"/>
                      </a:lnTo>
                      <a:lnTo>
                        <a:pt x="102" y="406"/>
                      </a:lnTo>
                      <a:lnTo>
                        <a:pt x="94" y="403"/>
                      </a:lnTo>
                      <a:lnTo>
                        <a:pt x="87" y="400"/>
                      </a:lnTo>
                      <a:lnTo>
                        <a:pt x="79" y="397"/>
                      </a:lnTo>
                      <a:lnTo>
                        <a:pt x="71" y="393"/>
                      </a:lnTo>
                      <a:lnTo>
                        <a:pt x="63" y="390"/>
                      </a:lnTo>
                      <a:lnTo>
                        <a:pt x="56" y="385"/>
                      </a:lnTo>
                      <a:lnTo>
                        <a:pt x="49" y="379"/>
                      </a:lnTo>
                      <a:lnTo>
                        <a:pt x="43" y="372"/>
                      </a:lnTo>
                      <a:lnTo>
                        <a:pt x="45" y="367"/>
                      </a:lnTo>
                      <a:lnTo>
                        <a:pt x="48" y="365"/>
                      </a:lnTo>
                      <a:lnTo>
                        <a:pt x="52" y="363"/>
                      </a:lnTo>
                      <a:lnTo>
                        <a:pt x="57" y="362"/>
                      </a:lnTo>
                      <a:lnTo>
                        <a:pt x="62" y="361"/>
                      </a:lnTo>
                      <a:lnTo>
                        <a:pt x="67" y="360"/>
                      </a:lnTo>
                      <a:lnTo>
                        <a:pt x="72" y="359"/>
                      </a:lnTo>
                      <a:lnTo>
                        <a:pt x="76" y="357"/>
                      </a:lnTo>
                      <a:lnTo>
                        <a:pt x="87" y="346"/>
                      </a:lnTo>
                      <a:lnTo>
                        <a:pt x="97" y="335"/>
                      </a:lnTo>
                      <a:lnTo>
                        <a:pt x="104" y="323"/>
                      </a:lnTo>
                      <a:lnTo>
                        <a:pt x="107" y="310"/>
                      </a:lnTo>
                      <a:lnTo>
                        <a:pt x="97" y="313"/>
                      </a:lnTo>
                      <a:lnTo>
                        <a:pt x="85" y="313"/>
                      </a:lnTo>
                      <a:lnTo>
                        <a:pt x="74" y="312"/>
                      </a:lnTo>
                      <a:lnTo>
                        <a:pt x="63" y="308"/>
                      </a:lnTo>
                      <a:lnTo>
                        <a:pt x="52" y="304"/>
                      </a:lnTo>
                      <a:lnTo>
                        <a:pt x="42" y="297"/>
                      </a:lnTo>
                      <a:lnTo>
                        <a:pt x="32" y="290"/>
                      </a:lnTo>
                      <a:lnTo>
                        <a:pt x="22" y="281"/>
                      </a:lnTo>
                      <a:lnTo>
                        <a:pt x="9" y="264"/>
                      </a:lnTo>
                      <a:lnTo>
                        <a:pt x="2" y="243"/>
                      </a:lnTo>
                      <a:lnTo>
                        <a:pt x="0" y="222"/>
                      </a:lnTo>
                      <a:lnTo>
                        <a:pt x="5" y="201"/>
                      </a:lnTo>
                      <a:lnTo>
                        <a:pt x="11" y="203"/>
                      </a:lnTo>
                      <a:lnTo>
                        <a:pt x="15" y="209"/>
                      </a:lnTo>
                      <a:lnTo>
                        <a:pt x="17" y="215"/>
                      </a:lnTo>
                      <a:lnTo>
                        <a:pt x="19" y="223"/>
                      </a:lnTo>
                      <a:lnTo>
                        <a:pt x="21" y="229"/>
                      </a:lnTo>
                      <a:lnTo>
                        <a:pt x="25" y="236"/>
                      </a:lnTo>
                      <a:lnTo>
                        <a:pt x="31" y="239"/>
                      </a:lnTo>
                      <a:lnTo>
                        <a:pt x="41" y="240"/>
                      </a:lnTo>
                      <a:lnTo>
                        <a:pt x="45" y="240"/>
                      </a:lnTo>
                      <a:lnTo>
                        <a:pt x="49" y="240"/>
                      </a:lnTo>
                      <a:lnTo>
                        <a:pt x="53" y="240"/>
                      </a:lnTo>
                      <a:lnTo>
                        <a:pt x="59" y="240"/>
                      </a:lnTo>
                      <a:lnTo>
                        <a:pt x="63" y="239"/>
                      </a:lnTo>
                      <a:lnTo>
                        <a:pt x="69" y="237"/>
                      </a:lnTo>
                      <a:lnTo>
                        <a:pt x="73" y="235"/>
                      </a:lnTo>
                      <a:lnTo>
                        <a:pt x="76" y="231"/>
                      </a:lnTo>
                      <a:lnTo>
                        <a:pt x="90" y="201"/>
                      </a:lnTo>
                      <a:lnTo>
                        <a:pt x="90" y="170"/>
                      </a:lnTo>
                      <a:lnTo>
                        <a:pt x="82" y="139"/>
                      </a:lnTo>
                      <a:lnTo>
                        <a:pt x="70" y="106"/>
                      </a:lnTo>
                      <a:lnTo>
                        <a:pt x="61" y="76"/>
                      </a:lnTo>
                      <a:lnTo>
                        <a:pt x="61" y="47"/>
                      </a:lnTo>
                      <a:lnTo>
                        <a:pt x="74" y="21"/>
                      </a:lnTo>
                      <a:lnTo>
                        <a:pt x="107" y="0"/>
                      </a:lnTo>
                      <a:lnTo>
                        <a:pt x="110" y="15"/>
                      </a:lnTo>
                      <a:lnTo>
                        <a:pt x="114" y="52"/>
                      </a:lnTo>
                      <a:lnTo>
                        <a:pt x="119" y="98"/>
                      </a:lnTo>
                      <a:lnTo>
                        <a:pt x="125" y="138"/>
                      </a:lnTo>
                      <a:close/>
                    </a:path>
                  </a:pathLst>
                </a:custGeom>
                <a:solidFill>
                  <a:srgbClr val="000000"/>
                </a:solidFill>
                <a:ln w="9525">
                  <a:noFill/>
                  <a:round/>
                  <a:headEnd/>
                  <a:tailEnd/>
                </a:ln>
              </p:spPr>
              <p:txBody>
                <a:bodyPr/>
                <a:lstStyle/>
                <a:p>
                  <a:endParaRPr lang="he-IL"/>
                </a:p>
              </p:txBody>
            </p:sp>
            <p:sp>
              <p:nvSpPr>
                <p:cNvPr id="256" name="Freeform 40"/>
                <p:cNvSpPr>
                  <a:spLocks/>
                </p:cNvSpPr>
                <p:nvPr/>
              </p:nvSpPr>
              <p:spPr bwMode="auto">
                <a:xfrm>
                  <a:off x="4247" y="1525"/>
                  <a:ext cx="181" cy="205"/>
                </a:xfrm>
                <a:custGeom>
                  <a:avLst/>
                  <a:gdLst/>
                  <a:ahLst/>
                  <a:cxnLst>
                    <a:cxn ang="0">
                      <a:pos x="533" y="583"/>
                    </a:cxn>
                    <a:cxn ang="0">
                      <a:pos x="511" y="585"/>
                    </a:cxn>
                    <a:cxn ang="0">
                      <a:pos x="485" y="586"/>
                    </a:cxn>
                    <a:cxn ang="0">
                      <a:pos x="451" y="589"/>
                    </a:cxn>
                    <a:cxn ang="0">
                      <a:pos x="413" y="592"/>
                    </a:cxn>
                    <a:cxn ang="0">
                      <a:pos x="373" y="594"/>
                    </a:cxn>
                    <a:cxn ang="0">
                      <a:pos x="330" y="596"/>
                    </a:cxn>
                    <a:cxn ang="0">
                      <a:pos x="286" y="599"/>
                    </a:cxn>
                    <a:cxn ang="0">
                      <a:pos x="242" y="601"/>
                    </a:cxn>
                    <a:cxn ang="0">
                      <a:pos x="200" y="603"/>
                    </a:cxn>
                    <a:cxn ang="0">
                      <a:pos x="159" y="606"/>
                    </a:cxn>
                    <a:cxn ang="0">
                      <a:pos x="121" y="608"/>
                    </a:cxn>
                    <a:cxn ang="0">
                      <a:pos x="89" y="610"/>
                    </a:cxn>
                    <a:cxn ang="0">
                      <a:pos x="61" y="611"/>
                    </a:cxn>
                    <a:cxn ang="0">
                      <a:pos x="40" y="612"/>
                    </a:cxn>
                    <a:cxn ang="0">
                      <a:pos x="26" y="613"/>
                    </a:cxn>
                    <a:cxn ang="0">
                      <a:pos x="22" y="613"/>
                    </a:cxn>
                    <a:cxn ang="0">
                      <a:pos x="0" y="0"/>
                    </a:cxn>
                    <a:cxn ang="0">
                      <a:pos x="542" y="8"/>
                    </a:cxn>
                    <a:cxn ang="0">
                      <a:pos x="533" y="583"/>
                    </a:cxn>
                  </a:cxnLst>
                  <a:rect l="0" t="0" r="r" b="b"/>
                  <a:pathLst>
                    <a:path w="542" h="613">
                      <a:moveTo>
                        <a:pt x="533" y="583"/>
                      </a:moveTo>
                      <a:lnTo>
                        <a:pt x="511" y="585"/>
                      </a:lnTo>
                      <a:lnTo>
                        <a:pt x="485" y="586"/>
                      </a:lnTo>
                      <a:lnTo>
                        <a:pt x="451" y="589"/>
                      </a:lnTo>
                      <a:lnTo>
                        <a:pt x="413" y="592"/>
                      </a:lnTo>
                      <a:lnTo>
                        <a:pt x="373" y="594"/>
                      </a:lnTo>
                      <a:lnTo>
                        <a:pt x="330" y="596"/>
                      </a:lnTo>
                      <a:lnTo>
                        <a:pt x="286" y="599"/>
                      </a:lnTo>
                      <a:lnTo>
                        <a:pt x="242" y="601"/>
                      </a:lnTo>
                      <a:lnTo>
                        <a:pt x="200" y="603"/>
                      </a:lnTo>
                      <a:lnTo>
                        <a:pt x="159" y="606"/>
                      </a:lnTo>
                      <a:lnTo>
                        <a:pt x="121" y="608"/>
                      </a:lnTo>
                      <a:lnTo>
                        <a:pt x="89" y="610"/>
                      </a:lnTo>
                      <a:lnTo>
                        <a:pt x="61" y="611"/>
                      </a:lnTo>
                      <a:lnTo>
                        <a:pt x="40" y="612"/>
                      </a:lnTo>
                      <a:lnTo>
                        <a:pt x="26" y="613"/>
                      </a:lnTo>
                      <a:lnTo>
                        <a:pt x="22" y="613"/>
                      </a:lnTo>
                      <a:lnTo>
                        <a:pt x="0" y="0"/>
                      </a:lnTo>
                      <a:lnTo>
                        <a:pt x="542" y="8"/>
                      </a:lnTo>
                      <a:lnTo>
                        <a:pt x="533" y="583"/>
                      </a:lnTo>
                      <a:close/>
                    </a:path>
                  </a:pathLst>
                </a:custGeom>
                <a:solidFill>
                  <a:srgbClr val="26ADE8"/>
                </a:solidFill>
                <a:ln w="9525">
                  <a:noFill/>
                  <a:round/>
                  <a:headEnd/>
                  <a:tailEnd/>
                </a:ln>
              </p:spPr>
              <p:txBody>
                <a:bodyPr/>
                <a:lstStyle/>
                <a:p>
                  <a:endParaRPr lang="he-IL"/>
                </a:p>
              </p:txBody>
            </p:sp>
            <p:sp>
              <p:nvSpPr>
                <p:cNvPr id="257" name="Freeform 41"/>
                <p:cNvSpPr>
                  <a:spLocks/>
                </p:cNvSpPr>
                <p:nvPr/>
              </p:nvSpPr>
              <p:spPr bwMode="auto">
                <a:xfrm>
                  <a:off x="4221" y="1753"/>
                  <a:ext cx="236" cy="71"/>
                </a:xfrm>
                <a:custGeom>
                  <a:avLst/>
                  <a:gdLst/>
                  <a:ahLst/>
                  <a:cxnLst>
                    <a:cxn ang="0">
                      <a:pos x="705" y="7"/>
                    </a:cxn>
                    <a:cxn ang="0">
                      <a:pos x="693" y="13"/>
                    </a:cxn>
                    <a:cxn ang="0">
                      <a:pos x="669" y="25"/>
                    </a:cxn>
                    <a:cxn ang="0">
                      <a:pos x="638" y="40"/>
                    </a:cxn>
                    <a:cxn ang="0">
                      <a:pos x="601" y="55"/>
                    </a:cxn>
                    <a:cxn ang="0">
                      <a:pos x="563" y="69"/>
                    </a:cxn>
                    <a:cxn ang="0">
                      <a:pos x="523" y="81"/>
                    </a:cxn>
                    <a:cxn ang="0">
                      <a:pos x="485" y="87"/>
                    </a:cxn>
                    <a:cxn ang="0">
                      <a:pos x="455" y="120"/>
                    </a:cxn>
                    <a:cxn ang="0">
                      <a:pos x="444" y="197"/>
                    </a:cxn>
                    <a:cxn ang="0">
                      <a:pos x="428" y="193"/>
                    </a:cxn>
                    <a:cxn ang="0">
                      <a:pos x="423" y="142"/>
                    </a:cxn>
                    <a:cxn ang="0">
                      <a:pos x="430" y="109"/>
                    </a:cxn>
                    <a:cxn ang="0">
                      <a:pos x="436" y="95"/>
                    </a:cxn>
                    <a:cxn ang="0">
                      <a:pos x="445" y="85"/>
                    </a:cxn>
                    <a:cxn ang="0">
                      <a:pos x="456" y="76"/>
                    </a:cxn>
                    <a:cxn ang="0">
                      <a:pos x="472" y="73"/>
                    </a:cxn>
                    <a:cxn ang="0">
                      <a:pos x="505" y="65"/>
                    </a:cxn>
                    <a:cxn ang="0">
                      <a:pos x="552" y="51"/>
                    </a:cxn>
                    <a:cxn ang="0">
                      <a:pos x="595" y="36"/>
                    </a:cxn>
                    <a:cxn ang="0">
                      <a:pos x="595" y="31"/>
                    </a:cxn>
                    <a:cxn ang="0">
                      <a:pos x="537" y="33"/>
                    </a:cxn>
                    <a:cxn ang="0">
                      <a:pos x="451" y="38"/>
                    </a:cxn>
                    <a:cxn ang="0">
                      <a:pos x="351" y="45"/>
                    </a:cxn>
                    <a:cxn ang="0">
                      <a:pos x="247" y="53"/>
                    </a:cxn>
                    <a:cxn ang="0">
                      <a:pos x="148" y="61"/>
                    </a:cxn>
                    <a:cxn ang="0">
                      <a:pos x="66" y="67"/>
                    </a:cxn>
                    <a:cxn ang="0">
                      <a:pos x="13" y="70"/>
                    </a:cxn>
                    <a:cxn ang="0">
                      <a:pos x="1" y="65"/>
                    </a:cxn>
                    <a:cxn ang="0">
                      <a:pos x="5" y="55"/>
                    </a:cxn>
                    <a:cxn ang="0">
                      <a:pos x="11" y="48"/>
                    </a:cxn>
                    <a:cxn ang="0">
                      <a:pos x="33" y="47"/>
                    </a:cxn>
                    <a:cxn ang="0">
                      <a:pos x="65" y="44"/>
                    </a:cxn>
                    <a:cxn ang="0">
                      <a:pos x="106" y="39"/>
                    </a:cxn>
                    <a:cxn ang="0">
                      <a:pos x="156" y="35"/>
                    </a:cxn>
                    <a:cxn ang="0">
                      <a:pos x="210" y="30"/>
                    </a:cxn>
                    <a:cxn ang="0">
                      <a:pos x="269" y="25"/>
                    </a:cxn>
                    <a:cxn ang="0">
                      <a:pos x="331" y="20"/>
                    </a:cxn>
                    <a:cxn ang="0">
                      <a:pos x="392" y="14"/>
                    </a:cxn>
                    <a:cxn ang="0">
                      <a:pos x="454" y="10"/>
                    </a:cxn>
                    <a:cxn ang="0">
                      <a:pos x="512" y="7"/>
                    </a:cxn>
                    <a:cxn ang="0">
                      <a:pos x="566" y="4"/>
                    </a:cxn>
                    <a:cxn ang="0">
                      <a:pos x="613" y="1"/>
                    </a:cxn>
                    <a:cxn ang="0">
                      <a:pos x="653" y="0"/>
                    </a:cxn>
                    <a:cxn ang="0">
                      <a:pos x="683" y="1"/>
                    </a:cxn>
                    <a:cxn ang="0">
                      <a:pos x="703" y="4"/>
                    </a:cxn>
                  </a:cxnLst>
                  <a:rect l="0" t="0" r="r" b="b"/>
                  <a:pathLst>
                    <a:path w="707" h="212">
                      <a:moveTo>
                        <a:pt x="707" y="6"/>
                      </a:moveTo>
                      <a:lnTo>
                        <a:pt x="705" y="7"/>
                      </a:lnTo>
                      <a:lnTo>
                        <a:pt x="701" y="9"/>
                      </a:lnTo>
                      <a:lnTo>
                        <a:pt x="693" y="13"/>
                      </a:lnTo>
                      <a:lnTo>
                        <a:pt x="682" y="19"/>
                      </a:lnTo>
                      <a:lnTo>
                        <a:pt x="669" y="25"/>
                      </a:lnTo>
                      <a:lnTo>
                        <a:pt x="654" y="33"/>
                      </a:lnTo>
                      <a:lnTo>
                        <a:pt x="638" y="40"/>
                      </a:lnTo>
                      <a:lnTo>
                        <a:pt x="621" y="48"/>
                      </a:lnTo>
                      <a:lnTo>
                        <a:pt x="601" y="55"/>
                      </a:lnTo>
                      <a:lnTo>
                        <a:pt x="582" y="63"/>
                      </a:lnTo>
                      <a:lnTo>
                        <a:pt x="563" y="69"/>
                      </a:lnTo>
                      <a:lnTo>
                        <a:pt x="542" y="76"/>
                      </a:lnTo>
                      <a:lnTo>
                        <a:pt x="523" y="81"/>
                      </a:lnTo>
                      <a:lnTo>
                        <a:pt x="503" y="85"/>
                      </a:lnTo>
                      <a:lnTo>
                        <a:pt x="485" y="87"/>
                      </a:lnTo>
                      <a:lnTo>
                        <a:pt x="468" y="87"/>
                      </a:lnTo>
                      <a:lnTo>
                        <a:pt x="455" y="120"/>
                      </a:lnTo>
                      <a:lnTo>
                        <a:pt x="447" y="162"/>
                      </a:lnTo>
                      <a:lnTo>
                        <a:pt x="444" y="197"/>
                      </a:lnTo>
                      <a:lnTo>
                        <a:pt x="444" y="212"/>
                      </a:lnTo>
                      <a:lnTo>
                        <a:pt x="428" y="193"/>
                      </a:lnTo>
                      <a:lnTo>
                        <a:pt x="422" y="169"/>
                      </a:lnTo>
                      <a:lnTo>
                        <a:pt x="423" y="142"/>
                      </a:lnTo>
                      <a:lnTo>
                        <a:pt x="428" y="116"/>
                      </a:lnTo>
                      <a:lnTo>
                        <a:pt x="430" y="109"/>
                      </a:lnTo>
                      <a:lnTo>
                        <a:pt x="433" y="102"/>
                      </a:lnTo>
                      <a:lnTo>
                        <a:pt x="436" y="95"/>
                      </a:lnTo>
                      <a:lnTo>
                        <a:pt x="440" y="90"/>
                      </a:lnTo>
                      <a:lnTo>
                        <a:pt x="445" y="85"/>
                      </a:lnTo>
                      <a:lnTo>
                        <a:pt x="450" y="79"/>
                      </a:lnTo>
                      <a:lnTo>
                        <a:pt x="456" y="76"/>
                      </a:lnTo>
                      <a:lnTo>
                        <a:pt x="463" y="73"/>
                      </a:lnTo>
                      <a:lnTo>
                        <a:pt x="472" y="73"/>
                      </a:lnTo>
                      <a:lnTo>
                        <a:pt x="486" y="70"/>
                      </a:lnTo>
                      <a:lnTo>
                        <a:pt x="505" y="65"/>
                      </a:lnTo>
                      <a:lnTo>
                        <a:pt x="528" y="59"/>
                      </a:lnTo>
                      <a:lnTo>
                        <a:pt x="552" y="51"/>
                      </a:lnTo>
                      <a:lnTo>
                        <a:pt x="574" y="44"/>
                      </a:lnTo>
                      <a:lnTo>
                        <a:pt x="595" y="36"/>
                      </a:lnTo>
                      <a:lnTo>
                        <a:pt x="611" y="32"/>
                      </a:lnTo>
                      <a:lnTo>
                        <a:pt x="595" y="31"/>
                      </a:lnTo>
                      <a:lnTo>
                        <a:pt x="569" y="32"/>
                      </a:lnTo>
                      <a:lnTo>
                        <a:pt x="537" y="33"/>
                      </a:lnTo>
                      <a:lnTo>
                        <a:pt x="497" y="35"/>
                      </a:lnTo>
                      <a:lnTo>
                        <a:pt x="451" y="38"/>
                      </a:lnTo>
                      <a:lnTo>
                        <a:pt x="403" y="41"/>
                      </a:lnTo>
                      <a:lnTo>
                        <a:pt x="351" y="45"/>
                      </a:lnTo>
                      <a:lnTo>
                        <a:pt x="299" y="49"/>
                      </a:lnTo>
                      <a:lnTo>
                        <a:pt x="247" y="53"/>
                      </a:lnTo>
                      <a:lnTo>
                        <a:pt x="196" y="56"/>
                      </a:lnTo>
                      <a:lnTo>
                        <a:pt x="148" y="61"/>
                      </a:lnTo>
                      <a:lnTo>
                        <a:pt x="105" y="64"/>
                      </a:lnTo>
                      <a:lnTo>
                        <a:pt x="66" y="67"/>
                      </a:lnTo>
                      <a:lnTo>
                        <a:pt x="36" y="68"/>
                      </a:lnTo>
                      <a:lnTo>
                        <a:pt x="13" y="70"/>
                      </a:lnTo>
                      <a:lnTo>
                        <a:pt x="0" y="70"/>
                      </a:lnTo>
                      <a:lnTo>
                        <a:pt x="1" y="65"/>
                      </a:lnTo>
                      <a:lnTo>
                        <a:pt x="3" y="60"/>
                      </a:lnTo>
                      <a:lnTo>
                        <a:pt x="5" y="55"/>
                      </a:lnTo>
                      <a:lnTo>
                        <a:pt x="6" y="49"/>
                      </a:lnTo>
                      <a:lnTo>
                        <a:pt x="11" y="48"/>
                      </a:lnTo>
                      <a:lnTo>
                        <a:pt x="21" y="48"/>
                      </a:lnTo>
                      <a:lnTo>
                        <a:pt x="33" y="47"/>
                      </a:lnTo>
                      <a:lnTo>
                        <a:pt x="48" y="45"/>
                      </a:lnTo>
                      <a:lnTo>
                        <a:pt x="65" y="44"/>
                      </a:lnTo>
                      <a:lnTo>
                        <a:pt x="85" y="41"/>
                      </a:lnTo>
                      <a:lnTo>
                        <a:pt x="106" y="39"/>
                      </a:lnTo>
                      <a:lnTo>
                        <a:pt x="130" y="37"/>
                      </a:lnTo>
                      <a:lnTo>
                        <a:pt x="156" y="35"/>
                      </a:lnTo>
                      <a:lnTo>
                        <a:pt x="182" y="33"/>
                      </a:lnTo>
                      <a:lnTo>
                        <a:pt x="210" y="30"/>
                      </a:lnTo>
                      <a:lnTo>
                        <a:pt x="239" y="27"/>
                      </a:lnTo>
                      <a:lnTo>
                        <a:pt x="269" y="25"/>
                      </a:lnTo>
                      <a:lnTo>
                        <a:pt x="299" y="22"/>
                      </a:lnTo>
                      <a:lnTo>
                        <a:pt x="331" y="20"/>
                      </a:lnTo>
                      <a:lnTo>
                        <a:pt x="362" y="18"/>
                      </a:lnTo>
                      <a:lnTo>
                        <a:pt x="392" y="14"/>
                      </a:lnTo>
                      <a:lnTo>
                        <a:pt x="423" y="12"/>
                      </a:lnTo>
                      <a:lnTo>
                        <a:pt x="454" y="10"/>
                      </a:lnTo>
                      <a:lnTo>
                        <a:pt x="483" y="8"/>
                      </a:lnTo>
                      <a:lnTo>
                        <a:pt x="512" y="7"/>
                      </a:lnTo>
                      <a:lnTo>
                        <a:pt x="539" y="5"/>
                      </a:lnTo>
                      <a:lnTo>
                        <a:pt x="566" y="4"/>
                      </a:lnTo>
                      <a:lnTo>
                        <a:pt x="591" y="3"/>
                      </a:lnTo>
                      <a:lnTo>
                        <a:pt x="613" y="1"/>
                      </a:lnTo>
                      <a:lnTo>
                        <a:pt x="634" y="1"/>
                      </a:lnTo>
                      <a:lnTo>
                        <a:pt x="653" y="0"/>
                      </a:lnTo>
                      <a:lnTo>
                        <a:pt x="669" y="1"/>
                      </a:lnTo>
                      <a:lnTo>
                        <a:pt x="683" y="1"/>
                      </a:lnTo>
                      <a:lnTo>
                        <a:pt x="694" y="3"/>
                      </a:lnTo>
                      <a:lnTo>
                        <a:pt x="703" y="4"/>
                      </a:lnTo>
                      <a:lnTo>
                        <a:pt x="707" y="6"/>
                      </a:lnTo>
                      <a:close/>
                    </a:path>
                  </a:pathLst>
                </a:custGeom>
                <a:solidFill>
                  <a:srgbClr val="000000"/>
                </a:solidFill>
                <a:ln w="9525">
                  <a:noFill/>
                  <a:round/>
                  <a:headEnd/>
                  <a:tailEnd/>
                </a:ln>
              </p:spPr>
              <p:txBody>
                <a:bodyPr/>
                <a:lstStyle/>
                <a:p>
                  <a:endParaRPr lang="he-IL"/>
                </a:p>
              </p:txBody>
            </p:sp>
            <p:sp>
              <p:nvSpPr>
                <p:cNvPr id="258" name="Freeform 42"/>
                <p:cNvSpPr>
                  <a:spLocks/>
                </p:cNvSpPr>
                <p:nvPr/>
              </p:nvSpPr>
              <p:spPr bwMode="auto">
                <a:xfrm>
                  <a:off x="4143" y="1790"/>
                  <a:ext cx="310" cy="71"/>
                </a:xfrm>
                <a:custGeom>
                  <a:avLst/>
                  <a:gdLst/>
                  <a:ahLst/>
                  <a:cxnLst>
                    <a:cxn ang="0">
                      <a:pos x="270" y="209"/>
                    </a:cxn>
                    <a:cxn ang="0">
                      <a:pos x="220" y="197"/>
                    </a:cxn>
                    <a:cxn ang="0">
                      <a:pos x="146" y="178"/>
                    </a:cxn>
                    <a:cxn ang="0">
                      <a:pos x="71" y="159"/>
                    </a:cxn>
                    <a:cxn ang="0">
                      <a:pos x="16" y="142"/>
                    </a:cxn>
                    <a:cxn ang="0">
                      <a:pos x="2" y="131"/>
                    </a:cxn>
                    <a:cxn ang="0">
                      <a:pos x="13" y="120"/>
                    </a:cxn>
                    <a:cxn ang="0">
                      <a:pos x="313" y="66"/>
                    </a:cxn>
                    <a:cxn ang="0">
                      <a:pos x="306" y="23"/>
                    </a:cxn>
                    <a:cxn ang="0">
                      <a:pos x="287" y="25"/>
                    </a:cxn>
                    <a:cxn ang="0">
                      <a:pos x="241" y="30"/>
                    </a:cxn>
                    <a:cxn ang="0">
                      <a:pos x="183" y="35"/>
                    </a:cxn>
                    <a:cxn ang="0">
                      <a:pos x="130" y="40"/>
                    </a:cxn>
                    <a:cxn ang="0">
                      <a:pos x="97" y="44"/>
                    </a:cxn>
                    <a:cxn ang="0">
                      <a:pos x="91" y="38"/>
                    </a:cxn>
                    <a:cxn ang="0">
                      <a:pos x="105" y="30"/>
                    </a:cxn>
                    <a:cxn ang="0">
                      <a:pos x="148" y="23"/>
                    </a:cxn>
                    <a:cxn ang="0">
                      <a:pos x="192" y="17"/>
                    </a:cxn>
                    <a:cxn ang="0">
                      <a:pos x="235" y="12"/>
                    </a:cxn>
                    <a:cxn ang="0">
                      <a:pos x="278" y="7"/>
                    </a:cxn>
                    <a:cxn ang="0">
                      <a:pos x="321" y="0"/>
                    </a:cxn>
                    <a:cxn ang="0">
                      <a:pos x="342" y="44"/>
                    </a:cxn>
                    <a:cxn ang="0">
                      <a:pos x="345" y="91"/>
                    </a:cxn>
                    <a:cxn ang="0">
                      <a:pos x="306" y="123"/>
                    </a:cxn>
                    <a:cxn ang="0">
                      <a:pos x="274" y="108"/>
                    </a:cxn>
                    <a:cxn ang="0">
                      <a:pos x="229" y="113"/>
                    </a:cxn>
                    <a:cxn ang="0">
                      <a:pos x="185" y="119"/>
                    </a:cxn>
                    <a:cxn ang="0">
                      <a:pos x="142" y="127"/>
                    </a:cxn>
                    <a:cxn ang="0">
                      <a:pos x="99" y="133"/>
                    </a:cxn>
                    <a:cxn ang="0">
                      <a:pos x="84" y="141"/>
                    </a:cxn>
                    <a:cxn ang="0">
                      <a:pos x="125" y="149"/>
                    </a:cxn>
                    <a:cxn ang="0">
                      <a:pos x="165" y="160"/>
                    </a:cxn>
                    <a:cxn ang="0">
                      <a:pos x="206" y="170"/>
                    </a:cxn>
                    <a:cxn ang="0">
                      <a:pos x="247" y="178"/>
                    </a:cxn>
                    <a:cxn ang="0">
                      <a:pos x="288" y="187"/>
                    </a:cxn>
                    <a:cxn ang="0">
                      <a:pos x="330" y="181"/>
                    </a:cxn>
                    <a:cxn ang="0">
                      <a:pos x="434" y="164"/>
                    </a:cxn>
                    <a:cxn ang="0">
                      <a:pos x="571" y="143"/>
                    </a:cxn>
                    <a:cxn ang="0">
                      <a:pos x="707" y="121"/>
                    </a:cxn>
                    <a:cxn ang="0">
                      <a:pos x="813" y="104"/>
                    </a:cxn>
                    <a:cxn ang="0">
                      <a:pos x="695" y="79"/>
                    </a:cxn>
                    <a:cxn ang="0">
                      <a:pos x="704" y="64"/>
                    </a:cxn>
                  </a:cxnLst>
                  <a:rect l="0" t="0" r="r" b="b"/>
                  <a:pathLst>
                    <a:path w="928" h="212">
                      <a:moveTo>
                        <a:pt x="282" y="212"/>
                      </a:moveTo>
                      <a:lnTo>
                        <a:pt x="279" y="211"/>
                      </a:lnTo>
                      <a:lnTo>
                        <a:pt x="270" y="209"/>
                      </a:lnTo>
                      <a:lnTo>
                        <a:pt x="257" y="205"/>
                      </a:lnTo>
                      <a:lnTo>
                        <a:pt x="240" y="202"/>
                      </a:lnTo>
                      <a:lnTo>
                        <a:pt x="220" y="197"/>
                      </a:lnTo>
                      <a:lnTo>
                        <a:pt x="196" y="191"/>
                      </a:lnTo>
                      <a:lnTo>
                        <a:pt x="171" y="185"/>
                      </a:lnTo>
                      <a:lnTo>
                        <a:pt x="146" y="178"/>
                      </a:lnTo>
                      <a:lnTo>
                        <a:pt x="120" y="172"/>
                      </a:lnTo>
                      <a:lnTo>
                        <a:pt x="95" y="165"/>
                      </a:lnTo>
                      <a:lnTo>
                        <a:pt x="71" y="159"/>
                      </a:lnTo>
                      <a:lnTo>
                        <a:pt x="49" y="153"/>
                      </a:lnTo>
                      <a:lnTo>
                        <a:pt x="31" y="147"/>
                      </a:lnTo>
                      <a:lnTo>
                        <a:pt x="16" y="142"/>
                      </a:lnTo>
                      <a:lnTo>
                        <a:pt x="5" y="139"/>
                      </a:lnTo>
                      <a:lnTo>
                        <a:pt x="0" y="135"/>
                      </a:lnTo>
                      <a:lnTo>
                        <a:pt x="2" y="131"/>
                      </a:lnTo>
                      <a:lnTo>
                        <a:pt x="5" y="128"/>
                      </a:lnTo>
                      <a:lnTo>
                        <a:pt x="9" y="124"/>
                      </a:lnTo>
                      <a:lnTo>
                        <a:pt x="13" y="120"/>
                      </a:lnTo>
                      <a:lnTo>
                        <a:pt x="309" y="80"/>
                      </a:lnTo>
                      <a:lnTo>
                        <a:pt x="311" y="80"/>
                      </a:lnTo>
                      <a:lnTo>
                        <a:pt x="313" y="66"/>
                      </a:lnTo>
                      <a:lnTo>
                        <a:pt x="315" y="51"/>
                      </a:lnTo>
                      <a:lnTo>
                        <a:pt x="312" y="36"/>
                      </a:lnTo>
                      <a:lnTo>
                        <a:pt x="306" y="23"/>
                      </a:lnTo>
                      <a:lnTo>
                        <a:pt x="304" y="23"/>
                      </a:lnTo>
                      <a:lnTo>
                        <a:pt x="297" y="24"/>
                      </a:lnTo>
                      <a:lnTo>
                        <a:pt x="287" y="25"/>
                      </a:lnTo>
                      <a:lnTo>
                        <a:pt x="274" y="26"/>
                      </a:lnTo>
                      <a:lnTo>
                        <a:pt x="258" y="27"/>
                      </a:lnTo>
                      <a:lnTo>
                        <a:pt x="241" y="30"/>
                      </a:lnTo>
                      <a:lnTo>
                        <a:pt x="222" y="32"/>
                      </a:lnTo>
                      <a:lnTo>
                        <a:pt x="202" y="33"/>
                      </a:lnTo>
                      <a:lnTo>
                        <a:pt x="183" y="35"/>
                      </a:lnTo>
                      <a:lnTo>
                        <a:pt x="164" y="37"/>
                      </a:lnTo>
                      <a:lnTo>
                        <a:pt x="146" y="39"/>
                      </a:lnTo>
                      <a:lnTo>
                        <a:pt x="130" y="40"/>
                      </a:lnTo>
                      <a:lnTo>
                        <a:pt x="116" y="41"/>
                      </a:lnTo>
                      <a:lnTo>
                        <a:pt x="104" y="42"/>
                      </a:lnTo>
                      <a:lnTo>
                        <a:pt x="97" y="44"/>
                      </a:lnTo>
                      <a:lnTo>
                        <a:pt x="93" y="44"/>
                      </a:lnTo>
                      <a:lnTo>
                        <a:pt x="91" y="41"/>
                      </a:lnTo>
                      <a:lnTo>
                        <a:pt x="91" y="38"/>
                      </a:lnTo>
                      <a:lnTo>
                        <a:pt x="91" y="35"/>
                      </a:lnTo>
                      <a:lnTo>
                        <a:pt x="91" y="32"/>
                      </a:lnTo>
                      <a:lnTo>
                        <a:pt x="105" y="30"/>
                      </a:lnTo>
                      <a:lnTo>
                        <a:pt x="119" y="26"/>
                      </a:lnTo>
                      <a:lnTo>
                        <a:pt x="134" y="24"/>
                      </a:lnTo>
                      <a:lnTo>
                        <a:pt x="148" y="23"/>
                      </a:lnTo>
                      <a:lnTo>
                        <a:pt x="162" y="21"/>
                      </a:lnTo>
                      <a:lnTo>
                        <a:pt x="177" y="19"/>
                      </a:lnTo>
                      <a:lnTo>
                        <a:pt x="192" y="17"/>
                      </a:lnTo>
                      <a:lnTo>
                        <a:pt x="206" y="16"/>
                      </a:lnTo>
                      <a:lnTo>
                        <a:pt x="220" y="13"/>
                      </a:lnTo>
                      <a:lnTo>
                        <a:pt x="235" y="12"/>
                      </a:lnTo>
                      <a:lnTo>
                        <a:pt x="249" y="10"/>
                      </a:lnTo>
                      <a:lnTo>
                        <a:pt x="264" y="8"/>
                      </a:lnTo>
                      <a:lnTo>
                        <a:pt x="278" y="7"/>
                      </a:lnTo>
                      <a:lnTo>
                        <a:pt x="292" y="5"/>
                      </a:lnTo>
                      <a:lnTo>
                        <a:pt x="307" y="3"/>
                      </a:lnTo>
                      <a:lnTo>
                        <a:pt x="321" y="0"/>
                      </a:lnTo>
                      <a:lnTo>
                        <a:pt x="331" y="13"/>
                      </a:lnTo>
                      <a:lnTo>
                        <a:pt x="337" y="27"/>
                      </a:lnTo>
                      <a:lnTo>
                        <a:pt x="342" y="44"/>
                      </a:lnTo>
                      <a:lnTo>
                        <a:pt x="345" y="59"/>
                      </a:lnTo>
                      <a:lnTo>
                        <a:pt x="348" y="75"/>
                      </a:lnTo>
                      <a:lnTo>
                        <a:pt x="345" y="91"/>
                      </a:lnTo>
                      <a:lnTo>
                        <a:pt x="337" y="106"/>
                      </a:lnTo>
                      <a:lnTo>
                        <a:pt x="330" y="120"/>
                      </a:lnTo>
                      <a:lnTo>
                        <a:pt x="306" y="123"/>
                      </a:lnTo>
                      <a:lnTo>
                        <a:pt x="304" y="106"/>
                      </a:lnTo>
                      <a:lnTo>
                        <a:pt x="289" y="107"/>
                      </a:lnTo>
                      <a:lnTo>
                        <a:pt x="274" y="108"/>
                      </a:lnTo>
                      <a:lnTo>
                        <a:pt x="258" y="109"/>
                      </a:lnTo>
                      <a:lnTo>
                        <a:pt x="244" y="112"/>
                      </a:lnTo>
                      <a:lnTo>
                        <a:pt x="229" y="113"/>
                      </a:lnTo>
                      <a:lnTo>
                        <a:pt x="214" y="115"/>
                      </a:lnTo>
                      <a:lnTo>
                        <a:pt x="200" y="117"/>
                      </a:lnTo>
                      <a:lnTo>
                        <a:pt x="185" y="119"/>
                      </a:lnTo>
                      <a:lnTo>
                        <a:pt x="171" y="121"/>
                      </a:lnTo>
                      <a:lnTo>
                        <a:pt x="157" y="123"/>
                      </a:lnTo>
                      <a:lnTo>
                        <a:pt x="142" y="127"/>
                      </a:lnTo>
                      <a:lnTo>
                        <a:pt x="128" y="129"/>
                      </a:lnTo>
                      <a:lnTo>
                        <a:pt x="113" y="131"/>
                      </a:lnTo>
                      <a:lnTo>
                        <a:pt x="99" y="133"/>
                      </a:lnTo>
                      <a:lnTo>
                        <a:pt x="84" y="135"/>
                      </a:lnTo>
                      <a:lnTo>
                        <a:pt x="70" y="137"/>
                      </a:lnTo>
                      <a:lnTo>
                        <a:pt x="84" y="141"/>
                      </a:lnTo>
                      <a:lnTo>
                        <a:pt x="97" y="144"/>
                      </a:lnTo>
                      <a:lnTo>
                        <a:pt x="111" y="146"/>
                      </a:lnTo>
                      <a:lnTo>
                        <a:pt x="125" y="149"/>
                      </a:lnTo>
                      <a:lnTo>
                        <a:pt x="138" y="153"/>
                      </a:lnTo>
                      <a:lnTo>
                        <a:pt x="152" y="157"/>
                      </a:lnTo>
                      <a:lnTo>
                        <a:pt x="165" y="160"/>
                      </a:lnTo>
                      <a:lnTo>
                        <a:pt x="179" y="163"/>
                      </a:lnTo>
                      <a:lnTo>
                        <a:pt x="192" y="167"/>
                      </a:lnTo>
                      <a:lnTo>
                        <a:pt x="206" y="170"/>
                      </a:lnTo>
                      <a:lnTo>
                        <a:pt x="219" y="173"/>
                      </a:lnTo>
                      <a:lnTo>
                        <a:pt x="233" y="176"/>
                      </a:lnTo>
                      <a:lnTo>
                        <a:pt x="247" y="178"/>
                      </a:lnTo>
                      <a:lnTo>
                        <a:pt x="260" y="182"/>
                      </a:lnTo>
                      <a:lnTo>
                        <a:pt x="274" y="185"/>
                      </a:lnTo>
                      <a:lnTo>
                        <a:pt x="288" y="187"/>
                      </a:lnTo>
                      <a:lnTo>
                        <a:pt x="293" y="186"/>
                      </a:lnTo>
                      <a:lnTo>
                        <a:pt x="307" y="184"/>
                      </a:lnTo>
                      <a:lnTo>
                        <a:pt x="330" y="181"/>
                      </a:lnTo>
                      <a:lnTo>
                        <a:pt x="359" y="176"/>
                      </a:lnTo>
                      <a:lnTo>
                        <a:pt x="394" y="171"/>
                      </a:lnTo>
                      <a:lnTo>
                        <a:pt x="434" y="164"/>
                      </a:lnTo>
                      <a:lnTo>
                        <a:pt x="478" y="158"/>
                      </a:lnTo>
                      <a:lnTo>
                        <a:pt x="524" y="150"/>
                      </a:lnTo>
                      <a:lnTo>
                        <a:pt x="571" y="143"/>
                      </a:lnTo>
                      <a:lnTo>
                        <a:pt x="618" y="136"/>
                      </a:lnTo>
                      <a:lnTo>
                        <a:pt x="664" y="129"/>
                      </a:lnTo>
                      <a:lnTo>
                        <a:pt x="707" y="121"/>
                      </a:lnTo>
                      <a:lnTo>
                        <a:pt x="748" y="115"/>
                      </a:lnTo>
                      <a:lnTo>
                        <a:pt x="783" y="109"/>
                      </a:lnTo>
                      <a:lnTo>
                        <a:pt x="813" y="104"/>
                      </a:lnTo>
                      <a:lnTo>
                        <a:pt x="835" y="100"/>
                      </a:lnTo>
                      <a:lnTo>
                        <a:pt x="696" y="82"/>
                      </a:lnTo>
                      <a:lnTo>
                        <a:pt x="695" y="79"/>
                      </a:lnTo>
                      <a:lnTo>
                        <a:pt x="697" y="74"/>
                      </a:lnTo>
                      <a:lnTo>
                        <a:pt x="701" y="68"/>
                      </a:lnTo>
                      <a:lnTo>
                        <a:pt x="704" y="64"/>
                      </a:lnTo>
                      <a:lnTo>
                        <a:pt x="928" y="100"/>
                      </a:lnTo>
                      <a:lnTo>
                        <a:pt x="282" y="212"/>
                      </a:lnTo>
                      <a:close/>
                    </a:path>
                  </a:pathLst>
                </a:custGeom>
                <a:solidFill>
                  <a:srgbClr val="000000"/>
                </a:solidFill>
                <a:ln w="9525">
                  <a:noFill/>
                  <a:round/>
                  <a:headEnd/>
                  <a:tailEnd/>
                </a:ln>
              </p:spPr>
              <p:txBody>
                <a:bodyPr/>
                <a:lstStyle/>
                <a:p>
                  <a:endParaRPr lang="he-IL"/>
                </a:p>
              </p:txBody>
            </p:sp>
            <p:sp>
              <p:nvSpPr>
                <p:cNvPr id="259" name="Freeform 43"/>
                <p:cNvSpPr>
                  <a:spLocks/>
                </p:cNvSpPr>
                <p:nvPr/>
              </p:nvSpPr>
              <p:spPr bwMode="auto">
                <a:xfrm>
                  <a:off x="4366" y="1860"/>
                  <a:ext cx="16" cy="39"/>
                </a:xfrm>
                <a:custGeom>
                  <a:avLst/>
                  <a:gdLst/>
                  <a:ahLst/>
                  <a:cxnLst>
                    <a:cxn ang="0">
                      <a:pos x="14" y="2"/>
                    </a:cxn>
                    <a:cxn ang="0">
                      <a:pos x="20" y="15"/>
                    </a:cxn>
                    <a:cxn ang="0">
                      <a:pos x="25" y="29"/>
                    </a:cxn>
                    <a:cxn ang="0">
                      <a:pos x="29" y="42"/>
                    </a:cxn>
                    <a:cxn ang="0">
                      <a:pos x="35" y="55"/>
                    </a:cxn>
                    <a:cxn ang="0">
                      <a:pos x="39" y="69"/>
                    </a:cxn>
                    <a:cxn ang="0">
                      <a:pos x="42" y="83"/>
                    </a:cxn>
                    <a:cxn ang="0">
                      <a:pos x="46" y="97"/>
                    </a:cxn>
                    <a:cxn ang="0">
                      <a:pos x="48" y="112"/>
                    </a:cxn>
                    <a:cxn ang="0">
                      <a:pos x="36" y="117"/>
                    </a:cxn>
                    <a:cxn ang="0">
                      <a:pos x="29" y="104"/>
                    </a:cxn>
                    <a:cxn ang="0">
                      <a:pos x="27" y="89"/>
                    </a:cxn>
                    <a:cxn ang="0">
                      <a:pos x="25" y="75"/>
                    </a:cxn>
                    <a:cxn ang="0">
                      <a:pos x="21" y="61"/>
                    </a:cxn>
                    <a:cxn ang="0">
                      <a:pos x="0" y="6"/>
                    </a:cxn>
                    <a:cxn ang="0">
                      <a:pos x="2" y="3"/>
                    </a:cxn>
                    <a:cxn ang="0">
                      <a:pos x="6" y="1"/>
                    </a:cxn>
                    <a:cxn ang="0">
                      <a:pos x="10" y="0"/>
                    </a:cxn>
                    <a:cxn ang="0">
                      <a:pos x="14" y="2"/>
                    </a:cxn>
                  </a:cxnLst>
                  <a:rect l="0" t="0" r="r" b="b"/>
                  <a:pathLst>
                    <a:path w="48" h="117">
                      <a:moveTo>
                        <a:pt x="14" y="2"/>
                      </a:moveTo>
                      <a:lnTo>
                        <a:pt x="20" y="15"/>
                      </a:lnTo>
                      <a:lnTo>
                        <a:pt x="25" y="29"/>
                      </a:lnTo>
                      <a:lnTo>
                        <a:pt x="29" y="42"/>
                      </a:lnTo>
                      <a:lnTo>
                        <a:pt x="35" y="55"/>
                      </a:lnTo>
                      <a:lnTo>
                        <a:pt x="39" y="69"/>
                      </a:lnTo>
                      <a:lnTo>
                        <a:pt x="42" y="83"/>
                      </a:lnTo>
                      <a:lnTo>
                        <a:pt x="46" y="97"/>
                      </a:lnTo>
                      <a:lnTo>
                        <a:pt x="48" y="112"/>
                      </a:lnTo>
                      <a:lnTo>
                        <a:pt x="36" y="117"/>
                      </a:lnTo>
                      <a:lnTo>
                        <a:pt x="29" y="104"/>
                      </a:lnTo>
                      <a:lnTo>
                        <a:pt x="27" y="89"/>
                      </a:lnTo>
                      <a:lnTo>
                        <a:pt x="25" y="75"/>
                      </a:lnTo>
                      <a:lnTo>
                        <a:pt x="21" y="61"/>
                      </a:lnTo>
                      <a:lnTo>
                        <a:pt x="0" y="6"/>
                      </a:lnTo>
                      <a:lnTo>
                        <a:pt x="2" y="3"/>
                      </a:lnTo>
                      <a:lnTo>
                        <a:pt x="6" y="1"/>
                      </a:lnTo>
                      <a:lnTo>
                        <a:pt x="10" y="0"/>
                      </a:lnTo>
                      <a:lnTo>
                        <a:pt x="14" y="2"/>
                      </a:lnTo>
                      <a:close/>
                    </a:path>
                  </a:pathLst>
                </a:custGeom>
                <a:solidFill>
                  <a:srgbClr val="000000"/>
                </a:solidFill>
                <a:ln w="9525">
                  <a:noFill/>
                  <a:round/>
                  <a:headEnd/>
                  <a:tailEnd/>
                </a:ln>
              </p:spPr>
              <p:txBody>
                <a:bodyPr/>
                <a:lstStyle/>
                <a:p>
                  <a:endParaRPr lang="he-IL"/>
                </a:p>
              </p:txBody>
            </p:sp>
            <p:sp>
              <p:nvSpPr>
                <p:cNvPr id="260" name="Freeform 44"/>
                <p:cNvSpPr>
                  <a:spLocks/>
                </p:cNvSpPr>
                <p:nvPr/>
              </p:nvSpPr>
              <p:spPr bwMode="auto">
                <a:xfrm>
                  <a:off x="4352" y="1861"/>
                  <a:ext cx="18" cy="34"/>
                </a:xfrm>
                <a:custGeom>
                  <a:avLst/>
                  <a:gdLst/>
                  <a:ahLst/>
                  <a:cxnLst>
                    <a:cxn ang="0">
                      <a:pos x="12" y="0"/>
                    </a:cxn>
                    <a:cxn ang="0">
                      <a:pos x="19" y="12"/>
                    </a:cxn>
                    <a:cxn ang="0">
                      <a:pos x="25" y="24"/>
                    </a:cxn>
                    <a:cxn ang="0">
                      <a:pos x="32" y="35"/>
                    </a:cxn>
                    <a:cxn ang="0">
                      <a:pos x="37" y="47"/>
                    </a:cxn>
                    <a:cxn ang="0">
                      <a:pos x="42" y="59"/>
                    </a:cxn>
                    <a:cxn ang="0">
                      <a:pos x="47" y="72"/>
                    </a:cxn>
                    <a:cxn ang="0">
                      <a:pos x="51" y="85"/>
                    </a:cxn>
                    <a:cxn ang="0">
                      <a:pos x="53" y="98"/>
                    </a:cxn>
                    <a:cxn ang="0">
                      <a:pos x="50" y="99"/>
                    </a:cxn>
                    <a:cxn ang="0">
                      <a:pos x="48" y="101"/>
                    </a:cxn>
                    <a:cxn ang="0">
                      <a:pos x="44" y="103"/>
                    </a:cxn>
                    <a:cxn ang="0">
                      <a:pos x="41" y="103"/>
                    </a:cxn>
                    <a:cxn ang="0">
                      <a:pos x="36" y="92"/>
                    </a:cxn>
                    <a:cxn ang="0">
                      <a:pos x="32" y="80"/>
                    </a:cxn>
                    <a:cxn ang="0">
                      <a:pos x="28" y="67"/>
                    </a:cxn>
                    <a:cxn ang="0">
                      <a:pos x="25" y="55"/>
                    </a:cxn>
                    <a:cxn ang="0">
                      <a:pos x="21" y="42"/>
                    </a:cxn>
                    <a:cxn ang="0">
                      <a:pos x="16" y="30"/>
                    </a:cxn>
                    <a:cxn ang="0">
                      <a:pos x="9" y="19"/>
                    </a:cxn>
                    <a:cxn ang="0">
                      <a:pos x="0" y="10"/>
                    </a:cxn>
                    <a:cxn ang="0">
                      <a:pos x="1" y="6"/>
                    </a:cxn>
                    <a:cxn ang="0">
                      <a:pos x="5" y="3"/>
                    </a:cxn>
                    <a:cxn ang="0">
                      <a:pos x="8" y="0"/>
                    </a:cxn>
                    <a:cxn ang="0">
                      <a:pos x="12" y="0"/>
                    </a:cxn>
                  </a:cxnLst>
                  <a:rect l="0" t="0" r="r" b="b"/>
                  <a:pathLst>
                    <a:path w="53" h="103">
                      <a:moveTo>
                        <a:pt x="12" y="0"/>
                      </a:moveTo>
                      <a:lnTo>
                        <a:pt x="19" y="12"/>
                      </a:lnTo>
                      <a:lnTo>
                        <a:pt x="25" y="24"/>
                      </a:lnTo>
                      <a:lnTo>
                        <a:pt x="32" y="35"/>
                      </a:lnTo>
                      <a:lnTo>
                        <a:pt x="37" y="47"/>
                      </a:lnTo>
                      <a:lnTo>
                        <a:pt x="42" y="59"/>
                      </a:lnTo>
                      <a:lnTo>
                        <a:pt x="47" y="72"/>
                      </a:lnTo>
                      <a:lnTo>
                        <a:pt x="51" y="85"/>
                      </a:lnTo>
                      <a:lnTo>
                        <a:pt x="53" y="98"/>
                      </a:lnTo>
                      <a:lnTo>
                        <a:pt x="50" y="99"/>
                      </a:lnTo>
                      <a:lnTo>
                        <a:pt x="48" y="101"/>
                      </a:lnTo>
                      <a:lnTo>
                        <a:pt x="44" y="103"/>
                      </a:lnTo>
                      <a:lnTo>
                        <a:pt x="41" y="103"/>
                      </a:lnTo>
                      <a:lnTo>
                        <a:pt x="36" y="92"/>
                      </a:lnTo>
                      <a:lnTo>
                        <a:pt x="32" y="80"/>
                      </a:lnTo>
                      <a:lnTo>
                        <a:pt x="28" y="67"/>
                      </a:lnTo>
                      <a:lnTo>
                        <a:pt x="25" y="55"/>
                      </a:lnTo>
                      <a:lnTo>
                        <a:pt x="21" y="42"/>
                      </a:lnTo>
                      <a:lnTo>
                        <a:pt x="16" y="30"/>
                      </a:lnTo>
                      <a:lnTo>
                        <a:pt x="9" y="19"/>
                      </a:lnTo>
                      <a:lnTo>
                        <a:pt x="0" y="10"/>
                      </a:lnTo>
                      <a:lnTo>
                        <a:pt x="1" y="6"/>
                      </a:lnTo>
                      <a:lnTo>
                        <a:pt x="5" y="3"/>
                      </a:lnTo>
                      <a:lnTo>
                        <a:pt x="8" y="0"/>
                      </a:lnTo>
                      <a:lnTo>
                        <a:pt x="12" y="0"/>
                      </a:lnTo>
                      <a:close/>
                    </a:path>
                  </a:pathLst>
                </a:custGeom>
                <a:solidFill>
                  <a:srgbClr val="000000"/>
                </a:solidFill>
                <a:ln w="9525">
                  <a:noFill/>
                  <a:round/>
                  <a:headEnd/>
                  <a:tailEnd/>
                </a:ln>
              </p:spPr>
              <p:txBody>
                <a:bodyPr/>
                <a:lstStyle/>
                <a:p>
                  <a:endParaRPr lang="he-IL"/>
                </a:p>
              </p:txBody>
            </p:sp>
            <p:sp>
              <p:nvSpPr>
                <p:cNvPr id="261" name="Freeform 45"/>
                <p:cNvSpPr>
                  <a:spLocks/>
                </p:cNvSpPr>
                <p:nvPr/>
              </p:nvSpPr>
              <p:spPr bwMode="auto">
                <a:xfrm>
                  <a:off x="4338" y="1864"/>
                  <a:ext cx="21" cy="34"/>
                </a:xfrm>
                <a:custGeom>
                  <a:avLst/>
                  <a:gdLst/>
                  <a:ahLst/>
                  <a:cxnLst>
                    <a:cxn ang="0">
                      <a:pos x="12" y="0"/>
                    </a:cxn>
                    <a:cxn ang="0">
                      <a:pos x="23" y="10"/>
                    </a:cxn>
                    <a:cxn ang="0">
                      <a:pos x="32" y="21"/>
                    </a:cxn>
                    <a:cxn ang="0">
                      <a:pos x="41" y="33"/>
                    </a:cxn>
                    <a:cxn ang="0">
                      <a:pos x="50" y="45"/>
                    </a:cxn>
                    <a:cxn ang="0">
                      <a:pos x="55" y="58"/>
                    </a:cxn>
                    <a:cxn ang="0">
                      <a:pos x="59" y="72"/>
                    </a:cxn>
                    <a:cxn ang="0">
                      <a:pos x="62" y="86"/>
                    </a:cxn>
                    <a:cxn ang="0">
                      <a:pos x="62" y="100"/>
                    </a:cxn>
                    <a:cxn ang="0">
                      <a:pos x="59" y="101"/>
                    </a:cxn>
                    <a:cxn ang="0">
                      <a:pos x="56" y="102"/>
                    </a:cxn>
                    <a:cxn ang="0">
                      <a:pos x="53" y="102"/>
                    </a:cxn>
                    <a:cxn ang="0">
                      <a:pos x="50" y="102"/>
                    </a:cxn>
                    <a:cxn ang="0">
                      <a:pos x="44" y="89"/>
                    </a:cxn>
                    <a:cxn ang="0">
                      <a:pos x="40" y="76"/>
                    </a:cxn>
                    <a:cxn ang="0">
                      <a:pos x="37" y="63"/>
                    </a:cxn>
                    <a:cxn ang="0">
                      <a:pos x="32" y="50"/>
                    </a:cxn>
                    <a:cxn ang="0">
                      <a:pos x="27" y="37"/>
                    </a:cxn>
                    <a:cxn ang="0">
                      <a:pos x="21" y="25"/>
                    </a:cxn>
                    <a:cxn ang="0">
                      <a:pos x="12" y="16"/>
                    </a:cxn>
                    <a:cxn ang="0">
                      <a:pos x="0" y="6"/>
                    </a:cxn>
                    <a:cxn ang="0">
                      <a:pos x="0" y="0"/>
                    </a:cxn>
                    <a:cxn ang="0">
                      <a:pos x="12" y="0"/>
                    </a:cxn>
                  </a:cxnLst>
                  <a:rect l="0" t="0" r="r" b="b"/>
                  <a:pathLst>
                    <a:path w="62" h="102">
                      <a:moveTo>
                        <a:pt x="12" y="0"/>
                      </a:moveTo>
                      <a:lnTo>
                        <a:pt x="23" y="10"/>
                      </a:lnTo>
                      <a:lnTo>
                        <a:pt x="32" y="21"/>
                      </a:lnTo>
                      <a:lnTo>
                        <a:pt x="41" y="33"/>
                      </a:lnTo>
                      <a:lnTo>
                        <a:pt x="50" y="45"/>
                      </a:lnTo>
                      <a:lnTo>
                        <a:pt x="55" y="58"/>
                      </a:lnTo>
                      <a:lnTo>
                        <a:pt x="59" y="72"/>
                      </a:lnTo>
                      <a:lnTo>
                        <a:pt x="62" y="86"/>
                      </a:lnTo>
                      <a:lnTo>
                        <a:pt x="62" y="100"/>
                      </a:lnTo>
                      <a:lnTo>
                        <a:pt x="59" y="101"/>
                      </a:lnTo>
                      <a:lnTo>
                        <a:pt x="56" y="102"/>
                      </a:lnTo>
                      <a:lnTo>
                        <a:pt x="53" y="102"/>
                      </a:lnTo>
                      <a:lnTo>
                        <a:pt x="50" y="102"/>
                      </a:lnTo>
                      <a:lnTo>
                        <a:pt x="44" y="89"/>
                      </a:lnTo>
                      <a:lnTo>
                        <a:pt x="40" y="76"/>
                      </a:lnTo>
                      <a:lnTo>
                        <a:pt x="37" y="63"/>
                      </a:lnTo>
                      <a:lnTo>
                        <a:pt x="32" y="50"/>
                      </a:lnTo>
                      <a:lnTo>
                        <a:pt x="27" y="37"/>
                      </a:lnTo>
                      <a:lnTo>
                        <a:pt x="21" y="25"/>
                      </a:lnTo>
                      <a:lnTo>
                        <a:pt x="12" y="16"/>
                      </a:lnTo>
                      <a:lnTo>
                        <a:pt x="0" y="6"/>
                      </a:lnTo>
                      <a:lnTo>
                        <a:pt x="0" y="0"/>
                      </a:lnTo>
                      <a:lnTo>
                        <a:pt x="12" y="0"/>
                      </a:lnTo>
                      <a:close/>
                    </a:path>
                  </a:pathLst>
                </a:custGeom>
                <a:solidFill>
                  <a:srgbClr val="000000"/>
                </a:solidFill>
                <a:ln w="9525">
                  <a:noFill/>
                  <a:round/>
                  <a:headEnd/>
                  <a:tailEnd/>
                </a:ln>
              </p:spPr>
              <p:txBody>
                <a:bodyPr/>
                <a:lstStyle/>
                <a:p>
                  <a:endParaRPr lang="he-IL"/>
                </a:p>
              </p:txBody>
            </p:sp>
            <p:sp>
              <p:nvSpPr>
                <p:cNvPr id="262" name="Freeform 46"/>
                <p:cNvSpPr>
                  <a:spLocks/>
                </p:cNvSpPr>
                <p:nvPr/>
              </p:nvSpPr>
              <p:spPr bwMode="auto">
                <a:xfrm>
                  <a:off x="4199" y="1871"/>
                  <a:ext cx="158" cy="75"/>
                </a:xfrm>
                <a:custGeom>
                  <a:avLst/>
                  <a:gdLst/>
                  <a:ahLst/>
                  <a:cxnLst>
                    <a:cxn ang="0">
                      <a:pos x="432" y="38"/>
                    </a:cxn>
                    <a:cxn ang="0">
                      <a:pos x="441" y="59"/>
                    </a:cxn>
                    <a:cxn ang="0">
                      <a:pos x="449" y="81"/>
                    </a:cxn>
                    <a:cxn ang="0">
                      <a:pos x="456" y="104"/>
                    </a:cxn>
                    <a:cxn ang="0">
                      <a:pos x="462" y="126"/>
                    </a:cxn>
                    <a:cxn ang="0">
                      <a:pos x="467" y="149"/>
                    </a:cxn>
                    <a:cxn ang="0">
                      <a:pos x="471" y="172"/>
                    </a:cxn>
                    <a:cxn ang="0">
                      <a:pos x="473" y="195"/>
                    </a:cxn>
                    <a:cxn ang="0">
                      <a:pos x="475" y="218"/>
                    </a:cxn>
                    <a:cxn ang="0">
                      <a:pos x="469" y="222"/>
                    </a:cxn>
                    <a:cxn ang="0">
                      <a:pos x="462" y="225"/>
                    </a:cxn>
                    <a:cxn ang="0">
                      <a:pos x="457" y="225"/>
                    </a:cxn>
                    <a:cxn ang="0">
                      <a:pos x="452" y="223"/>
                    </a:cxn>
                    <a:cxn ang="0">
                      <a:pos x="447" y="220"/>
                    </a:cxn>
                    <a:cxn ang="0">
                      <a:pos x="443" y="216"/>
                    </a:cxn>
                    <a:cxn ang="0">
                      <a:pos x="440" y="211"/>
                    </a:cxn>
                    <a:cxn ang="0">
                      <a:pos x="438" y="204"/>
                    </a:cxn>
                    <a:cxn ang="0">
                      <a:pos x="434" y="198"/>
                    </a:cxn>
                    <a:cxn ang="0">
                      <a:pos x="433" y="191"/>
                    </a:cxn>
                    <a:cxn ang="0">
                      <a:pos x="432" y="185"/>
                    </a:cxn>
                    <a:cxn ang="0">
                      <a:pos x="432" y="177"/>
                    </a:cxn>
                    <a:cxn ang="0">
                      <a:pos x="418" y="178"/>
                    </a:cxn>
                    <a:cxn ang="0">
                      <a:pos x="404" y="180"/>
                    </a:cxn>
                    <a:cxn ang="0">
                      <a:pos x="389" y="184"/>
                    </a:cxn>
                    <a:cxn ang="0">
                      <a:pos x="374" y="187"/>
                    </a:cxn>
                    <a:cxn ang="0">
                      <a:pos x="358" y="190"/>
                    </a:cxn>
                    <a:cxn ang="0">
                      <a:pos x="340" y="194"/>
                    </a:cxn>
                    <a:cxn ang="0">
                      <a:pos x="323" y="199"/>
                    </a:cxn>
                    <a:cxn ang="0">
                      <a:pos x="304" y="202"/>
                    </a:cxn>
                    <a:cxn ang="0">
                      <a:pos x="0" y="76"/>
                    </a:cxn>
                    <a:cxn ang="0">
                      <a:pos x="4" y="71"/>
                    </a:cxn>
                    <a:cxn ang="0">
                      <a:pos x="5" y="65"/>
                    </a:cxn>
                    <a:cxn ang="0">
                      <a:pos x="5" y="59"/>
                    </a:cxn>
                    <a:cxn ang="0">
                      <a:pos x="4" y="55"/>
                    </a:cxn>
                    <a:cxn ang="0">
                      <a:pos x="307" y="179"/>
                    </a:cxn>
                    <a:cxn ang="0">
                      <a:pos x="323" y="175"/>
                    </a:cxn>
                    <a:cxn ang="0">
                      <a:pos x="339" y="172"/>
                    </a:cxn>
                    <a:cxn ang="0">
                      <a:pos x="356" y="168"/>
                    </a:cxn>
                    <a:cxn ang="0">
                      <a:pos x="372" y="165"/>
                    </a:cxn>
                    <a:cxn ang="0">
                      <a:pos x="387" y="161"/>
                    </a:cxn>
                    <a:cxn ang="0">
                      <a:pos x="403" y="157"/>
                    </a:cxn>
                    <a:cxn ang="0">
                      <a:pos x="418" y="152"/>
                    </a:cxn>
                    <a:cxn ang="0">
                      <a:pos x="432" y="146"/>
                    </a:cxn>
                    <a:cxn ang="0">
                      <a:pos x="431" y="125"/>
                    </a:cxn>
                    <a:cxn ang="0">
                      <a:pos x="428" y="102"/>
                    </a:cxn>
                    <a:cxn ang="0">
                      <a:pos x="422" y="78"/>
                    </a:cxn>
                    <a:cxn ang="0">
                      <a:pos x="416" y="54"/>
                    </a:cxn>
                    <a:cxn ang="0">
                      <a:pos x="408" y="33"/>
                    </a:cxn>
                    <a:cxn ang="0">
                      <a:pos x="403" y="15"/>
                    </a:cxn>
                    <a:cxn ang="0">
                      <a:pos x="399" y="4"/>
                    </a:cxn>
                    <a:cxn ang="0">
                      <a:pos x="397" y="0"/>
                    </a:cxn>
                    <a:cxn ang="0">
                      <a:pos x="404" y="1"/>
                    </a:cxn>
                    <a:cxn ang="0">
                      <a:pos x="410" y="4"/>
                    </a:cxn>
                    <a:cxn ang="0">
                      <a:pos x="415" y="9"/>
                    </a:cxn>
                    <a:cxn ang="0">
                      <a:pos x="419" y="14"/>
                    </a:cxn>
                    <a:cxn ang="0">
                      <a:pos x="422" y="20"/>
                    </a:cxn>
                    <a:cxn ang="0">
                      <a:pos x="426" y="26"/>
                    </a:cxn>
                    <a:cxn ang="0">
                      <a:pos x="429" y="33"/>
                    </a:cxn>
                    <a:cxn ang="0">
                      <a:pos x="432" y="38"/>
                    </a:cxn>
                  </a:cxnLst>
                  <a:rect l="0" t="0" r="r" b="b"/>
                  <a:pathLst>
                    <a:path w="475" h="225">
                      <a:moveTo>
                        <a:pt x="432" y="38"/>
                      </a:moveTo>
                      <a:lnTo>
                        <a:pt x="441" y="59"/>
                      </a:lnTo>
                      <a:lnTo>
                        <a:pt x="449" y="81"/>
                      </a:lnTo>
                      <a:lnTo>
                        <a:pt x="456" y="104"/>
                      </a:lnTo>
                      <a:lnTo>
                        <a:pt x="462" y="126"/>
                      </a:lnTo>
                      <a:lnTo>
                        <a:pt x="467" y="149"/>
                      </a:lnTo>
                      <a:lnTo>
                        <a:pt x="471" y="172"/>
                      </a:lnTo>
                      <a:lnTo>
                        <a:pt x="473" y="195"/>
                      </a:lnTo>
                      <a:lnTo>
                        <a:pt x="475" y="218"/>
                      </a:lnTo>
                      <a:lnTo>
                        <a:pt x="469" y="222"/>
                      </a:lnTo>
                      <a:lnTo>
                        <a:pt x="462" y="225"/>
                      </a:lnTo>
                      <a:lnTo>
                        <a:pt x="457" y="225"/>
                      </a:lnTo>
                      <a:lnTo>
                        <a:pt x="452" y="223"/>
                      </a:lnTo>
                      <a:lnTo>
                        <a:pt x="447" y="220"/>
                      </a:lnTo>
                      <a:lnTo>
                        <a:pt x="443" y="216"/>
                      </a:lnTo>
                      <a:lnTo>
                        <a:pt x="440" y="211"/>
                      </a:lnTo>
                      <a:lnTo>
                        <a:pt x="438" y="204"/>
                      </a:lnTo>
                      <a:lnTo>
                        <a:pt x="434" y="198"/>
                      </a:lnTo>
                      <a:lnTo>
                        <a:pt x="433" y="191"/>
                      </a:lnTo>
                      <a:lnTo>
                        <a:pt x="432" y="185"/>
                      </a:lnTo>
                      <a:lnTo>
                        <a:pt x="432" y="177"/>
                      </a:lnTo>
                      <a:lnTo>
                        <a:pt x="418" y="178"/>
                      </a:lnTo>
                      <a:lnTo>
                        <a:pt x="404" y="180"/>
                      </a:lnTo>
                      <a:lnTo>
                        <a:pt x="389" y="184"/>
                      </a:lnTo>
                      <a:lnTo>
                        <a:pt x="374" y="187"/>
                      </a:lnTo>
                      <a:lnTo>
                        <a:pt x="358" y="190"/>
                      </a:lnTo>
                      <a:lnTo>
                        <a:pt x="340" y="194"/>
                      </a:lnTo>
                      <a:lnTo>
                        <a:pt x="323" y="199"/>
                      </a:lnTo>
                      <a:lnTo>
                        <a:pt x="304" y="202"/>
                      </a:lnTo>
                      <a:lnTo>
                        <a:pt x="0" y="76"/>
                      </a:lnTo>
                      <a:lnTo>
                        <a:pt x="4" y="71"/>
                      </a:lnTo>
                      <a:lnTo>
                        <a:pt x="5" y="65"/>
                      </a:lnTo>
                      <a:lnTo>
                        <a:pt x="5" y="59"/>
                      </a:lnTo>
                      <a:lnTo>
                        <a:pt x="4" y="55"/>
                      </a:lnTo>
                      <a:lnTo>
                        <a:pt x="307" y="179"/>
                      </a:lnTo>
                      <a:lnTo>
                        <a:pt x="323" y="175"/>
                      </a:lnTo>
                      <a:lnTo>
                        <a:pt x="339" y="172"/>
                      </a:lnTo>
                      <a:lnTo>
                        <a:pt x="356" y="168"/>
                      </a:lnTo>
                      <a:lnTo>
                        <a:pt x="372" y="165"/>
                      </a:lnTo>
                      <a:lnTo>
                        <a:pt x="387" y="161"/>
                      </a:lnTo>
                      <a:lnTo>
                        <a:pt x="403" y="157"/>
                      </a:lnTo>
                      <a:lnTo>
                        <a:pt x="418" y="152"/>
                      </a:lnTo>
                      <a:lnTo>
                        <a:pt x="432" y="146"/>
                      </a:lnTo>
                      <a:lnTo>
                        <a:pt x="431" y="125"/>
                      </a:lnTo>
                      <a:lnTo>
                        <a:pt x="428" y="102"/>
                      </a:lnTo>
                      <a:lnTo>
                        <a:pt x="422" y="78"/>
                      </a:lnTo>
                      <a:lnTo>
                        <a:pt x="416" y="54"/>
                      </a:lnTo>
                      <a:lnTo>
                        <a:pt x="408" y="33"/>
                      </a:lnTo>
                      <a:lnTo>
                        <a:pt x="403" y="15"/>
                      </a:lnTo>
                      <a:lnTo>
                        <a:pt x="399" y="4"/>
                      </a:lnTo>
                      <a:lnTo>
                        <a:pt x="397" y="0"/>
                      </a:lnTo>
                      <a:lnTo>
                        <a:pt x="404" y="1"/>
                      </a:lnTo>
                      <a:lnTo>
                        <a:pt x="410" y="4"/>
                      </a:lnTo>
                      <a:lnTo>
                        <a:pt x="415" y="9"/>
                      </a:lnTo>
                      <a:lnTo>
                        <a:pt x="419" y="14"/>
                      </a:lnTo>
                      <a:lnTo>
                        <a:pt x="422" y="20"/>
                      </a:lnTo>
                      <a:lnTo>
                        <a:pt x="426" y="26"/>
                      </a:lnTo>
                      <a:lnTo>
                        <a:pt x="429" y="33"/>
                      </a:lnTo>
                      <a:lnTo>
                        <a:pt x="432" y="38"/>
                      </a:lnTo>
                      <a:close/>
                    </a:path>
                  </a:pathLst>
                </a:custGeom>
                <a:solidFill>
                  <a:srgbClr val="000000"/>
                </a:solidFill>
                <a:ln w="9525">
                  <a:noFill/>
                  <a:round/>
                  <a:headEnd/>
                  <a:tailEnd/>
                </a:ln>
              </p:spPr>
              <p:txBody>
                <a:bodyPr/>
                <a:lstStyle/>
                <a:p>
                  <a:endParaRPr lang="he-IL"/>
                </a:p>
              </p:txBody>
            </p:sp>
            <p:sp>
              <p:nvSpPr>
                <p:cNvPr id="263" name="Freeform 47"/>
                <p:cNvSpPr>
                  <a:spLocks/>
                </p:cNvSpPr>
                <p:nvPr/>
              </p:nvSpPr>
              <p:spPr bwMode="auto">
                <a:xfrm>
                  <a:off x="4104" y="1877"/>
                  <a:ext cx="543" cy="262"/>
                </a:xfrm>
                <a:custGeom>
                  <a:avLst/>
                  <a:gdLst/>
                  <a:ahLst/>
                  <a:cxnLst>
                    <a:cxn ang="0">
                      <a:pos x="1386" y="35"/>
                    </a:cxn>
                    <a:cxn ang="0">
                      <a:pos x="1277" y="358"/>
                    </a:cxn>
                    <a:cxn ang="0">
                      <a:pos x="1282" y="421"/>
                    </a:cxn>
                    <a:cxn ang="0">
                      <a:pos x="1297" y="500"/>
                    </a:cxn>
                    <a:cxn ang="0">
                      <a:pos x="1265" y="510"/>
                    </a:cxn>
                    <a:cxn ang="0">
                      <a:pos x="1267" y="463"/>
                    </a:cxn>
                    <a:cxn ang="0">
                      <a:pos x="1237" y="448"/>
                    </a:cxn>
                    <a:cxn ang="0">
                      <a:pos x="1193" y="514"/>
                    </a:cxn>
                    <a:cxn ang="0">
                      <a:pos x="1220" y="601"/>
                    </a:cxn>
                    <a:cxn ang="0">
                      <a:pos x="1318" y="690"/>
                    </a:cxn>
                    <a:cxn ang="0">
                      <a:pos x="1433" y="746"/>
                    </a:cxn>
                    <a:cxn ang="0">
                      <a:pos x="1540" y="764"/>
                    </a:cxn>
                    <a:cxn ang="0">
                      <a:pos x="1615" y="760"/>
                    </a:cxn>
                    <a:cxn ang="0">
                      <a:pos x="1614" y="772"/>
                    </a:cxn>
                    <a:cxn ang="0">
                      <a:pos x="1551" y="785"/>
                    </a:cxn>
                    <a:cxn ang="0">
                      <a:pos x="1364" y="765"/>
                    </a:cxn>
                    <a:cxn ang="0">
                      <a:pos x="1232" y="687"/>
                    </a:cxn>
                    <a:cxn ang="0">
                      <a:pos x="1143" y="569"/>
                    </a:cxn>
                    <a:cxn ang="0">
                      <a:pos x="1110" y="568"/>
                    </a:cxn>
                    <a:cxn ang="0">
                      <a:pos x="1047" y="588"/>
                    </a:cxn>
                    <a:cxn ang="0">
                      <a:pos x="973" y="657"/>
                    </a:cxn>
                    <a:cxn ang="0">
                      <a:pos x="990" y="578"/>
                    </a:cxn>
                    <a:cxn ang="0">
                      <a:pos x="889" y="513"/>
                    </a:cxn>
                    <a:cxn ang="0">
                      <a:pos x="795" y="470"/>
                    </a:cxn>
                    <a:cxn ang="0">
                      <a:pos x="703" y="506"/>
                    </a:cxn>
                    <a:cxn ang="0">
                      <a:pos x="621" y="566"/>
                    </a:cxn>
                    <a:cxn ang="0">
                      <a:pos x="558" y="640"/>
                    </a:cxn>
                    <a:cxn ang="0">
                      <a:pos x="527" y="704"/>
                    </a:cxn>
                    <a:cxn ang="0">
                      <a:pos x="505" y="707"/>
                    </a:cxn>
                    <a:cxn ang="0">
                      <a:pos x="534" y="582"/>
                    </a:cxn>
                    <a:cxn ang="0">
                      <a:pos x="635" y="492"/>
                    </a:cxn>
                    <a:cxn ang="0">
                      <a:pos x="693" y="468"/>
                    </a:cxn>
                    <a:cxn ang="0">
                      <a:pos x="754" y="448"/>
                    </a:cxn>
                    <a:cxn ang="0">
                      <a:pos x="815" y="432"/>
                    </a:cxn>
                    <a:cxn ang="0">
                      <a:pos x="784" y="369"/>
                    </a:cxn>
                    <a:cxn ang="0">
                      <a:pos x="535" y="400"/>
                    </a:cxn>
                    <a:cxn ang="0">
                      <a:pos x="367" y="339"/>
                    </a:cxn>
                    <a:cxn ang="0">
                      <a:pos x="124" y="256"/>
                    </a:cxn>
                    <a:cxn ang="0">
                      <a:pos x="0" y="214"/>
                    </a:cxn>
                    <a:cxn ang="0">
                      <a:pos x="754" y="270"/>
                    </a:cxn>
                    <a:cxn ang="0">
                      <a:pos x="517" y="315"/>
                    </a:cxn>
                    <a:cxn ang="0">
                      <a:pos x="320" y="260"/>
                    </a:cxn>
                    <a:cxn ang="0">
                      <a:pos x="91" y="188"/>
                    </a:cxn>
                    <a:cxn ang="0">
                      <a:pos x="6" y="161"/>
                    </a:cxn>
                    <a:cxn ang="0">
                      <a:pos x="533" y="295"/>
                    </a:cxn>
                    <a:cxn ang="0">
                      <a:pos x="781" y="199"/>
                    </a:cxn>
                    <a:cxn ang="0">
                      <a:pos x="835" y="181"/>
                    </a:cxn>
                    <a:cxn ang="0">
                      <a:pos x="812" y="210"/>
                    </a:cxn>
                    <a:cxn ang="0">
                      <a:pos x="788" y="266"/>
                    </a:cxn>
                    <a:cxn ang="0">
                      <a:pos x="829" y="353"/>
                    </a:cxn>
                    <a:cxn ang="0">
                      <a:pos x="905" y="460"/>
                    </a:cxn>
                    <a:cxn ang="0">
                      <a:pos x="988" y="528"/>
                    </a:cxn>
                    <a:cxn ang="0">
                      <a:pos x="1059" y="539"/>
                    </a:cxn>
                    <a:cxn ang="0">
                      <a:pos x="1151" y="482"/>
                    </a:cxn>
                    <a:cxn ang="0">
                      <a:pos x="1332" y="32"/>
                    </a:cxn>
                    <a:cxn ang="0">
                      <a:pos x="1370" y="2"/>
                    </a:cxn>
                  </a:cxnLst>
                  <a:rect l="0" t="0" r="r" b="b"/>
                  <a:pathLst>
                    <a:path w="1629" h="787">
                      <a:moveTo>
                        <a:pt x="1399" y="6"/>
                      </a:moveTo>
                      <a:lnTo>
                        <a:pt x="1399" y="11"/>
                      </a:lnTo>
                      <a:lnTo>
                        <a:pt x="1397" y="18"/>
                      </a:lnTo>
                      <a:lnTo>
                        <a:pt x="1391" y="26"/>
                      </a:lnTo>
                      <a:lnTo>
                        <a:pt x="1386" y="35"/>
                      </a:lnTo>
                      <a:lnTo>
                        <a:pt x="1379" y="43"/>
                      </a:lnTo>
                      <a:lnTo>
                        <a:pt x="1374" y="49"/>
                      </a:lnTo>
                      <a:lnTo>
                        <a:pt x="1370" y="53"/>
                      </a:lnTo>
                      <a:lnTo>
                        <a:pt x="1369" y="56"/>
                      </a:lnTo>
                      <a:lnTo>
                        <a:pt x="1277" y="358"/>
                      </a:lnTo>
                      <a:lnTo>
                        <a:pt x="1270" y="371"/>
                      </a:lnTo>
                      <a:lnTo>
                        <a:pt x="1269" y="383"/>
                      </a:lnTo>
                      <a:lnTo>
                        <a:pt x="1271" y="395"/>
                      </a:lnTo>
                      <a:lnTo>
                        <a:pt x="1276" y="408"/>
                      </a:lnTo>
                      <a:lnTo>
                        <a:pt x="1282" y="421"/>
                      </a:lnTo>
                      <a:lnTo>
                        <a:pt x="1288" y="434"/>
                      </a:lnTo>
                      <a:lnTo>
                        <a:pt x="1293" y="447"/>
                      </a:lnTo>
                      <a:lnTo>
                        <a:pt x="1296" y="461"/>
                      </a:lnTo>
                      <a:lnTo>
                        <a:pt x="1298" y="481"/>
                      </a:lnTo>
                      <a:lnTo>
                        <a:pt x="1297" y="500"/>
                      </a:lnTo>
                      <a:lnTo>
                        <a:pt x="1290" y="517"/>
                      </a:lnTo>
                      <a:lnTo>
                        <a:pt x="1275" y="528"/>
                      </a:lnTo>
                      <a:lnTo>
                        <a:pt x="1267" y="526"/>
                      </a:lnTo>
                      <a:lnTo>
                        <a:pt x="1265" y="517"/>
                      </a:lnTo>
                      <a:lnTo>
                        <a:pt x="1265" y="510"/>
                      </a:lnTo>
                      <a:lnTo>
                        <a:pt x="1265" y="505"/>
                      </a:lnTo>
                      <a:lnTo>
                        <a:pt x="1271" y="496"/>
                      </a:lnTo>
                      <a:lnTo>
                        <a:pt x="1273" y="485"/>
                      </a:lnTo>
                      <a:lnTo>
                        <a:pt x="1271" y="474"/>
                      </a:lnTo>
                      <a:lnTo>
                        <a:pt x="1267" y="463"/>
                      </a:lnTo>
                      <a:lnTo>
                        <a:pt x="1263" y="455"/>
                      </a:lnTo>
                      <a:lnTo>
                        <a:pt x="1257" y="446"/>
                      </a:lnTo>
                      <a:lnTo>
                        <a:pt x="1251" y="440"/>
                      </a:lnTo>
                      <a:lnTo>
                        <a:pt x="1243" y="434"/>
                      </a:lnTo>
                      <a:lnTo>
                        <a:pt x="1237" y="448"/>
                      </a:lnTo>
                      <a:lnTo>
                        <a:pt x="1229" y="462"/>
                      </a:lnTo>
                      <a:lnTo>
                        <a:pt x="1221" y="475"/>
                      </a:lnTo>
                      <a:lnTo>
                        <a:pt x="1212" y="488"/>
                      </a:lnTo>
                      <a:lnTo>
                        <a:pt x="1204" y="501"/>
                      </a:lnTo>
                      <a:lnTo>
                        <a:pt x="1193" y="514"/>
                      </a:lnTo>
                      <a:lnTo>
                        <a:pt x="1183" y="526"/>
                      </a:lnTo>
                      <a:lnTo>
                        <a:pt x="1171" y="537"/>
                      </a:lnTo>
                      <a:lnTo>
                        <a:pt x="1186" y="559"/>
                      </a:lnTo>
                      <a:lnTo>
                        <a:pt x="1202" y="581"/>
                      </a:lnTo>
                      <a:lnTo>
                        <a:pt x="1220" y="601"/>
                      </a:lnTo>
                      <a:lnTo>
                        <a:pt x="1238" y="621"/>
                      </a:lnTo>
                      <a:lnTo>
                        <a:pt x="1256" y="639"/>
                      </a:lnTo>
                      <a:lnTo>
                        <a:pt x="1276" y="657"/>
                      </a:lnTo>
                      <a:lnTo>
                        <a:pt x="1296" y="674"/>
                      </a:lnTo>
                      <a:lnTo>
                        <a:pt x="1318" y="690"/>
                      </a:lnTo>
                      <a:lnTo>
                        <a:pt x="1339" y="704"/>
                      </a:lnTo>
                      <a:lnTo>
                        <a:pt x="1362" y="717"/>
                      </a:lnTo>
                      <a:lnTo>
                        <a:pt x="1386" y="728"/>
                      </a:lnTo>
                      <a:lnTo>
                        <a:pt x="1410" y="738"/>
                      </a:lnTo>
                      <a:lnTo>
                        <a:pt x="1433" y="746"/>
                      </a:lnTo>
                      <a:lnTo>
                        <a:pt x="1458" y="753"/>
                      </a:lnTo>
                      <a:lnTo>
                        <a:pt x="1484" y="759"/>
                      </a:lnTo>
                      <a:lnTo>
                        <a:pt x="1510" y="762"/>
                      </a:lnTo>
                      <a:lnTo>
                        <a:pt x="1525" y="763"/>
                      </a:lnTo>
                      <a:lnTo>
                        <a:pt x="1540" y="764"/>
                      </a:lnTo>
                      <a:lnTo>
                        <a:pt x="1555" y="764"/>
                      </a:lnTo>
                      <a:lnTo>
                        <a:pt x="1570" y="763"/>
                      </a:lnTo>
                      <a:lnTo>
                        <a:pt x="1585" y="762"/>
                      </a:lnTo>
                      <a:lnTo>
                        <a:pt x="1600" y="761"/>
                      </a:lnTo>
                      <a:lnTo>
                        <a:pt x="1615" y="760"/>
                      </a:lnTo>
                      <a:lnTo>
                        <a:pt x="1629" y="760"/>
                      </a:lnTo>
                      <a:lnTo>
                        <a:pt x="1627" y="764"/>
                      </a:lnTo>
                      <a:lnTo>
                        <a:pt x="1624" y="768"/>
                      </a:lnTo>
                      <a:lnTo>
                        <a:pt x="1620" y="770"/>
                      </a:lnTo>
                      <a:lnTo>
                        <a:pt x="1614" y="772"/>
                      </a:lnTo>
                      <a:lnTo>
                        <a:pt x="1609" y="773"/>
                      </a:lnTo>
                      <a:lnTo>
                        <a:pt x="1605" y="775"/>
                      </a:lnTo>
                      <a:lnTo>
                        <a:pt x="1599" y="777"/>
                      </a:lnTo>
                      <a:lnTo>
                        <a:pt x="1595" y="779"/>
                      </a:lnTo>
                      <a:lnTo>
                        <a:pt x="1551" y="785"/>
                      </a:lnTo>
                      <a:lnTo>
                        <a:pt x="1509" y="787"/>
                      </a:lnTo>
                      <a:lnTo>
                        <a:pt x="1469" y="786"/>
                      </a:lnTo>
                      <a:lnTo>
                        <a:pt x="1431" y="782"/>
                      </a:lnTo>
                      <a:lnTo>
                        <a:pt x="1397" y="775"/>
                      </a:lnTo>
                      <a:lnTo>
                        <a:pt x="1364" y="765"/>
                      </a:lnTo>
                      <a:lnTo>
                        <a:pt x="1334" y="755"/>
                      </a:lnTo>
                      <a:lnTo>
                        <a:pt x="1305" y="741"/>
                      </a:lnTo>
                      <a:lnTo>
                        <a:pt x="1279" y="724"/>
                      </a:lnTo>
                      <a:lnTo>
                        <a:pt x="1254" y="706"/>
                      </a:lnTo>
                      <a:lnTo>
                        <a:pt x="1232" y="687"/>
                      </a:lnTo>
                      <a:lnTo>
                        <a:pt x="1211" y="665"/>
                      </a:lnTo>
                      <a:lnTo>
                        <a:pt x="1192" y="643"/>
                      </a:lnTo>
                      <a:lnTo>
                        <a:pt x="1174" y="620"/>
                      </a:lnTo>
                      <a:lnTo>
                        <a:pt x="1158" y="595"/>
                      </a:lnTo>
                      <a:lnTo>
                        <a:pt x="1143" y="569"/>
                      </a:lnTo>
                      <a:lnTo>
                        <a:pt x="1138" y="564"/>
                      </a:lnTo>
                      <a:lnTo>
                        <a:pt x="1132" y="561"/>
                      </a:lnTo>
                      <a:lnTo>
                        <a:pt x="1125" y="561"/>
                      </a:lnTo>
                      <a:lnTo>
                        <a:pt x="1117" y="565"/>
                      </a:lnTo>
                      <a:lnTo>
                        <a:pt x="1110" y="568"/>
                      </a:lnTo>
                      <a:lnTo>
                        <a:pt x="1101" y="572"/>
                      </a:lnTo>
                      <a:lnTo>
                        <a:pt x="1094" y="575"/>
                      </a:lnTo>
                      <a:lnTo>
                        <a:pt x="1086" y="578"/>
                      </a:lnTo>
                      <a:lnTo>
                        <a:pt x="1065" y="581"/>
                      </a:lnTo>
                      <a:lnTo>
                        <a:pt x="1047" y="588"/>
                      </a:lnTo>
                      <a:lnTo>
                        <a:pt x="1029" y="598"/>
                      </a:lnTo>
                      <a:lnTo>
                        <a:pt x="1013" y="611"/>
                      </a:lnTo>
                      <a:lnTo>
                        <a:pt x="998" y="625"/>
                      </a:lnTo>
                      <a:lnTo>
                        <a:pt x="985" y="641"/>
                      </a:lnTo>
                      <a:lnTo>
                        <a:pt x="973" y="657"/>
                      </a:lnTo>
                      <a:lnTo>
                        <a:pt x="963" y="674"/>
                      </a:lnTo>
                      <a:lnTo>
                        <a:pt x="963" y="665"/>
                      </a:lnTo>
                      <a:lnTo>
                        <a:pt x="967" y="637"/>
                      </a:lnTo>
                      <a:lnTo>
                        <a:pt x="976" y="605"/>
                      </a:lnTo>
                      <a:lnTo>
                        <a:pt x="990" y="578"/>
                      </a:lnTo>
                      <a:lnTo>
                        <a:pt x="968" y="569"/>
                      </a:lnTo>
                      <a:lnTo>
                        <a:pt x="948" y="557"/>
                      </a:lnTo>
                      <a:lnTo>
                        <a:pt x="927" y="544"/>
                      </a:lnTo>
                      <a:lnTo>
                        <a:pt x="908" y="529"/>
                      </a:lnTo>
                      <a:lnTo>
                        <a:pt x="889" y="513"/>
                      </a:lnTo>
                      <a:lnTo>
                        <a:pt x="869" y="496"/>
                      </a:lnTo>
                      <a:lnTo>
                        <a:pt x="852" y="478"/>
                      </a:lnTo>
                      <a:lnTo>
                        <a:pt x="835" y="461"/>
                      </a:lnTo>
                      <a:lnTo>
                        <a:pt x="815" y="464"/>
                      </a:lnTo>
                      <a:lnTo>
                        <a:pt x="795" y="470"/>
                      </a:lnTo>
                      <a:lnTo>
                        <a:pt x="776" y="475"/>
                      </a:lnTo>
                      <a:lnTo>
                        <a:pt x="757" y="482"/>
                      </a:lnTo>
                      <a:lnTo>
                        <a:pt x="739" y="489"/>
                      </a:lnTo>
                      <a:lnTo>
                        <a:pt x="720" y="497"/>
                      </a:lnTo>
                      <a:lnTo>
                        <a:pt x="703" y="506"/>
                      </a:lnTo>
                      <a:lnTo>
                        <a:pt x="686" y="517"/>
                      </a:lnTo>
                      <a:lnTo>
                        <a:pt x="669" y="528"/>
                      </a:lnTo>
                      <a:lnTo>
                        <a:pt x="652" y="540"/>
                      </a:lnTo>
                      <a:lnTo>
                        <a:pt x="636" y="553"/>
                      </a:lnTo>
                      <a:lnTo>
                        <a:pt x="621" y="566"/>
                      </a:lnTo>
                      <a:lnTo>
                        <a:pt x="606" y="581"/>
                      </a:lnTo>
                      <a:lnTo>
                        <a:pt x="592" y="596"/>
                      </a:lnTo>
                      <a:lnTo>
                        <a:pt x="578" y="612"/>
                      </a:lnTo>
                      <a:lnTo>
                        <a:pt x="565" y="628"/>
                      </a:lnTo>
                      <a:lnTo>
                        <a:pt x="558" y="640"/>
                      </a:lnTo>
                      <a:lnTo>
                        <a:pt x="550" y="653"/>
                      </a:lnTo>
                      <a:lnTo>
                        <a:pt x="544" y="666"/>
                      </a:lnTo>
                      <a:lnTo>
                        <a:pt x="538" y="678"/>
                      </a:lnTo>
                      <a:lnTo>
                        <a:pt x="533" y="691"/>
                      </a:lnTo>
                      <a:lnTo>
                        <a:pt x="527" y="704"/>
                      </a:lnTo>
                      <a:lnTo>
                        <a:pt x="523" y="718"/>
                      </a:lnTo>
                      <a:lnTo>
                        <a:pt x="519" y="731"/>
                      </a:lnTo>
                      <a:lnTo>
                        <a:pt x="511" y="725"/>
                      </a:lnTo>
                      <a:lnTo>
                        <a:pt x="507" y="717"/>
                      </a:lnTo>
                      <a:lnTo>
                        <a:pt x="505" y="707"/>
                      </a:lnTo>
                      <a:lnTo>
                        <a:pt x="501" y="697"/>
                      </a:lnTo>
                      <a:lnTo>
                        <a:pt x="501" y="665"/>
                      </a:lnTo>
                      <a:lnTo>
                        <a:pt x="507" y="636"/>
                      </a:lnTo>
                      <a:lnTo>
                        <a:pt x="518" y="608"/>
                      </a:lnTo>
                      <a:lnTo>
                        <a:pt x="534" y="582"/>
                      </a:lnTo>
                      <a:lnTo>
                        <a:pt x="552" y="558"/>
                      </a:lnTo>
                      <a:lnTo>
                        <a:pt x="575" y="537"/>
                      </a:lnTo>
                      <a:lnTo>
                        <a:pt x="599" y="517"/>
                      </a:lnTo>
                      <a:lnTo>
                        <a:pt x="624" y="499"/>
                      </a:lnTo>
                      <a:lnTo>
                        <a:pt x="635" y="492"/>
                      </a:lnTo>
                      <a:lnTo>
                        <a:pt x="647" y="487"/>
                      </a:lnTo>
                      <a:lnTo>
                        <a:pt x="658" y="482"/>
                      </a:lnTo>
                      <a:lnTo>
                        <a:pt x="670" y="476"/>
                      </a:lnTo>
                      <a:lnTo>
                        <a:pt x="682" y="472"/>
                      </a:lnTo>
                      <a:lnTo>
                        <a:pt x="693" y="468"/>
                      </a:lnTo>
                      <a:lnTo>
                        <a:pt x="705" y="463"/>
                      </a:lnTo>
                      <a:lnTo>
                        <a:pt x="717" y="459"/>
                      </a:lnTo>
                      <a:lnTo>
                        <a:pt x="729" y="456"/>
                      </a:lnTo>
                      <a:lnTo>
                        <a:pt x="741" y="453"/>
                      </a:lnTo>
                      <a:lnTo>
                        <a:pt x="754" y="448"/>
                      </a:lnTo>
                      <a:lnTo>
                        <a:pt x="766" y="445"/>
                      </a:lnTo>
                      <a:lnTo>
                        <a:pt x="779" y="442"/>
                      </a:lnTo>
                      <a:lnTo>
                        <a:pt x="790" y="438"/>
                      </a:lnTo>
                      <a:lnTo>
                        <a:pt x="803" y="435"/>
                      </a:lnTo>
                      <a:lnTo>
                        <a:pt x="815" y="432"/>
                      </a:lnTo>
                      <a:lnTo>
                        <a:pt x="810" y="420"/>
                      </a:lnTo>
                      <a:lnTo>
                        <a:pt x="803" y="407"/>
                      </a:lnTo>
                      <a:lnTo>
                        <a:pt x="797" y="394"/>
                      </a:lnTo>
                      <a:lnTo>
                        <a:pt x="790" y="382"/>
                      </a:lnTo>
                      <a:lnTo>
                        <a:pt x="784" y="369"/>
                      </a:lnTo>
                      <a:lnTo>
                        <a:pt x="779" y="356"/>
                      </a:lnTo>
                      <a:lnTo>
                        <a:pt x="772" y="342"/>
                      </a:lnTo>
                      <a:lnTo>
                        <a:pt x="768" y="330"/>
                      </a:lnTo>
                      <a:lnTo>
                        <a:pt x="542" y="403"/>
                      </a:lnTo>
                      <a:lnTo>
                        <a:pt x="535" y="400"/>
                      </a:lnTo>
                      <a:lnTo>
                        <a:pt x="517" y="392"/>
                      </a:lnTo>
                      <a:lnTo>
                        <a:pt x="490" y="382"/>
                      </a:lnTo>
                      <a:lnTo>
                        <a:pt x="454" y="369"/>
                      </a:lnTo>
                      <a:lnTo>
                        <a:pt x="413" y="354"/>
                      </a:lnTo>
                      <a:lnTo>
                        <a:pt x="367" y="339"/>
                      </a:lnTo>
                      <a:lnTo>
                        <a:pt x="318" y="322"/>
                      </a:lnTo>
                      <a:lnTo>
                        <a:pt x="269" y="305"/>
                      </a:lnTo>
                      <a:lnTo>
                        <a:pt x="218" y="287"/>
                      </a:lnTo>
                      <a:lnTo>
                        <a:pt x="169" y="271"/>
                      </a:lnTo>
                      <a:lnTo>
                        <a:pt x="124" y="256"/>
                      </a:lnTo>
                      <a:lnTo>
                        <a:pt x="83" y="242"/>
                      </a:lnTo>
                      <a:lnTo>
                        <a:pt x="50" y="230"/>
                      </a:lnTo>
                      <a:lnTo>
                        <a:pt x="23" y="222"/>
                      </a:lnTo>
                      <a:lnTo>
                        <a:pt x="6" y="216"/>
                      </a:lnTo>
                      <a:lnTo>
                        <a:pt x="0" y="214"/>
                      </a:lnTo>
                      <a:lnTo>
                        <a:pt x="0" y="189"/>
                      </a:lnTo>
                      <a:lnTo>
                        <a:pt x="533" y="377"/>
                      </a:lnTo>
                      <a:lnTo>
                        <a:pt x="760" y="300"/>
                      </a:lnTo>
                      <a:lnTo>
                        <a:pt x="756" y="286"/>
                      </a:lnTo>
                      <a:lnTo>
                        <a:pt x="754" y="270"/>
                      </a:lnTo>
                      <a:lnTo>
                        <a:pt x="748" y="257"/>
                      </a:lnTo>
                      <a:lnTo>
                        <a:pt x="737" y="254"/>
                      </a:lnTo>
                      <a:lnTo>
                        <a:pt x="545" y="319"/>
                      </a:lnTo>
                      <a:lnTo>
                        <a:pt x="536" y="320"/>
                      </a:lnTo>
                      <a:lnTo>
                        <a:pt x="517" y="315"/>
                      </a:lnTo>
                      <a:lnTo>
                        <a:pt x="490" y="309"/>
                      </a:lnTo>
                      <a:lnTo>
                        <a:pt x="454" y="300"/>
                      </a:lnTo>
                      <a:lnTo>
                        <a:pt x="413" y="289"/>
                      </a:lnTo>
                      <a:lnTo>
                        <a:pt x="368" y="276"/>
                      </a:lnTo>
                      <a:lnTo>
                        <a:pt x="320" y="260"/>
                      </a:lnTo>
                      <a:lnTo>
                        <a:pt x="271" y="245"/>
                      </a:lnTo>
                      <a:lnTo>
                        <a:pt x="222" y="230"/>
                      </a:lnTo>
                      <a:lnTo>
                        <a:pt x="175" y="215"/>
                      </a:lnTo>
                      <a:lnTo>
                        <a:pt x="131" y="200"/>
                      </a:lnTo>
                      <a:lnTo>
                        <a:pt x="91" y="188"/>
                      </a:lnTo>
                      <a:lnTo>
                        <a:pt x="57" y="177"/>
                      </a:lnTo>
                      <a:lnTo>
                        <a:pt x="32" y="169"/>
                      </a:lnTo>
                      <a:lnTo>
                        <a:pt x="15" y="163"/>
                      </a:lnTo>
                      <a:lnTo>
                        <a:pt x="10" y="161"/>
                      </a:lnTo>
                      <a:lnTo>
                        <a:pt x="6" y="161"/>
                      </a:lnTo>
                      <a:lnTo>
                        <a:pt x="4" y="155"/>
                      </a:lnTo>
                      <a:lnTo>
                        <a:pt x="4" y="148"/>
                      </a:lnTo>
                      <a:lnTo>
                        <a:pt x="4" y="142"/>
                      </a:lnTo>
                      <a:lnTo>
                        <a:pt x="4" y="134"/>
                      </a:lnTo>
                      <a:lnTo>
                        <a:pt x="533" y="295"/>
                      </a:lnTo>
                      <a:lnTo>
                        <a:pt x="735" y="228"/>
                      </a:lnTo>
                      <a:lnTo>
                        <a:pt x="743" y="222"/>
                      </a:lnTo>
                      <a:lnTo>
                        <a:pt x="754" y="214"/>
                      </a:lnTo>
                      <a:lnTo>
                        <a:pt x="767" y="207"/>
                      </a:lnTo>
                      <a:lnTo>
                        <a:pt x="781" y="199"/>
                      </a:lnTo>
                      <a:lnTo>
                        <a:pt x="795" y="191"/>
                      </a:lnTo>
                      <a:lnTo>
                        <a:pt x="809" y="184"/>
                      </a:lnTo>
                      <a:lnTo>
                        <a:pt x="821" y="178"/>
                      </a:lnTo>
                      <a:lnTo>
                        <a:pt x="831" y="174"/>
                      </a:lnTo>
                      <a:lnTo>
                        <a:pt x="835" y="181"/>
                      </a:lnTo>
                      <a:lnTo>
                        <a:pt x="834" y="187"/>
                      </a:lnTo>
                      <a:lnTo>
                        <a:pt x="829" y="193"/>
                      </a:lnTo>
                      <a:lnTo>
                        <a:pt x="824" y="199"/>
                      </a:lnTo>
                      <a:lnTo>
                        <a:pt x="819" y="204"/>
                      </a:lnTo>
                      <a:lnTo>
                        <a:pt x="812" y="210"/>
                      </a:lnTo>
                      <a:lnTo>
                        <a:pt x="807" y="215"/>
                      </a:lnTo>
                      <a:lnTo>
                        <a:pt x="803" y="222"/>
                      </a:lnTo>
                      <a:lnTo>
                        <a:pt x="794" y="238"/>
                      </a:lnTo>
                      <a:lnTo>
                        <a:pt x="788" y="252"/>
                      </a:lnTo>
                      <a:lnTo>
                        <a:pt x="788" y="266"/>
                      </a:lnTo>
                      <a:lnTo>
                        <a:pt x="792" y="281"/>
                      </a:lnTo>
                      <a:lnTo>
                        <a:pt x="798" y="296"/>
                      </a:lnTo>
                      <a:lnTo>
                        <a:pt x="807" y="312"/>
                      </a:lnTo>
                      <a:lnTo>
                        <a:pt x="817" y="332"/>
                      </a:lnTo>
                      <a:lnTo>
                        <a:pt x="829" y="353"/>
                      </a:lnTo>
                      <a:lnTo>
                        <a:pt x="843" y="376"/>
                      </a:lnTo>
                      <a:lnTo>
                        <a:pt x="857" y="397"/>
                      </a:lnTo>
                      <a:lnTo>
                        <a:pt x="872" y="419"/>
                      </a:lnTo>
                      <a:lnTo>
                        <a:pt x="889" y="440"/>
                      </a:lnTo>
                      <a:lnTo>
                        <a:pt x="905" y="460"/>
                      </a:lnTo>
                      <a:lnTo>
                        <a:pt x="922" y="481"/>
                      </a:lnTo>
                      <a:lnTo>
                        <a:pt x="941" y="499"/>
                      </a:lnTo>
                      <a:lnTo>
                        <a:pt x="961" y="517"/>
                      </a:lnTo>
                      <a:lnTo>
                        <a:pt x="974" y="523"/>
                      </a:lnTo>
                      <a:lnTo>
                        <a:pt x="988" y="528"/>
                      </a:lnTo>
                      <a:lnTo>
                        <a:pt x="1001" y="532"/>
                      </a:lnTo>
                      <a:lnTo>
                        <a:pt x="1015" y="537"/>
                      </a:lnTo>
                      <a:lnTo>
                        <a:pt x="1030" y="539"/>
                      </a:lnTo>
                      <a:lnTo>
                        <a:pt x="1044" y="540"/>
                      </a:lnTo>
                      <a:lnTo>
                        <a:pt x="1059" y="539"/>
                      </a:lnTo>
                      <a:lnTo>
                        <a:pt x="1074" y="537"/>
                      </a:lnTo>
                      <a:lnTo>
                        <a:pt x="1095" y="526"/>
                      </a:lnTo>
                      <a:lnTo>
                        <a:pt x="1114" y="513"/>
                      </a:lnTo>
                      <a:lnTo>
                        <a:pt x="1132" y="499"/>
                      </a:lnTo>
                      <a:lnTo>
                        <a:pt x="1151" y="482"/>
                      </a:lnTo>
                      <a:lnTo>
                        <a:pt x="1167" y="464"/>
                      </a:lnTo>
                      <a:lnTo>
                        <a:pt x="1182" y="446"/>
                      </a:lnTo>
                      <a:lnTo>
                        <a:pt x="1195" y="426"/>
                      </a:lnTo>
                      <a:lnTo>
                        <a:pt x="1206" y="405"/>
                      </a:lnTo>
                      <a:lnTo>
                        <a:pt x="1332" y="32"/>
                      </a:lnTo>
                      <a:lnTo>
                        <a:pt x="1338" y="25"/>
                      </a:lnTo>
                      <a:lnTo>
                        <a:pt x="1346" y="18"/>
                      </a:lnTo>
                      <a:lnTo>
                        <a:pt x="1353" y="11"/>
                      </a:lnTo>
                      <a:lnTo>
                        <a:pt x="1361" y="6"/>
                      </a:lnTo>
                      <a:lnTo>
                        <a:pt x="1370" y="2"/>
                      </a:lnTo>
                      <a:lnTo>
                        <a:pt x="1379" y="0"/>
                      </a:lnTo>
                      <a:lnTo>
                        <a:pt x="1389" y="2"/>
                      </a:lnTo>
                      <a:lnTo>
                        <a:pt x="1399" y="6"/>
                      </a:lnTo>
                      <a:close/>
                    </a:path>
                  </a:pathLst>
                </a:custGeom>
                <a:solidFill>
                  <a:srgbClr val="000000"/>
                </a:solidFill>
                <a:ln w="9525">
                  <a:noFill/>
                  <a:round/>
                  <a:headEnd/>
                  <a:tailEnd/>
                </a:ln>
              </p:spPr>
              <p:txBody>
                <a:bodyPr/>
                <a:lstStyle/>
                <a:p>
                  <a:endParaRPr lang="he-IL"/>
                </a:p>
              </p:txBody>
            </p:sp>
            <p:sp>
              <p:nvSpPr>
                <p:cNvPr id="264" name="Freeform 48"/>
                <p:cNvSpPr>
                  <a:spLocks/>
                </p:cNvSpPr>
                <p:nvPr/>
              </p:nvSpPr>
              <p:spPr bwMode="auto">
                <a:xfrm>
                  <a:off x="4561" y="1879"/>
                  <a:ext cx="225" cy="282"/>
                </a:xfrm>
                <a:custGeom>
                  <a:avLst/>
                  <a:gdLst/>
                  <a:ahLst/>
                  <a:cxnLst>
                    <a:cxn ang="0">
                      <a:pos x="319" y="757"/>
                    </a:cxn>
                    <a:cxn ang="0">
                      <a:pos x="383" y="339"/>
                    </a:cxn>
                    <a:cxn ang="0">
                      <a:pos x="454" y="186"/>
                    </a:cxn>
                    <a:cxn ang="0">
                      <a:pos x="537" y="177"/>
                    </a:cxn>
                    <a:cxn ang="0">
                      <a:pos x="538" y="520"/>
                    </a:cxn>
                    <a:cxn ang="0">
                      <a:pos x="603" y="480"/>
                    </a:cxn>
                    <a:cxn ang="0">
                      <a:pos x="636" y="403"/>
                    </a:cxn>
                    <a:cxn ang="0">
                      <a:pos x="653" y="168"/>
                    </a:cxn>
                    <a:cxn ang="0">
                      <a:pos x="634" y="91"/>
                    </a:cxn>
                    <a:cxn ang="0">
                      <a:pos x="570" y="35"/>
                    </a:cxn>
                    <a:cxn ang="0">
                      <a:pos x="466" y="28"/>
                    </a:cxn>
                    <a:cxn ang="0">
                      <a:pos x="362" y="41"/>
                    </a:cxn>
                    <a:cxn ang="0">
                      <a:pos x="263" y="70"/>
                    </a:cxn>
                    <a:cxn ang="0">
                      <a:pos x="159" y="117"/>
                    </a:cxn>
                    <a:cxn ang="0">
                      <a:pos x="93" y="197"/>
                    </a:cxn>
                    <a:cxn ang="0">
                      <a:pos x="42" y="436"/>
                    </a:cxn>
                    <a:cxn ang="0">
                      <a:pos x="53" y="529"/>
                    </a:cxn>
                    <a:cxn ang="0">
                      <a:pos x="103" y="600"/>
                    </a:cxn>
                    <a:cxn ang="0">
                      <a:pos x="163" y="619"/>
                    </a:cxn>
                    <a:cxn ang="0">
                      <a:pos x="212" y="626"/>
                    </a:cxn>
                    <a:cxn ang="0">
                      <a:pos x="257" y="622"/>
                    </a:cxn>
                    <a:cxn ang="0">
                      <a:pos x="308" y="610"/>
                    </a:cxn>
                    <a:cxn ang="0">
                      <a:pos x="308" y="634"/>
                    </a:cxn>
                    <a:cxn ang="0">
                      <a:pos x="259" y="648"/>
                    </a:cxn>
                    <a:cxn ang="0">
                      <a:pos x="211" y="655"/>
                    </a:cxn>
                    <a:cxn ang="0">
                      <a:pos x="165" y="654"/>
                    </a:cxn>
                    <a:cxn ang="0">
                      <a:pos x="115" y="643"/>
                    </a:cxn>
                    <a:cxn ang="0">
                      <a:pos x="52" y="608"/>
                    </a:cxn>
                    <a:cxn ang="0">
                      <a:pos x="9" y="549"/>
                    </a:cxn>
                    <a:cxn ang="0">
                      <a:pos x="6" y="342"/>
                    </a:cxn>
                    <a:cxn ang="0">
                      <a:pos x="58" y="147"/>
                    </a:cxn>
                    <a:cxn ang="0">
                      <a:pos x="93" y="100"/>
                    </a:cxn>
                    <a:cxn ang="0">
                      <a:pos x="133" y="73"/>
                    </a:cxn>
                    <a:cxn ang="0">
                      <a:pos x="186" y="55"/>
                    </a:cxn>
                    <a:cxn ang="0">
                      <a:pos x="255" y="36"/>
                    </a:cxn>
                    <a:cxn ang="0">
                      <a:pos x="283" y="31"/>
                    </a:cxn>
                    <a:cxn ang="0">
                      <a:pos x="351" y="18"/>
                    </a:cxn>
                    <a:cxn ang="0">
                      <a:pos x="431" y="5"/>
                    </a:cxn>
                    <a:cxn ang="0">
                      <a:pos x="497" y="0"/>
                    </a:cxn>
                    <a:cxn ang="0">
                      <a:pos x="589" y="12"/>
                    </a:cxn>
                    <a:cxn ang="0">
                      <a:pos x="654" y="65"/>
                    </a:cxn>
                    <a:cxn ang="0">
                      <a:pos x="676" y="195"/>
                    </a:cxn>
                    <a:cxn ang="0">
                      <a:pos x="673" y="339"/>
                    </a:cxn>
                    <a:cxn ang="0">
                      <a:pos x="663" y="440"/>
                    </a:cxn>
                    <a:cxn ang="0">
                      <a:pos x="608" y="520"/>
                    </a:cxn>
                    <a:cxn ang="0">
                      <a:pos x="564" y="547"/>
                    </a:cxn>
                    <a:cxn ang="0">
                      <a:pos x="517" y="570"/>
                    </a:cxn>
                    <a:cxn ang="0">
                      <a:pos x="540" y="199"/>
                    </a:cxn>
                    <a:cxn ang="0">
                      <a:pos x="468" y="210"/>
                    </a:cxn>
                    <a:cxn ang="0">
                      <a:pos x="333" y="846"/>
                    </a:cxn>
                  </a:cxnLst>
                  <a:rect l="0" t="0" r="r" b="b"/>
                  <a:pathLst>
                    <a:path w="676" h="846">
                      <a:moveTo>
                        <a:pt x="333" y="846"/>
                      </a:moveTo>
                      <a:lnTo>
                        <a:pt x="307" y="846"/>
                      </a:lnTo>
                      <a:lnTo>
                        <a:pt x="310" y="822"/>
                      </a:lnTo>
                      <a:lnTo>
                        <a:pt x="319" y="757"/>
                      </a:lnTo>
                      <a:lnTo>
                        <a:pt x="331" y="664"/>
                      </a:lnTo>
                      <a:lnTo>
                        <a:pt x="347" y="555"/>
                      </a:lnTo>
                      <a:lnTo>
                        <a:pt x="364" y="443"/>
                      </a:lnTo>
                      <a:lnTo>
                        <a:pt x="383" y="339"/>
                      </a:lnTo>
                      <a:lnTo>
                        <a:pt x="401" y="254"/>
                      </a:lnTo>
                      <a:lnTo>
                        <a:pt x="417" y="202"/>
                      </a:lnTo>
                      <a:lnTo>
                        <a:pt x="434" y="194"/>
                      </a:lnTo>
                      <a:lnTo>
                        <a:pt x="454" y="186"/>
                      </a:lnTo>
                      <a:lnTo>
                        <a:pt x="474" y="181"/>
                      </a:lnTo>
                      <a:lnTo>
                        <a:pt x="495" y="177"/>
                      </a:lnTo>
                      <a:lnTo>
                        <a:pt x="515" y="176"/>
                      </a:lnTo>
                      <a:lnTo>
                        <a:pt x="537" y="177"/>
                      </a:lnTo>
                      <a:lnTo>
                        <a:pt x="556" y="181"/>
                      </a:lnTo>
                      <a:lnTo>
                        <a:pt x="576" y="190"/>
                      </a:lnTo>
                      <a:lnTo>
                        <a:pt x="523" y="525"/>
                      </a:lnTo>
                      <a:lnTo>
                        <a:pt x="538" y="520"/>
                      </a:lnTo>
                      <a:lnTo>
                        <a:pt x="554" y="512"/>
                      </a:lnTo>
                      <a:lnTo>
                        <a:pt x="570" y="504"/>
                      </a:lnTo>
                      <a:lnTo>
                        <a:pt x="587" y="493"/>
                      </a:lnTo>
                      <a:lnTo>
                        <a:pt x="603" y="480"/>
                      </a:lnTo>
                      <a:lnTo>
                        <a:pt x="616" y="467"/>
                      </a:lnTo>
                      <a:lnTo>
                        <a:pt x="626" y="452"/>
                      </a:lnTo>
                      <a:lnTo>
                        <a:pt x="633" y="437"/>
                      </a:lnTo>
                      <a:lnTo>
                        <a:pt x="636" y="403"/>
                      </a:lnTo>
                      <a:lnTo>
                        <a:pt x="644" y="326"/>
                      </a:lnTo>
                      <a:lnTo>
                        <a:pt x="651" y="241"/>
                      </a:lnTo>
                      <a:lnTo>
                        <a:pt x="654" y="184"/>
                      </a:lnTo>
                      <a:lnTo>
                        <a:pt x="653" y="168"/>
                      </a:lnTo>
                      <a:lnTo>
                        <a:pt x="651" y="150"/>
                      </a:lnTo>
                      <a:lnTo>
                        <a:pt x="647" y="130"/>
                      </a:lnTo>
                      <a:lnTo>
                        <a:pt x="641" y="111"/>
                      </a:lnTo>
                      <a:lnTo>
                        <a:pt x="634" y="91"/>
                      </a:lnTo>
                      <a:lnTo>
                        <a:pt x="624" y="72"/>
                      </a:lnTo>
                      <a:lnTo>
                        <a:pt x="611" y="56"/>
                      </a:lnTo>
                      <a:lnTo>
                        <a:pt x="596" y="41"/>
                      </a:lnTo>
                      <a:lnTo>
                        <a:pt x="570" y="35"/>
                      </a:lnTo>
                      <a:lnTo>
                        <a:pt x="543" y="31"/>
                      </a:lnTo>
                      <a:lnTo>
                        <a:pt x="517" y="29"/>
                      </a:lnTo>
                      <a:lnTo>
                        <a:pt x="492" y="28"/>
                      </a:lnTo>
                      <a:lnTo>
                        <a:pt x="466" y="28"/>
                      </a:lnTo>
                      <a:lnTo>
                        <a:pt x="440" y="29"/>
                      </a:lnTo>
                      <a:lnTo>
                        <a:pt x="413" y="32"/>
                      </a:lnTo>
                      <a:lnTo>
                        <a:pt x="388" y="35"/>
                      </a:lnTo>
                      <a:lnTo>
                        <a:pt x="362" y="41"/>
                      </a:lnTo>
                      <a:lnTo>
                        <a:pt x="337" y="46"/>
                      </a:lnTo>
                      <a:lnTo>
                        <a:pt x="311" y="54"/>
                      </a:lnTo>
                      <a:lnTo>
                        <a:pt x="288" y="61"/>
                      </a:lnTo>
                      <a:lnTo>
                        <a:pt x="263" y="70"/>
                      </a:lnTo>
                      <a:lnTo>
                        <a:pt x="239" y="79"/>
                      </a:lnTo>
                      <a:lnTo>
                        <a:pt x="215" y="88"/>
                      </a:lnTo>
                      <a:lnTo>
                        <a:pt x="193" y="99"/>
                      </a:lnTo>
                      <a:lnTo>
                        <a:pt x="159" y="117"/>
                      </a:lnTo>
                      <a:lnTo>
                        <a:pt x="133" y="137"/>
                      </a:lnTo>
                      <a:lnTo>
                        <a:pt x="115" y="156"/>
                      </a:lnTo>
                      <a:lnTo>
                        <a:pt x="102" y="177"/>
                      </a:lnTo>
                      <a:lnTo>
                        <a:pt x="93" y="197"/>
                      </a:lnTo>
                      <a:lnTo>
                        <a:pt x="85" y="220"/>
                      </a:lnTo>
                      <a:lnTo>
                        <a:pt x="77" y="243"/>
                      </a:lnTo>
                      <a:lnTo>
                        <a:pt x="68" y="266"/>
                      </a:lnTo>
                      <a:lnTo>
                        <a:pt x="42" y="436"/>
                      </a:lnTo>
                      <a:lnTo>
                        <a:pt x="43" y="459"/>
                      </a:lnTo>
                      <a:lnTo>
                        <a:pt x="45" y="483"/>
                      </a:lnTo>
                      <a:lnTo>
                        <a:pt x="48" y="507"/>
                      </a:lnTo>
                      <a:lnTo>
                        <a:pt x="53" y="529"/>
                      </a:lnTo>
                      <a:lnTo>
                        <a:pt x="60" y="550"/>
                      </a:lnTo>
                      <a:lnTo>
                        <a:pt x="71" y="569"/>
                      </a:lnTo>
                      <a:lnTo>
                        <a:pt x="85" y="587"/>
                      </a:lnTo>
                      <a:lnTo>
                        <a:pt x="103" y="600"/>
                      </a:lnTo>
                      <a:lnTo>
                        <a:pt x="119" y="606"/>
                      </a:lnTo>
                      <a:lnTo>
                        <a:pt x="135" y="611"/>
                      </a:lnTo>
                      <a:lnTo>
                        <a:pt x="150" y="616"/>
                      </a:lnTo>
                      <a:lnTo>
                        <a:pt x="163" y="619"/>
                      </a:lnTo>
                      <a:lnTo>
                        <a:pt x="176" y="622"/>
                      </a:lnTo>
                      <a:lnTo>
                        <a:pt x="188" y="624"/>
                      </a:lnTo>
                      <a:lnTo>
                        <a:pt x="200" y="626"/>
                      </a:lnTo>
                      <a:lnTo>
                        <a:pt x="212" y="626"/>
                      </a:lnTo>
                      <a:lnTo>
                        <a:pt x="223" y="626"/>
                      </a:lnTo>
                      <a:lnTo>
                        <a:pt x="235" y="626"/>
                      </a:lnTo>
                      <a:lnTo>
                        <a:pt x="246" y="624"/>
                      </a:lnTo>
                      <a:lnTo>
                        <a:pt x="257" y="622"/>
                      </a:lnTo>
                      <a:lnTo>
                        <a:pt x="269" y="620"/>
                      </a:lnTo>
                      <a:lnTo>
                        <a:pt x="281" y="617"/>
                      </a:lnTo>
                      <a:lnTo>
                        <a:pt x="294" y="614"/>
                      </a:lnTo>
                      <a:lnTo>
                        <a:pt x="308" y="610"/>
                      </a:lnTo>
                      <a:lnTo>
                        <a:pt x="311" y="615"/>
                      </a:lnTo>
                      <a:lnTo>
                        <a:pt x="311" y="621"/>
                      </a:lnTo>
                      <a:lnTo>
                        <a:pt x="309" y="629"/>
                      </a:lnTo>
                      <a:lnTo>
                        <a:pt x="308" y="634"/>
                      </a:lnTo>
                      <a:lnTo>
                        <a:pt x="295" y="638"/>
                      </a:lnTo>
                      <a:lnTo>
                        <a:pt x="282" y="642"/>
                      </a:lnTo>
                      <a:lnTo>
                        <a:pt x="270" y="646"/>
                      </a:lnTo>
                      <a:lnTo>
                        <a:pt x="259" y="648"/>
                      </a:lnTo>
                      <a:lnTo>
                        <a:pt x="247" y="650"/>
                      </a:lnTo>
                      <a:lnTo>
                        <a:pt x="235" y="652"/>
                      </a:lnTo>
                      <a:lnTo>
                        <a:pt x="223" y="655"/>
                      </a:lnTo>
                      <a:lnTo>
                        <a:pt x="211" y="655"/>
                      </a:lnTo>
                      <a:lnTo>
                        <a:pt x="199" y="656"/>
                      </a:lnTo>
                      <a:lnTo>
                        <a:pt x="188" y="656"/>
                      </a:lnTo>
                      <a:lnTo>
                        <a:pt x="177" y="655"/>
                      </a:lnTo>
                      <a:lnTo>
                        <a:pt x="165" y="654"/>
                      </a:lnTo>
                      <a:lnTo>
                        <a:pt x="153" y="651"/>
                      </a:lnTo>
                      <a:lnTo>
                        <a:pt x="140" y="649"/>
                      </a:lnTo>
                      <a:lnTo>
                        <a:pt x="128" y="646"/>
                      </a:lnTo>
                      <a:lnTo>
                        <a:pt x="115" y="643"/>
                      </a:lnTo>
                      <a:lnTo>
                        <a:pt x="99" y="636"/>
                      </a:lnTo>
                      <a:lnTo>
                        <a:pt x="82" y="629"/>
                      </a:lnTo>
                      <a:lnTo>
                        <a:pt x="67" y="619"/>
                      </a:lnTo>
                      <a:lnTo>
                        <a:pt x="52" y="608"/>
                      </a:lnTo>
                      <a:lnTo>
                        <a:pt x="38" y="595"/>
                      </a:lnTo>
                      <a:lnTo>
                        <a:pt x="26" y="581"/>
                      </a:lnTo>
                      <a:lnTo>
                        <a:pt x="17" y="566"/>
                      </a:lnTo>
                      <a:lnTo>
                        <a:pt x="9" y="549"/>
                      </a:lnTo>
                      <a:lnTo>
                        <a:pt x="2" y="497"/>
                      </a:lnTo>
                      <a:lnTo>
                        <a:pt x="0" y="445"/>
                      </a:lnTo>
                      <a:lnTo>
                        <a:pt x="1" y="394"/>
                      </a:lnTo>
                      <a:lnTo>
                        <a:pt x="6" y="342"/>
                      </a:lnTo>
                      <a:lnTo>
                        <a:pt x="15" y="291"/>
                      </a:lnTo>
                      <a:lnTo>
                        <a:pt x="27" y="241"/>
                      </a:lnTo>
                      <a:lnTo>
                        <a:pt x="41" y="193"/>
                      </a:lnTo>
                      <a:lnTo>
                        <a:pt x="58" y="147"/>
                      </a:lnTo>
                      <a:lnTo>
                        <a:pt x="67" y="132"/>
                      </a:lnTo>
                      <a:lnTo>
                        <a:pt x="75" y="121"/>
                      </a:lnTo>
                      <a:lnTo>
                        <a:pt x="84" y="110"/>
                      </a:lnTo>
                      <a:lnTo>
                        <a:pt x="93" y="100"/>
                      </a:lnTo>
                      <a:lnTo>
                        <a:pt x="102" y="93"/>
                      </a:lnTo>
                      <a:lnTo>
                        <a:pt x="112" y="85"/>
                      </a:lnTo>
                      <a:lnTo>
                        <a:pt x="123" y="79"/>
                      </a:lnTo>
                      <a:lnTo>
                        <a:pt x="133" y="73"/>
                      </a:lnTo>
                      <a:lnTo>
                        <a:pt x="145" y="68"/>
                      </a:lnTo>
                      <a:lnTo>
                        <a:pt x="158" y="63"/>
                      </a:lnTo>
                      <a:lnTo>
                        <a:pt x="171" y="59"/>
                      </a:lnTo>
                      <a:lnTo>
                        <a:pt x="186" y="55"/>
                      </a:lnTo>
                      <a:lnTo>
                        <a:pt x="201" y="51"/>
                      </a:lnTo>
                      <a:lnTo>
                        <a:pt x="218" y="46"/>
                      </a:lnTo>
                      <a:lnTo>
                        <a:pt x="236" y="42"/>
                      </a:lnTo>
                      <a:lnTo>
                        <a:pt x="255" y="36"/>
                      </a:lnTo>
                      <a:lnTo>
                        <a:pt x="257" y="36"/>
                      </a:lnTo>
                      <a:lnTo>
                        <a:pt x="263" y="35"/>
                      </a:lnTo>
                      <a:lnTo>
                        <a:pt x="272" y="33"/>
                      </a:lnTo>
                      <a:lnTo>
                        <a:pt x="283" y="31"/>
                      </a:lnTo>
                      <a:lnTo>
                        <a:pt x="298" y="28"/>
                      </a:lnTo>
                      <a:lnTo>
                        <a:pt x="315" y="25"/>
                      </a:lnTo>
                      <a:lnTo>
                        <a:pt x="332" y="21"/>
                      </a:lnTo>
                      <a:lnTo>
                        <a:pt x="351" y="18"/>
                      </a:lnTo>
                      <a:lnTo>
                        <a:pt x="372" y="15"/>
                      </a:lnTo>
                      <a:lnTo>
                        <a:pt x="391" y="12"/>
                      </a:lnTo>
                      <a:lnTo>
                        <a:pt x="412" y="8"/>
                      </a:lnTo>
                      <a:lnTo>
                        <a:pt x="431" y="5"/>
                      </a:lnTo>
                      <a:lnTo>
                        <a:pt x="451" y="3"/>
                      </a:lnTo>
                      <a:lnTo>
                        <a:pt x="468" y="1"/>
                      </a:lnTo>
                      <a:lnTo>
                        <a:pt x="483" y="0"/>
                      </a:lnTo>
                      <a:lnTo>
                        <a:pt x="497" y="0"/>
                      </a:lnTo>
                      <a:lnTo>
                        <a:pt x="521" y="0"/>
                      </a:lnTo>
                      <a:lnTo>
                        <a:pt x="544" y="2"/>
                      </a:lnTo>
                      <a:lnTo>
                        <a:pt x="567" y="6"/>
                      </a:lnTo>
                      <a:lnTo>
                        <a:pt x="589" y="12"/>
                      </a:lnTo>
                      <a:lnTo>
                        <a:pt x="608" y="20"/>
                      </a:lnTo>
                      <a:lnTo>
                        <a:pt x="625" y="31"/>
                      </a:lnTo>
                      <a:lnTo>
                        <a:pt x="641" y="46"/>
                      </a:lnTo>
                      <a:lnTo>
                        <a:pt x="654" y="65"/>
                      </a:lnTo>
                      <a:lnTo>
                        <a:pt x="665" y="91"/>
                      </a:lnTo>
                      <a:lnTo>
                        <a:pt x="672" y="123"/>
                      </a:lnTo>
                      <a:lnTo>
                        <a:pt x="675" y="158"/>
                      </a:lnTo>
                      <a:lnTo>
                        <a:pt x="676" y="195"/>
                      </a:lnTo>
                      <a:lnTo>
                        <a:pt x="676" y="233"/>
                      </a:lnTo>
                      <a:lnTo>
                        <a:pt x="674" y="271"/>
                      </a:lnTo>
                      <a:lnTo>
                        <a:pt x="673" y="306"/>
                      </a:lnTo>
                      <a:lnTo>
                        <a:pt x="673" y="339"/>
                      </a:lnTo>
                      <a:lnTo>
                        <a:pt x="671" y="366"/>
                      </a:lnTo>
                      <a:lnTo>
                        <a:pt x="669" y="390"/>
                      </a:lnTo>
                      <a:lnTo>
                        <a:pt x="667" y="416"/>
                      </a:lnTo>
                      <a:lnTo>
                        <a:pt x="663" y="440"/>
                      </a:lnTo>
                      <a:lnTo>
                        <a:pt x="655" y="463"/>
                      </a:lnTo>
                      <a:lnTo>
                        <a:pt x="645" y="483"/>
                      </a:lnTo>
                      <a:lnTo>
                        <a:pt x="630" y="503"/>
                      </a:lnTo>
                      <a:lnTo>
                        <a:pt x="608" y="520"/>
                      </a:lnTo>
                      <a:lnTo>
                        <a:pt x="597" y="526"/>
                      </a:lnTo>
                      <a:lnTo>
                        <a:pt x="585" y="534"/>
                      </a:lnTo>
                      <a:lnTo>
                        <a:pt x="575" y="540"/>
                      </a:lnTo>
                      <a:lnTo>
                        <a:pt x="564" y="547"/>
                      </a:lnTo>
                      <a:lnTo>
                        <a:pt x="552" y="554"/>
                      </a:lnTo>
                      <a:lnTo>
                        <a:pt x="541" y="560"/>
                      </a:lnTo>
                      <a:lnTo>
                        <a:pt x="529" y="565"/>
                      </a:lnTo>
                      <a:lnTo>
                        <a:pt x="517" y="570"/>
                      </a:lnTo>
                      <a:lnTo>
                        <a:pt x="471" y="846"/>
                      </a:lnTo>
                      <a:lnTo>
                        <a:pt x="447" y="846"/>
                      </a:lnTo>
                      <a:lnTo>
                        <a:pt x="551" y="202"/>
                      </a:lnTo>
                      <a:lnTo>
                        <a:pt x="540" y="199"/>
                      </a:lnTo>
                      <a:lnTo>
                        <a:pt x="525" y="199"/>
                      </a:lnTo>
                      <a:lnTo>
                        <a:pt x="508" y="202"/>
                      </a:lnTo>
                      <a:lnTo>
                        <a:pt x="488" y="205"/>
                      </a:lnTo>
                      <a:lnTo>
                        <a:pt x="468" y="210"/>
                      </a:lnTo>
                      <a:lnTo>
                        <a:pt x="451" y="216"/>
                      </a:lnTo>
                      <a:lnTo>
                        <a:pt x="435" y="220"/>
                      </a:lnTo>
                      <a:lnTo>
                        <a:pt x="425" y="225"/>
                      </a:lnTo>
                      <a:lnTo>
                        <a:pt x="333" y="846"/>
                      </a:lnTo>
                      <a:close/>
                    </a:path>
                  </a:pathLst>
                </a:custGeom>
                <a:solidFill>
                  <a:srgbClr val="000000"/>
                </a:solidFill>
                <a:ln w="9525">
                  <a:noFill/>
                  <a:round/>
                  <a:headEnd/>
                  <a:tailEnd/>
                </a:ln>
              </p:spPr>
              <p:txBody>
                <a:bodyPr/>
                <a:lstStyle/>
                <a:p>
                  <a:endParaRPr lang="he-IL"/>
                </a:p>
              </p:txBody>
            </p:sp>
            <p:sp>
              <p:nvSpPr>
                <p:cNvPr id="265" name="Freeform 49"/>
                <p:cNvSpPr>
                  <a:spLocks/>
                </p:cNvSpPr>
                <p:nvPr/>
              </p:nvSpPr>
              <p:spPr bwMode="auto">
                <a:xfrm>
                  <a:off x="4596" y="1899"/>
                  <a:ext cx="134" cy="164"/>
                </a:xfrm>
                <a:custGeom>
                  <a:avLst/>
                  <a:gdLst/>
                  <a:ahLst/>
                  <a:cxnLst>
                    <a:cxn ang="0">
                      <a:pos x="382" y="6"/>
                    </a:cxn>
                    <a:cxn ang="0">
                      <a:pos x="345" y="16"/>
                    </a:cxn>
                    <a:cxn ang="0">
                      <a:pos x="310" y="27"/>
                    </a:cxn>
                    <a:cxn ang="0">
                      <a:pos x="276" y="39"/>
                    </a:cxn>
                    <a:cxn ang="0">
                      <a:pos x="243" y="50"/>
                    </a:cxn>
                    <a:cxn ang="0">
                      <a:pos x="212" y="62"/>
                    </a:cxn>
                    <a:cxn ang="0">
                      <a:pos x="179" y="74"/>
                    </a:cxn>
                    <a:cxn ang="0">
                      <a:pos x="148" y="86"/>
                    </a:cxn>
                    <a:cxn ang="0">
                      <a:pos x="108" y="109"/>
                    </a:cxn>
                    <a:cxn ang="0">
                      <a:pos x="74" y="157"/>
                    </a:cxn>
                    <a:cxn ang="0">
                      <a:pos x="54" y="214"/>
                    </a:cxn>
                    <a:cxn ang="0">
                      <a:pos x="42" y="274"/>
                    </a:cxn>
                    <a:cxn ang="0">
                      <a:pos x="34" y="492"/>
                    </a:cxn>
                    <a:cxn ang="0">
                      <a:pos x="26" y="493"/>
                    </a:cxn>
                    <a:cxn ang="0">
                      <a:pos x="15" y="491"/>
                    </a:cxn>
                    <a:cxn ang="0">
                      <a:pos x="6" y="488"/>
                    </a:cxn>
                    <a:cxn ang="0">
                      <a:pos x="1" y="486"/>
                    </a:cxn>
                    <a:cxn ang="0">
                      <a:pos x="0" y="387"/>
                    </a:cxn>
                    <a:cxn ang="0">
                      <a:pos x="7" y="287"/>
                    </a:cxn>
                    <a:cxn ang="0">
                      <a:pos x="28" y="192"/>
                    </a:cxn>
                    <a:cxn ang="0">
                      <a:pos x="72" y="108"/>
                    </a:cxn>
                    <a:cxn ang="0">
                      <a:pos x="103" y="89"/>
                    </a:cxn>
                    <a:cxn ang="0">
                      <a:pos x="135" y="73"/>
                    </a:cxn>
                    <a:cxn ang="0">
                      <a:pos x="169" y="57"/>
                    </a:cxn>
                    <a:cxn ang="0">
                      <a:pos x="203" y="46"/>
                    </a:cxn>
                    <a:cxn ang="0">
                      <a:pos x="238" y="35"/>
                    </a:cxn>
                    <a:cxn ang="0">
                      <a:pos x="273" y="24"/>
                    </a:cxn>
                    <a:cxn ang="0">
                      <a:pos x="309" y="15"/>
                    </a:cxn>
                    <a:cxn ang="0">
                      <a:pos x="344" y="7"/>
                    </a:cxn>
                    <a:cxn ang="0">
                      <a:pos x="358" y="5"/>
                    </a:cxn>
                    <a:cxn ang="0">
                      <a:pos x="373" y="4"/>
                    </a:cxn>
                    <a:cxn ang="0">
                      <a:pos x="388" y="1"/>
                    </a:cxn>
                    <a:cxn ang="0">
                      <a:pos x="402" y="0"/>
                    </a:cxn>
                  </a:cxnLst>
                  <a:rect l="0" t="0" r="r" b="b"/>
                  <a:pathLst>
                    <a:path w="402" h="493">
                      <a:moveTo>
                        <a:pt x="402" y="0"/>
                      </a:moveTo>
                      <a:lnTo>
                        <a:pt x="382" y="6"/>
                      </a:lnTo>
                      <a:lnTo>
                        <a:pt x="364" y="11"/>
                      </a:lnTo>
                      <a:lnTo>
                        <a:pt x="345" y="16"/>
                      </a:lnTo>
                      <a:lnTo>
                        <a:pt x="327" y="22"/>
                      </a:lnTo>
                      <a:lnTo>
                        <a:pt x="310" y="27"/>
                      </a:lnTo>
                      <a:lnTo>
                        <a:pt x="293" y="33"/>
                      </a:lnTo>
                      <a:lnTo>
                        <a:pt x="276" y="39"/>
                      </a:lnTo>
                      <a:lnTo>
                        <a:pt x="259" y="45"/>
                      </a:lnTo>
                      <a:lnTo>
                        <a:pt x="243" y="50"/>
                      </a:lnTo>
                      <a:lnTo>
                        <a:pt x="227" y="56"/>
                      </a:lnTo>
                      <a:lnTo>
                        <a:pt x="212" y="62"/>
                      </a:lnTo>
                      <a:lnTo>
                        <a:pt x="196" y="67"/>
                      </a:lnTo>
                      <a:lnTo>
                        <a:pt x="179" y="74"/>
                      </a:lnTo>
                      <a:lnTo>
                        <a:pt x="164" y="79"/>
                      </a:lnTo>
                      <a:lnTo>
                        <a:pt x="148" y="86"/>
                      </a:lnTo>
                      <a:lnTo>
                        <a:pt x="133" y="91"/>
                      </a:lnTo>
                      <a:lnTo>
                        <a:pt x="108" y="109"/>
                      </a:lnTo>
                      <a:lnTo>
                        <a:pt x="89" y="132"/>
                      </a:lnTo>
                      <a:lnTo>
                        <a:pt x="74" y="157"/>
                      </a:lnTo>
                      <a:lnTo>
                        <a:pt x="63" y="185"/>
                      </a:lnTo>
                      <a:lnTo>
                        <a:pt x="54" y="214"/>
                      </a:lnTo>
                      <a:lnTo>
                        <a:pt x="48" y="244"/>
                      </a:lnTo>
                      <a:lnTo>
                        <a:pt x="42" y="274"/>
                      </a:lnTo>
                      <a:lnTo>
                        <a:pt x="37" y="303"/>
                      </a:lnTo>
                      <a:lnTo>
                        <a:pt x="34" y="492"/>
                      </a:lnTo>
                      <a:lnTo>
                        <a:pt x="31" y="493"/>
                      </a:lnTo>
                      <a:lnTo>
                        <a:pt x="26" y="493"/>
                      </a:lnTo>
                      <a:lnTo>
                        <a:pt x="21" y="492"/>
                      </a:lnTo>
                      <a:lnTo>
                        <a:pt x="15" y="491"/>
                      </a:lnTo>
                      <a:lnTo>
                        <a:pt x="10" y="489"/>
                      </a:lnTo>
                      <a:lnTo>
                        <a:pt x="6" y="488"/>
                      </a:lnTo>
                      <a:lnTo>
                        <a:pt x="3" y="486"/>
                      </a:lnTo>
                      <a:lnTo>
                        <a:pt x="1" y="486"/>
                      </a:lnTo>
                      <a:lnTo>
                        <a:pt x="0" y="436"/>
                      </a:lnTo>
                      <a:lnTo>
                        <a:pt x="0" y="387"/>
                      </a:lnTo>
                      <a:lnTo>
                        <a:pt x="3" y="336"/>
                      </a:lnTo>
                      <a:lnTo>
                        <a:pt x="7" y="287"/>
                      </a:lnTo>
                      <a:lnTo>
                        <a:pt x="15" y="239"/>
                      </a:lnTo>
                      <a:lnTo>
                        <a:pt x="28" y="192"/>
                      </a:lnTo>
                      <a:lnTo>
                        <a:pt x="47" y="149"/>
                      </a:lnTo>
                      <a:lnTo>
                        <a:pt x="72" y="108"/>
                      </a:lnTo>
                      <a:lnTo>
                        <a:pt x="87" y="98"/>
                      </a:lnTo>
                      <a:lnTo>
                        <a:pt x="103" y="89"/>
                      </a:lnTo>
                      <a:lnTo>
                        <a:pt x="119" y="80"/>
                      </a:lnTo>
                      <a:lnTo>
                        <a:pt x="135" y="73"/>
                      </a:lnTo>
                      <a:lnTo>
                        <a:pt x="151" y="65"/>
                      </a:lnTo>
                      <a:lnTo>
                        <a:pt x="169" y="57"/>
                      </a:lnTo>
                      <a:lnTo>
                        <a:pt x="186" y="51"/>
                      </a:lnTo>
                      <a:lnTo>
                        <a:pt x="203" y="46"/>
                      </a:lnTo>
                      <a:lnTo>
                        <a:pt x="220" y="39"/>
                      </a:lnTo>
                      <a:lnTo>
                        <a:pt x="238" y="35"/>
                      </a:lnTo>
                      <a:lnTo>
                        <a:pt x="255" y="29"/>
                      </a:lnTo>
                      <a:lnTo>
                        <a:pt x="273" y="24"/>
                      </a:lnTo>
                      <a:lnTo>
                        <a:pt x="290" y="20"/>
                      </a:lnTo>
                      <a:lnTo>
                        <a:pt x="309" y="15"/>
                      </a:lnTo>
                      <a:lnTo>
                        <a:pt x="326" y="11"/>
                      </a:lnTo>
                      <a:lnTo>
                        <a:pt x="344" y="7"/>
                      </a:lnTo>
                      <a:lnTo>
                        <a:pt x="352" y="6"/>
                      </a:lnTo>
                      <a:lnTo>
                        <a:pt x="358" y="5"/>
                      </a:lnTo>
                      <a:lnTo>
                        <a:pt x="366" y="4"/>
                      </a:lnTo>
                      <a:lnTo>
                        <a:pt x="373" y="4"/>
                      </a:lnTo>
                      <a:lnTo>
                        <a:pt x="380" y="2"/>
                      </a:lnTo>
                      <a:lnTo>
                        <a:pt x="388" y="1"/>
                      </a:lnTo>
                      <a:lnTo>
                        <a:pt x="394" y="1"/>
                      </a:lnTo>
                      <a:lnTo>
                        <a:pt x="402" y="0"/>
                      </a:lnTo>
                      <a:close/>
                    </a:path>
                  </a:pathLst>
                </a:custGeom>
                <a:solidFill>
                  <a:srgbClr val="000000"/>
                </a:solidFill>
                <a:ln w="9525">
                  <a:noFill/>
                  <a:round/>
                  <a:headEnd/>
                  <a:tailEnd/>
                </a:ln>
              </p:spPr>
              <p:txBody>
                <a:bodyPr/>
                <a:lstStyle/>
                <a:p>
                  <a:endParaRPr lang="he-IL"/>
                </a:p>
              </p:txBody>
            </p:sp>
            <p:sp>
              <p:nvSpPr>
                <p:cNvPr id="266" name="Freeform 50"/>
                <p:cNvSpPr>
                  <a:spLocks/>
                </p:cNvSpPr>
                <p:nvPr/>
              </p:nvSpPr>
              <p:spPr bwMode="auto">
                <a:xfrm>
                  <a:off x="4678" y="1954"/>
                  <a:ext cx="40" cy="206"/>
                </a:xfrm>
                <a:custGeom>
                  <a:avLst/>
                  <a:gdLst/>
                  <a:ahLst/>
                  <a:cxnLst>
                    <a:cxn ang="0">
                      <a:pos x="0" y="620"/>
                    </a:cxn>
                    <a:cxn ang="0">
                      <a:pos x="69" y="202"/>
                    </a:cxn>
                    <a:cxn ang="0">
                      <a:pos x="106" y="6"/>
                    </a:cxn>
                    <a:cxn ang="0">
                      <a:pos x="107" y="1"/>
                    </a:cxn>
                    <a:cxn ang="0">
                      <a:pos x="110" y="0"/>
                    </a:cxn>
                    <a:cxn ang="0">
                      <a:pos x="116" y="0"/>
                    </a:cxn>
                    <a:cxn ang="0">
                      <a:pos x="120" y="0"/>
                    </a:cxn>
                    <a:cxn ang="0">
                      <a:pos x="87" y="208"/>
                    </a:cxn>
                    <a:cxn ang="0">
                      <a:pos x="19" y="620"/>
                    </a:cxn>
                    <a:cxn ang="0">
                      <a:pos x="0" y="620"/>
                    </a:cxn>
                  </a:cxnLst>
                  <a:rect l="0" t="0" r="r" b="b"/>
                  <a:pathLst>
                    <a:path w="120" h="620">
                      <a:moveTo>
                        <a:pt x="0" y="620"/>
                      </a:moveTo>
                      <a:lnTo>
                        <a:pt x="69" y="202"/>
                      </a:lnTo>
                      <a:lnTo>
                        <a:pt x="106" y="6"/>
                      </a:lnTo>
                      <a:lnTo>
                        <a:pt x="107" y="1"/>
                      </a:lnTo>
                      <a:lnTo>
                        <a:pt x="110" y="0"/>
                      </a:lnTo>
                      <a:lnTo>
                        <a:pt x="116" y="0"/>
                      </a:lnTo>
                      <a:lnTo>
                        <a:pt x="120" y="0"/>
                      </a:lnTo>
                      <a:lnTo>
                        <a:pt x="87" y="208"/>
                      </a:lnTo>
                      <a:lnTo>
                        <a:pt x="19" y="620"/>
                      </a:lnTo>
                      <a:lnTo>
                        <a:pt x="0" y="620"/>
                      </a:lnTo>
                      <a:close/>
                    </a:path>
                  </a:pathLst>
                </a:custGeom>
                <a:solidFill>
                  <a:srgbClr val="000000"/>
                </a:solidFill>
                <a:ln w="9525">
                  <a:noFill/>
                  <a:round/>
                  <a:headEnd/>
                  <a:tailEnd/>
                </a:ln>
              </p:spPr>
              <p:txBody>
                <a:bodyPr/>
                <a:lstStyle/>
                <a:p>
                  <a:endParaRPr lang="he-IL"/>
                </a:p>
              </p:txBody>
            </p:sp>
            <p:sp>
              <p:nvSpPr>
                <p:cNvPr id="267" name="Freeform 51"/>
                <p:cNvSpPr>
                  <a:spLocks/>
                </p:cNvSpPr>
                <p:nvPr/>
              </p:nvSpPr>
              <p:spPr bwMode="auto">
                <a:xfrm>
                  <a:off x="4276" y="1597"/>
                  <a:ext cx="27" cy="123"/>
                </a:xfrm>
                <a:custGeom>
                  <a:avLst/>
                  <a:gdLst/>
                  <a:ahLst/>
                  <a:cxnLst>
                    <a:cxn ang="0">
                      <a:pos x="83" y="369"/>
                    </a:cxn>
                    <a:cxn ang="0">
                      <a:pos x="74" y="0"/>
                    </a:cxn>
                    <a:cxn ang="0">
                      <a:pos x="0" y="1"/>
                    </a:cxn>
                    <a:cxn ang="0">
                      <a:pos x="8" y="370"/>
                    </a:cxn>
                    <a:cxn ang="0">
                      <a:pos x="83" y="369"/>
                    </a:cxn>
                  </a:cxnLst>
                  <a:rect l="0" t="0" r="r" b="b"/>
                  <a:pathLst>
                    <a:path w="83" h="370">
                      <a:moveTo>
                        <a:pt x="83" y="369"/>
                      </a:moveTo>
                      <a:lnTo>
                        <a:pt x="74" y="0"/>
                      </a:lnTo>
                      <a:lnTo>
                        <a:pt x="0" y="1"/>
                      </a:lnTo>
                      <a:lnTo>
                        <a:pt x="8" y="370"/>
                      </a:lnTo>
                      <a:lnTo>
                        <a:pt x="83" y="369"/>
                      </a:lnTo>
                      <a:close/>
                    </a:path>
                  </a:pathLst>
                </a:custGeom>
                <a:solidFill>
                  <a:srgbClr val="9EE8FF"/>
                </a:solidFill>
                <a:ln w="9525">
                  <a:noFill/>
                  <a:round/>
                  <a:headEnd/>
                  <a:tailEnd/>
                </a:ln>
              </p:spPr>
              <p:txBody>
                <a:bodyPr/>
                <a:lstStyle/>
                <a:p>
                  <a:endParaRPr lang="he-IL"/>
                </a:p>
              </p:txBody>
            </p:sp>
            <p:sp>
              <p:nvSpPr>
                <p:cNvPr id="268" name="Freeform 52"/>
                <p:cNvSpPr>
                  <a:spLocks/>
                </p:cNvSpPr>
                <p:nvPr/>
              </p:nvSpPr>
              <p:spPr bwMode="auto">
                <a:xfrm>
                  <a:off x="4310" y="1548"/>
                  <a:ext cx="28" cy="171"/>
                </a:xfrm>
                <a:custGeom>
                  <a:avLst/>
                  <a:gdLst/>
                  <a:ahLst/>
                  <a:cxnLst>
                    <a:cxn ang="0">
                      <a:pos x="84" y="509"/>
                    </a:cxn>
                    <a:cxn ang="0">
                      <a:pos x="75" y="0"/>
                    </a:cxn>
                    <a:cxn ang="0">
                      <a:pos x="0" y="2"/>
                    </a:cxn>
                    <a:cxn ang="0">
                      <a:pos x="9" y="511"/>
                    </a:cxn>
                    <a:cxn ang="0">
                      <a:pos x="84" y="509"/>
                    </a:cxn>
                  </a:cxnLst>
                  <a:rect l="0" t="0" r="r" b="b"/>
                  <a:pathLst>
                    <a:path w="84" h="511">
                      <a:moveTo>
                        <a:pt x="84" y="509"/>
                      </a:moveTo>
                      <a:lnTo>
                        <a:pt x="75" y="0"/>
                      </a:lnTo>
                      <a:lnTo>
                        <a:pt x="0" y="2"/>
                      </a:lnTo>
                      <a:lnTo>
                        <a:pt x="9" y="511"/>
                      </a:lnTo>
                      <a:lnTo>
                        <a:pt x="84" y="509"/>
                      </a:lnTo>
                      <a:close/>
                    </a:path>
                  </a:pathLst>
                </a:custGeom>
                <a:solidFill>
                  <a:srgbClr val="9EE8FF"/>
                </a:solidFill>
                <a:ln w="9525">
                  <a:noFill/>
                  <a:round/>
                  <a:headEnd/>
                  <a:tailEnd/>
                </a:ln>
              </p:spPr>
              <p:txBody>
                <a:bodyPr/>
                <a:lstStyle/>
                <a:p>
                  <a:endParaRPr lang="he-IL"/>
                </a:p>
              </p:txBody>
            </p:sp>
            <p:sp>
              <p:nvSpPr>
                <p:cNvPr id="269" name="Freeform 53"/>
                <p:cNvSpPr>
                  <a:spLocks/>
                </p:cNvSpPr>
                <p:nvPr/>
              </p:nvSpPr>
              <p:spPr bwMode="auto">
                <a:xfrm>
                  <a:off x="4345" y="1577"/>
                  <a:ext cx="28" cy="140"/>
                </a:xfrm>
                <a:custGeom>
                  <a:avLst/>
                  <a:gdLst/>
                  <a:ahLst/>
                  <a:cxnLst>
                    <a:cxn ang="0">
                      <a:pos x="84" y="419"/>
                    </a:cxn>
                    <a:cxn ang="0">
                      <a:pos x="74" y="0"/>
                    </a:cxn>
                    <a:cxn ang="0">
                      <a:pos x="0" y="2"/>
                    </a:cxn>
                    <a:cxn ang="0">
                      <a:pos x="8" y="420"/>
                    </a:cxn>
                    <a:cxn ang="0">
                      <a:pos x="84" y="419"/>
                    </a:cxn>
                  </a:cxnLst>
                  <a:rect l="0" t="0" r="r" b="b"/>
                  <a:pathLst>
                    <a:path w="84" h="420">
                      <a:moveTo>
                        <a:pt x="84" y="419"/>
                      </a:moveTo>
                      <a:lnTo>
                        <a:pt x="74" y="0"/>
                      </a:lnTo>
                      <a:lnTo>
                        <a:pt x="0" y="2"/>
                      </a:lnTo>
                      <a:lnTo>
                        <a:pt x="8" y="420"/>
                      </a:lnTo>
                      <a:lnTo>
                        <a:pt x="84" y="419"/>
                      </a:lnTo>
                      <a:close/>
                    </a:path>
                  </a:pathLst>
                </a:custGeom>
                <a:solidFill>
                  <a:srgbClr val="9EE8FF"/>
                </a:solidFill>
                <a:ln w="9525">
                  <a:noFill/>
                  <a:round/>
                  <a:headEnd/>
                  <a:tailEnd/>
                </a:ln>
              </p:spPr>
              <p:txBody>
                <a:bodyPr/>
                <a:lstStyle/>
                <a:p>
                  <a:endParaRPr lang="he-IL"/>
                </a:p>
              </p:txBody>
            </p:sp>
          </p:grpSp>
          <p:sp>
            <p:nvSpPr>
              <p:cNvPr id="270" name="Rectangle 269"/>
              <p:cNvSpPr/>
              <p:nvPr/>
            </p:nvSpPr>
            <p:spPr>
              <a:xfrm>
                <a:off x="5334000" y="1447800"/>
                <a:ext cx="2819400" cy="2590800"/>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7" name="Line 99"/>
            <p:cNvSpPr>
              <a:spLocks noChangeShapeType="1"/>
            </p:cNvSpPr>
            <p:nvPr/>
          </p:nvSpPr>
          <p:spPr bwMode="auto">
            <a:xfrm flipH="1">
              <a:off x="2339335" y="2285999"/>
              <a:ext cx="99065" cy="381001"/>
            </a:xfrm>
            <a:prstGeom prst="line">
              <a:avLst/>
            </a:prstGeom>
            <a:noFill/>
            <a:ln w="25400">
              <a:solidFill>
                <a:schemeClr val="tx1"/>
              </a:solidFill>
              <a:round/>
              <a:headEnd type="none" w="med" len="lg"/>
              <a:tailEnd type="stealth" w="med" len="lg"/>
            </a:ln>
            <a:effectLst/>
          </p:spPr>
          <p:txBody>
            <a:bodyPr/>
            <a:lstStyle/>
            <a:p>
              <a:endParaRPr lang="he-IL"/>
            </a:p>
          </p:txBody>
        </p:sp>
      </p:grpSp>
      <p:sp>
        <p:nvSpPr>
          <p:cNvPr id="328" name="TextBox 327"/>
          <p:cNvSpPr txBox="1"/>
          <p:nvPr/>
        </p:nvSpPr>
        <p:spPr>
          <a:xfrm>
            <a:off x="6553200" y="990600"/>
            <a:ext cx="2286000" cy="461665"/>
          </a:xfrm>
          <a:prstGeom prst="rect">
            <a:avLst/>
          </a:prstGeom>
          <a:noFill/>
        </p:spPr>
        <p:txBody>
          <a:bodyPr wrap="square" rtlCol="1">
            <a:spAutoFit/>
          </a:bodyPr>
          <a:lstStyle/>
          <a:p>
            <a:pPr algn="ctr"/>
            <a:r>
              <a:rPr lang="en-US" sz="2400" b="1" dirty="0" smtClean="0">
                <a:latin typeface="Calibri" pitchFamily="34" charset="0"/>
                <a:cs typeface="Calibri" pitchFamily="34" charset="0"/>
              </a:rPr>
              <a:t>Centralized</a:t>
            </a:r>
            <a:endParaRPr lang="he-IL" sz="2400" b="1" dirty="0">
              <a:latin typeface="Calibri" pitchFamily="34" charset="0"/>
            </a:endParaRPr>
          </a:p>
        </p:txBody>
      </p:sp>
      <p:sp>
        <p:nvSpPr>
          <p:cNvPr id="329" name="TextBox 328"/>
          <p:cNvSpPr txBox="1"/>
          <p:nvPr/>
        </p:nvSpPr>
        <p:spPr>
          <a:xfrm>
            <a:off x="152400" y="995065"/>
            <a:ext cx="2133600" cy="461665"/>
          </a:xfrm>
          <a:prstGeom prst="rect">
            <a:avLst/>
          </a:prstGeom>
          <a:noFill/>
        </p:spPr>
        <p:txBody>
          <a:bodyPr wrap="square" rtlCol="1">
            <a:spAutoFit/>
          </a:bodyPr>
          <a:lstStyle/>
          <a:p>
            <a:r>
              <a:rPr lang="en-US" sz="2400" b="1" dirty="0" smtClean="0">
                <a:latin typeface="Calibri" pitchFamily="34" charset="0"/>
                <a:cs typeface="Calibri" pitchFamily="34" charset="0"/>
              </a:rPr>
              <a:t>Local</a:t>
            </a:r>
            <a:endParaRPr lang="he-IL" sz="2400" b="1" dirty="0">
              <a:latin typeface="Calibri" pitchFamily="34" charset="0"/>
            </a:endParaRPr>
          </a:p>
        </p:txBody>
      </p:sp>
      <p:sp>
        <p:nvSpPr>
          <p:cNvPr id="330" name="TextBox 329"/>
          <p:cNvSpPr txBox="1"/>
          <p:nvPr/>
        </p:nvSpPr>
        <p:spPr>
          <a:xfrm>
            <a:off x="990600" y="995065"/>
            <a:ext cx="2133600" cy="461665"/>
          </a:xfrm>
          <a:prstGeom prst="rect">
            <a:avLst/>
          </a:prstGeom>
          <a:noFill/>
        </p:spPr>
        <p:txBody>
          <a:bodyPr wrap="square" rtlCol="1">
            <a:spAutoFit/>
          </a:bodyPr>
          <a:lstStyle/>
          <a:p>
            <a:r>
              <a:rPr lang="en-US" sz="2400" b="1" dirty="0" err="1" smtClean="0">
                <a:latin typeface="Calibri" pitchFamily="34" charset="0"/>
                <a:cs typeface="Calibri" pitchFamily="34" charset="0"/>
              </a:rPr>
              <a:t>Noninteractive</a:t>
            </a:r>
            <a:endParaRPr lang="he-IL" sz="2400" b="1" dirty="0">
              <a:latin typeface="Calibri" pitchFamily="34" charset="0"/>
            </a:endParaRPr>
          </a:p>
        </p:txBody>
      </p:sp>
      <p:sp>
        <p:nvSpPr>
          <p:cNvPr id="331" name="TextBox 330"/>
          <p:cNvSpPr txBox="1"/>
          <p:nvPr/>
        </p:nvSpPr>
        <p:spPr>
          <a:xfrm>
            <a:off x="3276600" y="995065"/>
            <a:ext cx="2819400" cy="461665"/>
          </a:xfrm>
          <a:prstGeom prst="rect">
            <a:avLst/>
          </a:prstGeom>
          <a:noFill/>
        </p:spPr>
        <p:txBody>
          <a:bodyPr wrap="square" rtlCol="1">
            <a:spAutoFit/>
          </a:bodyPr>
          <a:lstStyle/>
          <a:p>
            <a:pPr algn="ctr"/>
            <a:r>
              <a:rPr lang="en-US" sz="2400" b="1" dirty="0" smtClean="0">
                <a:latin typeface="Calibri" pitchFamily="34" charset="0"/>
                <a:cs typeface="Calibri" pitchFamily="34" charset="0"/>
              </a:rPr>
              <a:t>Local (Interactive)</a:t>
            </a:r>
            <a:endParaRPr lang="he-IL" sz="2400" b="1" dirty="0">
              <a:latin typeface="Calibri" pitchFamily="34" charset="0"/>
            </a:endParaRPr>
          </a:p>
        </p:txBody>
      </p:sp>
      <p:sp>
        <p:nvSpPr>
          <p:cNvPr id="332" name="TextBox 331"/>
          <p:cNvSpPr txBox="1"/>
          <p:nvPr/>
        </p:nvSpPr>
        <p:spPr>
          <a:xfrm>
            <a:off x="4419600" y="4439960"/>
            <a:ext cx="457200" cy="584775"/>
          </a:xfrm>
          <a:prstGeom prst="rect">
            <a:avLst/>
          </a:prstGeom>
          <a:solidFill>
            <a:schemeClr val="bg1"/>
          </a:solidFill>
        </p:spPr>
        <p:txBody>
          <a:bodyPr vert="horz" wrap="square" rtlCol="1">
            <a:spAutoFit/>
          </a:bodyPr>
          <a:lstStyle/>
          <a:p>
            <a:endParaRPr lang="he-IL" sz="3200" b="1" dirty="0">
              <a:latin typeface="Calibri" pitchFamily="34" charset="0"/>
            </a:endParaRPr>
          </a:p>
        </p:txBody>
      </p:sp>
      <p:sp>
        <p:nvSpPr>
          <p:cNvPr id="334" name="TextBox 333"/>
          <p:cNvSpPr txBox="1"/>
          <p:nvPr/>
        </p:nvSpPr>
        <p:spPr>
          <a:xfrm>
            <a:off x="4419600" y="4820960"/>
            <a:ext cx="457200" cy="584775"/>
          </a:xfrm>
          <a:prstGeom prst="rect">
            <a:avLst/>
          </a:prstGeom>
          <a:solidFill>
            <a:schemeClr val="bg1"/>
          </a:solidFill>
        </p:spPr>
        <p:txBody>
          <a:bodyPr vert="horz" wrap="square" rtlCol="1">
            <a:spAutoFit/>
          </a:bodyPr>
          <a:lstStyle/>
          <a:p>
            <a:endParaRPr lang="he-IL" sz="3200" b="1" dirty="0"/>
          </a:p>
        </p:txBody>
      </p:sp>
      <p:sp>
        <p:nvSpPr>
          <p:cNvPr id="335" name="Rectangle 334"/>
          <p:cNvSpPr/>
          <p:nvPr/>
        </p:nvSpPr>
        <p:spPr>
          <a:xfrm>
            <a:off x="2916936" y="2667000"/>
            <a:ext cx="404278" cy="461665"/>
          </a:xfrm>
          <a:prstGeom prst="rect">
            <a:avLst/>
          </a:prstGeom>
        </p:spPr>
        <p:txBody>
          <a:bodyPr wrap="none">
            <a:spAutoFit/>
          </a:bodyPr>
          <a:lstStyle/>
          <a:p>
            <a:r>
              <a:rPr lang="en-US" sz="2400" b="1" dirty="0" smtClean="0">
                <a:solidFill>
                  <a:srgbClr val="FF0000"/>
                </a:solidFill>
                <a:latin typeface="Calibri" pitchFamily="34" charset="0"/>
                <a:cs typeface="Calibri" pitchFamily="34" charset="0"/>
                <a:sym typeface="Symbol"/>
              </a:rPr>
              <a:t></a:t>
            </a:r>
            <a:endParaRPr lang="en-US" sz="2400" b="1" dirty="0">
              <a:solidFill>
                <a:srgbClr val="FF0000"/>
              </a:solidFill>
            </a:endParaRPr>
          </a:p>
        </p:txBody>
      </p:sp>
      <p:sp>
        <p:nvSpPr>
          <p:cNvPr id="336" name="Rectangle 335"/>
          <p:cNvSpPr/>
          <p:nvPr/>
        </p:nvSpPr>
        <p:spPr>
          <a:xfrm>
            <a:off x="6096000" y="2667000"/>
            <a:ext cx="404278" cy="461665"/>
          </a:xfrm>
          <a:prstGeom prst="rect">
            <a:avLst/>
          </a:prstGeom>
        </p:spPr>
        <p:txBody>
          <a:bodyPr wrap="none">
            <a:spAutoFit/>
          </a:bodyPr>
          <a:lstStyle/>
          <a:p>
            <a:r>
              <a:rPr lang="en-US" sz="2400" b="1" dirty="0" smtClean="0">
                <a:solidFill>
                  <a:srgbClr val="FF0000"/>
                </a:solidFill>
                <a:latin typeface="Calibri" pitchFamily="34" charset="0"/>
                <a:cs typeface="Calibri" pitchFamily="34" charset="0"/>
                <a:sym typeface="Symbol"/>
              </a:rPr>
              <a:t></a:t>
            </a:r>
            <a:endParaRPr lang="en-US" sz="2400" b="1" dirty="0">
              <a:solidFill>
                <a:srgbClr val="FF0000"/>
              </a:solidFill>
            </a:endParaRPr>
          </a:p>
        </p:txBody>
      </p:sp>
      <p:sp>
        <p:nvSpPr>
          <p:cNvPr id="337" name="Rectangle 336"/>
          <p:cNvSpPr/>
          <p:nvPr/>
        </p:nvSpPr>
        <p:spPr>
          <a:xfrm>
            <a:off x="152400" y="1524000"/>
            <a:ext cx="2819400" cy="2590800"/>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41" name="TextBox 340"/>
          <p:cNvSpPr txBox="1"/>
          <p:nvPr/>
        </p:nvSpPr>
        <p:spPr>
          <a:xfrm>
            <a:off x="685800" y="4267200"/>
            <a:ext cx="8382000" cy="2462213"/>
          </a:xfrm>
          <a:prstGeom prst="rect">
            <a:avLst/>
          </a:prstGeom>
          <a:solidFill>
            <a:schemeClr val="bg1"/>
          </a:solidFill>
        </p:spPr>
        <p:txBody>
          <a:bodyPr wrap="square" rtlCol="1">
            <a:spAutoFit/>
          </a:bodyPr>
          <a:lstStyle/>
          <a:p>
            <a:pPr>
              <a:buSzPct val="100000"/>
              <a:buFont typeface="Calibri" pitchFamily="34" charset="0"/>
              <a:buChar char="•"/>
            </a:pPr>
            <a:r>
              <a:rPr lang="en-US" sz="2200" dirty="0" smtClean="0">
                <a:latin typeface="Calibri" pitchFamily="34" charset="0"/>
                <a:cs typeface="Calibri" pitchFamily="34" charset="0"/>
              </a:rPr>
              <a:t> Most work in data mining  </a:t>
            </a:r>
          </a:p>
          <a:p>
            <a:pPr>
              <a:buSzPct val="100000"/>
              <a:buFont typeface="Calibri" pitchFamily="34" charset="0"/>
              <a:buChar char="•"/>
            </a:pPr>
            <a:r>
              <a:rPr lang="en-US" sz="2200" dirty="0" smtClean="0">
                <a:latin typeface="Calibri" pitchFamily="34" charset="0"/>
                <a:cs typeface="Calibri" pitchFamily="34" charset="0"/>
              </a:rPr>
              <a:t> “</a:t>
            </a:r>
            <a:r>
              <a:rPr lang="en-US" sz="2200" dirty="0" smtClean="0">
                <a:solidFill>
                  <a:srgbClr val="00B050"/>
                </a:solidFill>
                <a:latin typeface="Calibri" pitchFamily="34" charset="0"/>
                <a:cs typeface="Calibri" pitchFamily="34" charset="0"/>
              </a:rPr>
              <a:t>randomized response</a:t>
            </a:r>
            <a:r>
              <a:rPr lang="en-US" sz="2200" dirty="0" smtClean="0">
                <a:latin typeface="Calibri" pitchFamily="34" charset="0"/>
                <a:cs typeface="Calibri" pitchFamily="34" charset="0"/>
              </a:rPr>
              <a:t>”, “</a:t>
            </a:r>
            <a:r>
              <a:rPr lang="en-US" sz="2200" dirty="0" smtClean="0">
                <a:solidFill>
                  <a:srgbClr val="00B050"/>
                </a:solidFill>
                <a:latin typeface="Calibri" pitchFamily="34" charset="0"/>
                <a:cs typeface="Calibri" pitchFamily="34" charset="0"/>
              </a:rPr>
              <a:t>input perturbation</a:t>
            </a:r>
            <a:r>
              <a:rPr lang="en-US" sz="2200" dirty="0" smtClean="0">
                <a:latin typeface="Calibri" pitchFamily="34" charset="0"/>
                <a:cs typeface="Calibri" pitchFamily="34" charset="0"/>
              </a:rPr>
              <a:t>”, “</a:t>
            </a:r>
            <a:r>
              <a:rPr lang="en-US" sz="2200" dirty="0" smtClean="0">
                <a:solidFill>
                  <a:srgbClr val="00B050"/>
                </a:solidFill>
                <a:latin typeface="Calibri" pitchFamily="34" charset="0"/>
                <a:cs typeface="Calibri" pitchFamily="34" charset="0"/>
              </a:rPr>
              <a:t>Post Randomization Method</a:t>
            </a:r>
            <a:r>
              <a:rPr lang="en-US" sz="2200" dirty="0" smtClean="0">
                <a:latin typeface="Calibri" pitchFamily="34" charset="0"/>
                <a:cs typeface="Calibri" pitchFamily="34" charset="0"/>
              </a:rPr>
              <a:t>” (PRAM), “</a:t>
            </a:r>
            <a:r>
              <a:rPr lang="en-US" sz="2200" dirty="0" smtClean="0">
                <a:solidFill>
                  <a:srgbClr val="00B050"/>
                </a:solidFill>
                <a:latin typeface="Calibri" pitchFamily="34" charset="0"/>
                <a:cs typeface="Calibri" pitchFamily="34" charset="0"/>
              </a:rPr>
              <a:t>Framework for High-Accuracy Strict-Privacy Preserving Mining</a:t>
            </a:r>
            <a:r>
              <a:rPr lang="en-US" sz="2200" dirty="0" smtClean="0">
                <a:latin typeface="Calibri" pitchFamily="34" charset="0"/>
                <a:cs typeface="Calibri" pitchFamily="34" charset="0"/>
              </a:rPr>
              <a:t>” (FRAPP)  </a:t>
            </a:r>
            <a:r>
              <a:rPr lang="en-US" sz="2200" dirty="0" smtClean="0">
                <a:solidFill>
                  <a:schemeClr val="tx2"/>
                </a:solidFill>
                <a:latin typeface="Calibri" pitchFamily="34" charset="0"/>
                <a:cs typeface="Calibri" pitchFamily="34" charset="0"/>
              </a:rPr>
              <a:t>[W65, AS00, AA01,EGS03,HH02,MS06]</a:t>
            </a:r>
            <a:endParaRPr lang="he-IL" sz="2200" dirty="0" smtClean="0">
              <a:solidFill>
                <a:schemeClr val="tx2"/>
              </a:solidFill>
              <a:latin typeface="Calibri" pitchFamily="34" charset="0"/>
            </a:endParaRPr>
          </a:p>
          <a:p>
            <a:pPr>
              <a:buSzPct val="100000"/>
              <a:buFont typeface="Calibri" pitchFamily="34" charset="0"/>
              <a:buChar char="•"/>
            </a:pPr>
            <a:r>
              <a:rPr lang="en-US" sz="2200" dirty="0" smtClean="0">
                <a:solidFill>
                  <a:srgbClr val="0000FF"/>
                </a:solidFill>
                <a:latin typeface="Calibri" pitchFamily="34" charset="0"/>
                <a:cs typeface="Calibri" pitchFamily="34" charset="0"/>
              </a:rPr>
              <a:t>Advantages: </a:t>
            </a:r>
          </a:p>
          <a:p>
            <a:pPr lvl="1">
              <a:buSzPct val="100000"/>
              <a:buFont typeface="Calibri" pitchFamily="34" charset="0"/>
              <a:buChar char="‒"/>
            </a:pPr>
            <a:r>
              <a:rPr lang="en-US" sz="2200" dirty="0" smtClean="0">
                <a:latin typeface="Calibri" pitchFamily="34" charset="0"/>
                <a:cs typeface="Calibri" pitchFamily="34" charset="0"/>
              </a:rPr>
              <a:t> private data never leaves person’s hands</a:t>
            </a:r>
          </a:p>
          <a:p>
            <a:pPr lvl="1">
              <a:buSzPct val="100000"/>
              <a:buFont typeface="Calibri" pitchFamily="34" charset="0"/>
              <a:buChar char="‒"/>
            </a:pPr>
            <a:r>
              <a:rPr lang="en-US" sz="2200" dirty="0" smtClean="0">
                <a:latin typeface="Calibri" pitchFamily="34" charset="0"/>
                <a:cs typeface="Calibri" pitchFamily="34" charset="0"/>
              </a:rPr>
              <a:t> easy distribution of extracted information (e.g., CD, website)</a:t>
            </a:r>
          </a:p>
        </p:txBody>
      </p:sp>
      <p:sp>
        <p:nvSpPr>
          <p:cNvPr id="342" name="Arc 341"/>
          <p:cNvSpPr/>
          <p:nvPr/>
        </p:nvSpPr>
        <p:spPr>
          <a:xfrm rot="9847194">
            <a:off x="115454" y="3494016"/>
            <a:ext cx="914400" cy="971418"/>
          </a:xfrm>
          <a:prstGeom prst="arc">
            <a:avLst>
              <a:gd name="adj1" fmla="val 16200000"/>
              <a:gd name="adj2" fmla="val 20709848"/>
            </a:avLst>
          </a:prstGeom>
          <a:ln w="31750">
            <a:solidFill>
              <a:srgbClr val="FF0000"/>
            </a:solidFill>
            <a:headEnd type="stealth" w="lg" len="lg"/>
            <a:tailEnd type="non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3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7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4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4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3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 grpId="0"/>
      <p:bldP spid="329" grpId="0"/>
      <p:bldP spid="330" grpId="0"/>
      <p:bldP spid="331" grpId="0"/>
      <p:bldP spid="335" grpId="0"/>
      <p:bldP spid="336" grpId="0"/>
      <p:bldP spid="337" grpId="0" animBg="1"/>
      <p:bldP spid="341" grpId="0" animBg="1"/>
      <p:bldP spid="34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p:nvPr/>
        </p:nvSpPr>
        <p:spPr>
          <a:xfrm>
            <a:off x="762000" y="2057400"/>
            <a:ext cx="4876800" cy="2133600"/>
          </a:xfrm>
          <a:prstGeom prst="ellipse">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185346" name="Rectangle 2"/>
          <p:cNvSpPr>
            <a:spLocks noGrp="1" noChangeArrowheads="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Our Results 2: Power of Private Models</a:t>
            </a:r>
          </a:p>
        </p:txBody>
      </p:sp>
      <p:sp>
        <p:nvSpPr>
          <p:cNvPr id="13" name="TextBox 12"/>
          <p:cNvSpPr txBox="1">
            <a:spLocks noChangeArrowheads="1"/>
          </p:cNvSpPr>
          <p:nvPr/>
        </p:nvSpPr>
        <p:spPr bwMode="auto">
          <a:xfrm>
            <a:off x="381000" y="6229290"/>
            <a:ext cx="8153400" cy="400110"/>
          </a:xfrm>
          <a:prstGeom prst="rect">
            <a:avLst/>
          </a:prstGeom>
          <a:noFill/>
          <a:ln w="9525">
            <a:noFill/>
            <a:miter lim="800000"/>
            <a:headEnd/>
            <a:tailEnd/>
          </a:ln>
        </p:spPr>
        <p:txBody>
          <a:bodyPr wrap="square">
            <a:spAutoFit/>
          </a:bodyPr>
          <a:lstStyle/>
          <a:p>
            <a:r>
              <a:rPr lang="en-US" sz="2000" dirty="0">
                <a:solidFill>
                  <a:srgbClr val="C00000"/>
                </a:solidFill>
                <a:latin typeface="Comic Sans MS" pitchFamily="66" charset="0"/>
              </a:rPr>
              <a:t>PAC* = PAC </a:t>
            </a:r>
            <a:r>
              <a:rPr lang="en-US" sz="2000" dirty="0" smtClean="0">
                <a:solidFill>
                  <a:srgbClr val="C00000"/>
                </a:solidFill>
                <a:latin typeface="Comic Sans MS" pitchFamily="66" charset="0"/>
              </a:rPr>
              <a:t>learnable with poly samples, not necessarily efficiently</a:t>
            </a:r>
            <a:endParaRPr lang="en-US" sz="2000" dirty="0">
              <a:solidFill>
                <a:srgbClr val="C00000"/>
              </a:solidFill>
              <a:latin typeface="Comic Sans MS" pitchFamily="66" charset="0"/>
            </a:endParaRPr>
          </a:p>
        </p:txBody>
      </p:sp>
      <p:sp>
        <p:nvSpPr>
          <p:cNvPr id="20" name="Oval 19"/>
          <p:cNvSpPr/>
          <p:nvPr/>
        </p:nvSpPr>
        <p:spPr bwMode="auto">
          <a:xfrm>
            <a:off x="381000" y="1295400"/>
            <a:ext cx="8153400" cy="4267200"/>
          </a:xfrm>
          <a:prstGeom prst="ellipse">
            <a:avLst/>
          </a:prstGeom>
          <a:solidFill>
            <a:schemeClr val="bg2">
              <a:lumMod val="90000"/>
              <a:alpha val="44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p:txBody>
      </p:sp>
      <p:grpSp>
        <p:nvGrpSpPr>
          <p:cNvPr id="3" name="Group 20"/>
          <p:cNvGrpSpPr>
            <a:grpSpLocks/>
          </p:cNvGrpSpPr>
          <p:nvPr/>
        </p:nvGrpSpPr>
        <p:grpSpPr bwMode="auto">
          <a:xfrm>
            <a:off x="7467600" y="2902542"/>
            <a:ext cx="2119590" cy="512320"/>
            <a:chOff x="4669289" y="2590800"/>
            <a:chExt cx="1786777" cy="449265"/>
          </a:xfrm>
        </p:grpSpPr>
        <p:sp>
          <p:nvSpPr>
            <p:cNvPr id="16398" name="TextBox 10"/>
            <p:cNvSpPr txBox="1">
              <a:spLocks noChangeArrowheads="1"/>
            </p:cNvSpPr>
            <p:nvPr/>
          </p:nvSpPr>
          <p:spPr bwMode="auto">
            <a:xfrm>
              <a:off x="4669289" y="2590800"/>
              <a:ext cx="1786777" cy="404845"/>
            </a:xfrm>
            <a:prstGeom prst="rect">
              <a:avLst/>
            </a:prstGeom>
            <a:noFill/>
            <a:ln w="9525">
              <a:noFill/>
              <a:miter lim="800000"/>
              <a:headEnd/>
              <a:tailEnd/>
            </a:ln>
          </p:spPr>
          <p:txBody>
            <a:bodyPr wrap="square">
              <a:spAutoFit/>
            </a:bodyPr>
            <a:lstStyle/>
            <a:p>
              <a:r>
                <a:rPr lang="en-US" sz="2400" dirty="0">
                  <a:solidFill>
                    <a:srgbClr val="00B050"/>
                  </a:solidFill>
                  <a:latin typeface="Comic Sans MS" pitchFamily="66" charset="0"/>
                </a:rPr>
                <a:t>Parity</a:t>
              </a:r>
            </a:p>
          </p:txBody>
        </p:sp>
        <p:sp>
          <p:nvSpPr>
            <p:cNvPr id="8" name="Oval 7"/>
            <p:cNvSpPr/>
            <p:nvPr/>
          </p:nvSpPr>
          <p:spPr>
            <a:xfrm>
              <a:off x="4966247" y="2971802"/>
              <a:ext cx="69851" cy="6826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grpSp>
      <p:sp>
        <p:nvSpPr>
          <p:cNvPr id="4" name="Rectangle 3"/>
          <p:cNvSpPr/>
          <p:nvPr/>
        </p:nvSpPr>
        <p:spPr bwMode="auto">
          <a:xfrm>
            <a:off x="280220" y="1143000"/>
            <a:ext cx="8406581" cy="49530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sz="2800" dirty="0">
              <a:solidFill>
                <a:srgbClr val="0070C0"/>
              </a:solidFill>
              <a:latin typeface="Comic Sans MS" pitchFamily="66" charset="0"/>
            </a:endParaRPr>
          </a:p>
          <a:p>
            <a:pPr algn="ctr">
              <a:defRPr/>
            </a:pPr>
            <a:r>
              <a:rPr lang="en-US" sz="2800" dirty="0">
                <a:solidFill>
                  <a:srgbClr val="0070C0"/>
                </a:solidFill>
                <a:latin typeface="Comic Sans MS" pitchFamily="66" charset="0"/>
              </a:rPr>
              <a:t>       </a:t>
            </a:r>
          </a:p>
        </p:txBody>
      </p:sp>
      <p:sp>
        <p:nvSpPr>
          <p:cNvPr id="18" name="TextBox 17"/>
          <p:cNvSpPr txBox="1">
            <a:spLocks noChangeArrowheads="1"/>
          </p:cNvSpPr>
          <p:nvPr/>
        </p:nvSpPr>
        <p:spPr bwMode="auto">
          <a:xfrm>
            <a:off x="2826389" y="5634335"/>
            <a:ext cx="3193411" cy="830997"/>
          </a:xfrm>
          <a:prstGeom prst="rect">
            <a:avLst/>
          </a:prstGeom>
          <a:noFill/>
          <a:ln w="9525">
            <a:noFill/>
            <a:miter lim="800000"/>
            <a:headEnd/>
            <a:tailEnd/>
          </a:ln>
        </p:spPr>
        <p:txBody>
          <a:bodyPr wrap="square">
            <a:spAutoFit/>
          </a:bodyPr>
          <a:lstStyle/>
          <a:p>
            <a:r>
              <a:rPr lang="en-US" sz="2400" dirty="0" smtClean="0">
                <a:latin typeface="Comic Sans MS" pitchFamily="66" charset="0"/>
              </a:rPr>
              <a:t>                   </a:t>
            </a:r>
            <a:r>
              <a:rPr lang="en-US" sz="2400" dirty="0" smtClean="0">
                <a:solidFill>
                  <a:srgbClr val="C00000"/>
                </a:solidFill>
                <a:latin typeface="Comic Sans MS" pitchFamily="66" charset="0"/>
              </a:rPr>
              <a:t>= PAC* </a:t>
            </a:r>
          </a:p>
          <a:p>
            <a:endParaRPr lang="he-IL" sz="2400" dirty="0">
              <a:latin typeface="Comic Sans MS" pitchFamily="66" charset="0"/>
            </a:endParaRPr>
          </a:p>
        </p:txBody>
      </p:sp>
      <p:sp>
        <p:nvSpPr>
          <p:cNvPr id="27" name="TextBox 26"/>
          <p:cNvSpPr txBox="1">
            <a:spLocks noChangeArrowheads="1"/>
          </p:cNvSpPr>
          <p:nvPr/>
        </p:nvSpPr>
        <p:spPr bwMode="auto">
          <a:xfrm>
            <a:off x="2743200" y="5024735"/>
            <a:ext cx="3581400" cy="461665"/>
          </a:xfrm>
          <a:prstGeom prst="rect">
            <a:avLst/>
          </a:prstGeom>
          <a:noFill/>
          <a:ln w="9525">
            <a:noFill/>
            <a:miter lim="800000"/>
            <a:headEnd/>
            <a:tailEnd/>
          </a:ln>
        </p:spPr>
        <p:txBody>
          <a:bodyPr wrap="square">
            <a:spAutoFit/>
          </a:bodyPr>
          <a:lstStyle/>
          <a:p>
            <a:pPr algn="ctr"/>
            <a:r>
              <a:rPr lang="en-US" sz="2400" dirty="0" smtClean="0">
                <a:solidFill>
                  <a:srgbClr val="C00000"/>
                </a:solidFill>
                <a:latin typeface="Comic Sans MS" pitchFamily="66" charset="0"/>
              </a:rPr>
              <a:t>Privately PAC-learnable</a:t>
            </a:r>
            <a:endParaRPr lang="he-IL" sz="2400" dirty="0">
              <a:solidFill>
                <a:srgbClr val="C00000"/>
              </a:solidFill>
              <a:latin typeface="Comic Sans MS" pitchFamily="66" charset="0"/>
            </a:endParaRPr>
          </a:p>
        </p:txBody>
      </p:sp>
      <p:sp>
        <p:nvSpPr>
          <p:cNvPr id="23" name="Oval 22"/>
          <p:cNvSpPr/>
          <p:nvPr/>
        </p:nvSpPr>
        <p:spPr>
          <a:xfrm>
            <a:off x="533400" y="1676400"/>
            <a:ext cx="6934200" cy="327660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r>
              <a:rPr lang="en-US" sz="2400" dirty="0">
                <a:solidFill>
                  <a:schemeClr val="tx1"/>
                </a:solidFill>
                <a:latin typeface="Comic Sans MS" pitchFamily="66" charset="0"/>
              </a:rPr>
              <a:t> </a:t>
            </a:r>
          </a:p>
          <a:p>
            <a:pPr algn="ctr">
              <a:defRPr/>
            </a:pPr>
            <a:r>
              <a:rPr lang="en-US" sz="2600" dirty="0">
                <a:solidFill>
                  <a:schemeClr val="tx1"/>
                </a:solidFill>
                <a:latin typeface="Comic Sans MS" pitchFamily="66" charset="0"/>
              </a:rPr>
              <a:t>  </a:t>
            </a:r>
          </a:p>
          <a:p>
            <a:pPr algn="ctr">
              <a:defRPr/>
            </a:pPr>
            <a:endParaRPr lang="en-US" sz="2600" dirty="0">
              <a:solidFill>
                <a:schemeClr val="tx1"/>
              </a:solidFill>
              <a:latin typeface="Comic Sans MS" pitchFamily="66" charset="0"/>
            </a:endParaRPr>
          </a:p>
          <a:p>
            <a:pPr algn="ctr">
              <a:defRPr/>
            </a:pPr>
            <a:r>
              <a:rPr lang="en-US" sz="3000" dirty="0" smtClean="0">
                <a:solidFill>
                  <a:schemeClr val="tx1"/>
                </a:solidFill>
                <a:latin typeface="Comic Sans MS" pitchFamily="66" charset="0"/>
              </a:rPr>
              <a:t> </a:t>
            </a:r>
            <a:endParaRPr lang="en-US" sz="3000" dirty="0">
              <a:solidFill>
                <a:schemeClr val="tx1"/>
              </a:solidFill>
              <a:latin typeface="Comic Sans MS" pitchFamily="66" charset="0"/>
            </a:endParaRPr>
          </a:p>
        </p:txBody>
      </p:sp>
      <p:sp>
        <p:nvSpPr>
          <p:cNvPr id="24" name="TextBox 11"/>
          <p:cNvSpPr txBox="1">
            <a:spLocks noChangeArrowheads="1"/>
          </p:cNvSpPr>
          <p:nvPr/>
        </p:nvSpPr>
        <p:spPr bwMode="auto">
          <a:xfrm>
            <a:off x="914400" y="2743200"/>
            <a:ext cx="4421981" cy="461665"/>
          </a:xfrm>
          <a:prstGeom prst="rect">
            <a:avLst/>
          </a:prstGeom>
          <a:noFill/>
          <a:ln w="38100">
            <a:noFill/>
            <a:miter lim="800000"/>
            <a:headEnd/>
            <a:tailEnd/>
          </a:ln>
        </p:spPr>
        <p:txBody>
          <a:bodyPr wrap="square">
            <a:spAutoFit/>
          </a:bodyPr>
          <a:lstStyle/>
          <a:p>
            <a:pPr algn="ctr"/>
            <a:r>
              <a:rPr lang="en-US" sz="2400" dirty="0" smtClean="0">
                <a:latin typeface="Comic Sans MS" pitchFamily="66" charset="0"/>
              </a:rPr>
              <a:t>Local </a:t>
            </a:r>
            <a:r>
              <a:rPr lang="en-US" sz="2400" dirty="0" err="1" smtClean="0">
                <a:latin typeface="Comic Sans MS" pitchFamily="66" charset="0"/>
              </a:rPr>
              <a:t>Noninteractive</a:t>
            </a:r>
            <a:r>
              <a:rPr lang="en-US" sz="2400" dirty="0" smtClean="0">
                <a:latin typeface="Comic Sans MS" pitchFamily="66" charset="0"/>
              </a:rPr>
              <a:t> </a:t>
            </a:r>
          </a:p>
        </p:txBody>
      </p:sp>
      <p:grpSp>
        <p:nvGrpSpPr>
          <p:cNvPr id="25" name="Group 20"/>
          <p:cNvGrpSpPr>
            <a:grpSpLocks/>
          </p:cNvGrpSpPr>
          <p:nvPr/>
        </p:nvGrpSpPr>
        <p:grpSpPr bwMode="auto">
          <a:xfrm>
            <a:off x="5881410" y="2764281"/>
            <a:ext cx="2119590" cy="969519"/>
            <a:chOff x="4593243" y="2189872"/>
            <a:chExt cx="1786777" cy="850193"/>
          </a:xfrm>
        </p:grpSpPr>
        <p:sp>
          <p:nvSpPr>
            <p:cNvPr id="26" name="TextBox 10"/>
            <p:cNvSpPr txBox="1">
              <a:spLocks noChangeArrowheads="1"/>
            </p:cNvSpPr>
            <p:nvPr/>
          </p:nvSpPr>
          <p:spPr bwMode="auto">
            <a:xfrm>
              <a:off x="4593243" y="2189872"/>
              <a:ext cx="1786777" cy="728720"/>
            </a:xfrm>
            <a:prstGeom prst="rect">
              <a:avLst/>
            </a:prstGeom>
            <a:noFill/>
            <a:ln w="9525">
              <a:noFill/>
              <a:miter lim="800000"/>
              <a:headEnd/>
              <a:tailEnd/>
            </a:ln>
          </p:spPr>
          <p:txBody>
            <a:bodyPr wrap="square">
              <a:spAutoFit/>
            </a:bodyPr>
            <a:lstStyle/>
            <a:p>
              <a:r>
                <a:rPr lang="en-US" sz="2400" dirty="0" smtClean="0">
                  <a:solidFill>
                    <a:srgbClr val="00B050"/>
                  </a:solidFill>
                  <a:latin typeface="Comic Sans MS" pitchFamily="66" charset="0"/>
                </a:rPr>
                <a:t>Masked</a:t>
              </a:r>
            </a:p>
            <a:p>
              <a:r>
                <a:rPr lang="en-US" sz="2400" dirty="0" smtClean="0">
                  <a:solidFill>
                    <a:srgbClr val="00B050"/>
                  </a:solidFill>
                  <a:latin typeface="Comic Sans MS" pitchFamily="66" charset="0"/>
                </a:rPr>
                <a:t>Parity</a:t>
              </a:r>
              <a:endParaRPr lang="en-US" sz="2400" dirty="0">
                <a:solidFill>
                  <a:srgbClr val="00B050"/>
                </a:solidFill>
                <a:latin typeface="Comic Sans MS" pitchFamily="66" charset="0"/>
              </a:endParaRPr>
            </a:p>
          </p:txBody>
        </p:sp>
        <p:sp>
          <p:nvSpPr>
            <p:cNvPr id="33" name="Oval 32"/>
            <p:cNvSpPr/>
            <p:nvPr/>
          </p:nvSpPr>
          <p:spPr>
            <a:xfrm>
              <a:off x="4966247" y="2971802"/>
              <a:ext cx="69851" cy="6826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grpSp>
      <p:sp>
        <p:nvSpPr>
          <p:cNvPr id="34" name="TextBox 33"/>
          <p:cNvSpPr txBox="1">
            <a:spLocks noChangeArrowheads="1"/>
          </p:cNvSpPr>
          <p:nvPr/>
        </p:nvSpPr>
        <p:spPr bwMode="auto">
          <a:xfrm>
            <a:off x="2819400" y="5638800"/>
            <a:ext cx="3193411" cy="830997"/>
          </a:xfrm>
          <a:prstGeom prst="rect">
            <a:avLst/>
          </a:prstGeom>
          <a:noFill/>
          <a:ln w="9525">
            <a:noFill/>
            <a:miter lim="800000"/>
            <a:headEnd/>
            <a:tailEnd/>
          </a:ln>
        </p:spPr>
        <p:txBody>
          <a:bodyPr wrap="square">
            <a:spAutoFit/>
          </a:bodyPr>
          <a:lstStyle/>
          <a:p>
            <a:r>
              <a:rPr lang="en-US" sz="2400" dirty="0" smtClean="0">
                <a:latin typeface="Comic Sans MS" pitchFamily="66" charset="0"/>
              </a:rPr>
              <a:t>Centralized </a:t>
            </a:r>
          </a:p>
          <a:p>
            <a:endParaRPr lang="he-IL" sz="2400" dirty="0">
              <a:latin typeface="Comic Sans MS" pitchFamily="66" charset="0"/>
            </a:endParaRPr>
          </a:p>
        </p:txBody>
      </p:sp>
      <p:sp>
        <p:nvSpPr>
          <p:cNvPr id="45" name="TextBox 11"/>
          <p:cNvSpPr txBox="1">
            <a:spLocks noChangeArrowheads="1"/>
          </p:cNvSpPr>
          <p:nvPr/>
        </p:nvSpPr>
        <p:spPr bwMode="auto">
          <a:xfrm>
            <a:off x="914400" y="2826603"/>
            <a:ext cx="4421981" cy="830997"/>
          </a:xfrm>
          <a:prstGeom prst="rect">
            <a:avLst/>
          </a:prstGeom>
          <a:noFill/>
          <a:ln w="38100">
            <a:noFill/>
            <a:miter lim="800000"/>
            <a:headEnd/>
            <a:tailEnd/>
          </a:ln>
        </p:spPr>
        <p:txBody>
          <a:bodyPr wrap="square">
            <a:spAutoFit/>
          </a:bodyPr>
          <a:lstStyle/>
          <a:p>
            <a:pPr algn="ctr"/>
            <a:r>
              <a:rPr lang="en-US" sz="2400" dirty="0" smtClean="0">
                <a:solidFill>
                  <a:srgbClr val="FF0000"/>
                </a:solidFill>
                <a:latin typeface="Comic Sans MS" pitchFamily="66" charset="0"/>
              </a:rPr>
              <a:t> </a:t>
            </a:r>
          </a:p>
          <a:p>
            <a:pPr algn="ctr"/>
            <a:r>
              <a:rPr lang="en-US" sz="2400" dirty="0" smtClean="0">
                <a:solidFill>
                  <a:srgbClr val="FF0000"/>
                </a:solidFill>
                <a:latin typeface="Comic Sans MS" pitchFamily="66" charset="0"/>
              </a:rPr>
              <a:t>= </a:t>
            </a:r>
            <a:r>
              <a:rPr lang="en-US" sz="2400" dirty="0" err="1" smtClean="0">
                <a:solidFill>
                  <a:srgbClr val="FF0000"/>
                </a:solidFill>
                <a:latin typeface="Comic Sans MS" pitchFamily="66" charset="0"/>
              </a:rPr>
              <a:t>Nonadaptive</a:t>
            </a:r>
            <a:r>
              <a:rPr lang="en-US" sz="2400" dirty="0" smtClean="0">
                <a:solidFill>
                  <a:srgbClr val="FF0000"/>
                </a:solidFill>
                <a:latin typeface="Comic Sans MS" pitchFamily="66" charset="0"/>
              </a:rPr>
              <a:t> SQ</a:t>
            </a:r>
            <a:endParaRPr lang="he-IL" sz="2400" dirty="0">
              <a:solidFill>
                <a:srgbClr val="FF0000"/>
              </a:solidFill>
              <a:latin typeface="Comic Sans MS" pitchFamily="66" charset="0"/>
            </a:endParaRPr>
          </a:p>
        </p:txBody>
      </p:sp>
      <p:sp>
        <p:nvSpPr>
          <p:cNvPr id="46" name="TextBox 11"/>
          <p:cNvSpPr txBox="1">
            <a:spLocks noChangeArrowheads="1"/>
          </p:cNvSpPr>
          <p:nvPr/>
        </p:nvSpPr>
        <p:spPr bwMode="auto">
          <a:xfrm>
            <a:off x="2362200" y="4267200"/>
            <a:ext cx="2286000" cy="461665"/>
          </a:xfrm>
          <a:prstGeom prst="rect">
            <a:avLst/>
          </a:prstGeom>
          <a:noFill/>
          <a:ln w="38100">
            <a:noFill/>
            <a:miter lim="800000"/>
            <a:headEnd/>
            <a:tailEnd/>
          </a:ln>
        </p:spPr>
        <p:txBody>
          <a:bodyPr wrap="square">
            <a:spAutoFit/>
          </a:bodyPr>
          <a:lstStyle/>
          <a:p>
            <a:r>
              <a:rPr lang="en-US" sz="2400" dirty="0" smtClean="0">
                <a:latin typeface="Comic Sans MS" pitchFamily="66" charset="0"/>
              </a:rPr>
              <a:t>Local  </a:t>
            </a:r>
          </a:p>
        </p:txBody>
      </p:sp>
      <p:sp>
        <p:nvSpPr>
          <p:cNvPr id="47" name="TextBox 11"/>
          <p:cNvSpPr txBox="1">
            <a:spLocks noChangeArrowheads="1"/>
          </p:cNvSpPr>
          <p:nvPr/>
        </p:nvSpPr>
        <p:spPr bwMode="auto">
          <a:xfrm>
            <a:off x="2133600" y="4267200"/>
            <a:ext cx="2971800" cy="461665"/>
          </a:xfrm>
          <a:prstGeom prst="rect">
            <a:avLst/>
          </a:prstGeom>
          <a:noFill/>
          <a:ln w="38100">
            <a:noFill/>
            <a:miter lim="800000"/>
            <a:headEnd/>
            <a:tailEnd/>
          </a:ln>
        </p:spPr>
        <p:txBody>
          <a:bodyPr wrap="square">
            <a:spAutoFit/>
          </a:bodyPr>
          <a:lstStyle/>
          <a:p>
            <a:pPr algn="ctr"/>
            <a:r>
              <a:rPr lang="en-US" sz="2400" dirty="0" smtClean="0">
                <a:solidFill>
                  <a:srgbClr val="FF0000"/>
                </a:solidFill>
                <a:latin typeface="Comic Sans MS" pitchFamily="66" charset="0"/>
              </a:rPr>
              <a:t> = SQ</a:t>
            </a:r>
            <a:endParaRPr lang="he-IL" sz="2400" dirty="0">
              <a:solidFill>
                <a:srgbClr val="FF0000"/>
              </a:solidFill>
              <a:latin typeface="Comic Sans MS" pitchFamily="66" charset="0"/>
            </a:endParaRPr>
          </a:p>
        </p:txBody>
      </p:sp>
      <p:sp>
        <p:nvSpPr>
          <p:cNvPr id="48"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6</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0" animBg="1"/>
      <p:bldP spid="27" grpId="0"/>
      <p:bldP spid="45" grpId="0"/>
      <p:bldP spid="4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a:xfrm>
            <a:off x="228600" y="990600"/>
            <a:ext cx="4267200" cy="236220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pPr fontAlgn="auto">
              <a:spcAft>
                <a:spcPts val="0"/>
              </a:spcAft>
              <a:defRPr/>
            </a:pPr>
            <a:r>
              <a:rPr lang="en-US" sz="3600" dirty="0" smtClean="0"/>
              <a:t>Definition: Differential Privacy</a:t>
            </a:r>
            <a:r>
              <a:rPr lang="en-US" sz="3600" dirty="0" smtClean="0">
                <a:solidFill>
                  <a:schemeClr val="tx2">
                    <a:satMod val="130000"/>
                  </a:schemeClr>
                </a:solidFill>
              </a:rPr>
              <a:t> </a:t>
            </a:r>
            <a:r>
              <a:rPr lang="en-US" sz="3100" i="0" dirty="0" smtClean="0">
                <a:solidFill>
                  <a:schemeClr val="tx2">
                    <a:satMod val="130000"/>
                  </a:schemeClr>
                </a:solidFill>
              </a:rPr>
              <a:t>[DMNS06]</a:t>
            </a:r>
            <a:endParaRPr lang="en-US" sz="3100" i="0" dirty="0">
              <a:solidFill>
                <a:schemeClr val="tx2">
                  <a:satMod val="130000"/>
                </a:schemeClr>
              </a:solidFill>
            </a:endParaRPr>
          </a:p>
        </p:txBody>
      </p:sp>
      <p:sp>
        <p:nvSpPr>
          <p:cNvPr id="1029" name="Content Placeholder 2"/>
          <p:cNvSpPr>
            <a:spLocks noGrp="1"/>
          </p:cNvSpPr>
          <p:nvPr>
            <p:ph idx="1"/>
          </p:nvPr>
        </p:nvSpPr>
        <p:spPr>
          <a:xfrm>
            <a:off x="685800" y="3429000"/>
            <a:ext cx="8077200" cy="3048000"/>
          </a:xfrm>
        </p:spPr>
        <p:txBody>
          <a:bodyPr>
            <a:noAutofit/>
          </a:bodyPr>
          <a:lstStyle/>
          <a:p>
            <a:pPr>
              <a:lnSpc>
                <a:spcPct val="80000"/>
              </a:lnSpc>
              <a:spcBef>
                <a:spcPts val="600"/>
              </a:spcBef>
              <a:buFont typeface="Wingdings 2" pitchFamily="18" charset="2"/>
              <a:buNone/>
            </a:pPr>
            <a:r>
              <a:rPr lang="en-US" sz="2800" i="1" dirty="0" smtClean="0">
                <a:solidFill>
                  <a:schemeClr val="accent1">
                    <a:lumMod val="50000"/>
                  </a:schemeClr>
                </a:solidFill>
              </a:rPr>
              <a:t>Intuition: </a:t>
            </a:r>
            <a:r>
              <a:rPr lang="en-US" sz="2800" dirty="0" smtClean="0"/>
              <a:t>Users learn roughly the same thing about me</a:t>
            </a:r>
          </a:p>
          <a:p>
            <a:pPr algn="r">
              <a:lnSpc>
                <a:spcPct val="80000"/>
              </a:lnSpc>
              <a:spcBef>
                <a:spcPts val="600"/>
              </a:spcBef>
              <a:buFont typeface="Wingdings 2" pitchFamily="18" charset="2"/>
              <a:buNone/>
            </a:pPr>
            <a:r>
              <a:rPr lang="en-US" sz="2800" dirty="0" smtClean="0"/>
              <a:t>whether or not my data is in the database.</a:t>
            </a:r>
          </a:p>
        </p:txBody>
      </p:sp>
      <p:grpSp>
        <p:nvGrpSpPr>
          <p:cNvPr id="3" name="Group 3"/>
          <p:cNvGrpSpPr>
            <a:grpSpLocks/>
          </p:cNvGrpSpPr>
          <p:nvPr/>
        </p:nvGrpSpPr>
        <p:grpSpPr bwMode="auto">
          <a:xfrm>
            <a:off x="457200" y="1066800"/>
            <a:ext cx="1371600" cy="2133600"/>
            <a:chOff x="384" y="912"/>
            <a:chExt cx="1104" cy="1488"/>
          </a:xfrm>
        </p:grpSpPr>
        <p:sp>
          <p:nvSpPr>
            <p:cNvPr id="103" name="Oval 4"/>
            <p:cNvSpPr>
              <a:spLocks noChangeArrowheads="1"/>
            </p:cNvSpPr>
            <p:nvPr/>
          </p:nvSpPr>
          <p:spPr bwMode="auto">
            <a:xfrm>
              <a:off x="384" y="211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mn-lt"/>
                </a:rPr>
                <a:t>n</a:t>
              </a:r>
            </a:p>
          </p:txBody>
        </p:sp>
        <p:sp>
          <p:nvSpPr>
            <p:cNvPr id="104" name="Oval 5"/>
            <p:cNvSpPr>
              <a:spLocks noChangeArrowheads="1"/>
            </p:cNvSpPr>
            <p:nvPr/>
          </p:nvSpPr>
          <p:spPr bwMode="auto">
            <a:xfrm>
              <a:off x="384" y="187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endParaRPr lang="en-US" sz="2400" dirty="0">
                <a:latin typeface="+mn-lt"/>
              </a:endParaRPr>
            </a:p>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mn-lt"/>
                </a:rPr>
                <a:t>n-</a:t>
              </a:r>
              <a:r>
                <a:rPr lang="en-US" sz="2400" baseline="-25000" dirty="0">
                  <a:latin typeface="Times New Roman" pitchFamily="18" charset="0"/>
                  <a:cs typeface="Times New Roman" pitchFamily="18" charset="0"/>
                </a:rPr>
                <a:t>1</a:t>
              </a:r>
            </a:p>
            <a:p>
              <a:pPr algn="ctr" eaLnBrk="0" fontAlgn="auto" hangingPunct="0">
                <a:lnSpc>
                  <a:spcPct val="60000"/>
                </a:lnSpc>
                <a:spcBef>
                  <a:spcPts val="0"/>
                </a:spcBef>
                <a:spcAft>
                  <a:spcPts val="0"/>
                </a:spcAft>
                <a:defRPr/>
              </a:pPr>
              <a:endParaRPr lang="en-US" sz="2400" baseline="-25000" dirty="0">
                <a:latin typeface="+mn-lt"/>
              </a:endParaRPr>
            </a:p>
          </p:txBody>
        </p:sp>
        <p:sp>
          <p:nvSpPr>
            <p:cNvPr id="106" name="Oval 7"/>
            <p:cNvSpPr>
              <a:spLocks noChangeArrowheads="1"/>
            </p:cNvSpPr>
            <p:nvPr/>
          </p:nvSpPr>
          <p:spPr bwMode="auto">
            <a:xfrm>
              <a:off x="384" y="139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mn-lt"/>
                </a:rPr>
                <a:t>3</a:t>
              </a:r>
            </a:p>
          </p:txBody>
        </p:sp>
        <p:sp>
          <p:nvSpPr>
            <p:cNvPr id="107" name="Oval 8"/>
            <p:cNvSpPr>
              <a:spLocks noChangeArrowheads="1"/>
            </p:cNvSpPr>
            <p:nvPr/>
          </p:nvSpPr>
          <p:spPr bwMode="auto">
            <a:xfrm>
              <a:off x="384" y="115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mn-lt"/>
                </a:rPr>
                <a:t>2</a:t>
              </a:r>
            </a:p>
          </p:txBody>
        </p:sp>
        <p:sp>
          <p:nvSpPr>
            <p:cNvPr id="108" name="Oval 9"/>
            <p:cNvSpPr>
              <a:spLocks noChangeArrowheads="1"/>
            </p:cNvSpPr>
            <p:nvPr/>
          </p:nvSpPr>
          <p:spPr bwMode="auto">
            <a:xfrm>
              <a:off x="384" y="91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Times New Roman" pitchFamily="18" charset="0"/>
                  <a:cs typeface="Times New Roman" pitchFamily="18" charset="0"/>
                </a:rPr>
                <a:t>1</a:t>
              </a:r>
              <a:endParaRPr lang="en-US" sz="2400" baseline="-25000" dirty="0">
                <a:latin typeface="+mn-lt"/>
              </a:endParaRPr>
            </a:p>
          </p:txBody>
        </p:sp>
      </p:grpSp>
      <p:sp>
        <p:nvSpPr>
          <p:cNvPr id="1036" name="Rectangle 23"/>
          <p:cNvSpPr>
            <a:spLocks noChangeArrowheads="1"/>
          </p:cNvSpPr>
          <p:nvPr/>
        </p:nvSpPr>
        <p:spPr bwMode="auto">
          <a:xfrm>
            <a:off x="1219200" y="2133600"/>
            <a:ext cx="204995" cy="400110"/>
          </a:xfrm>
          <a:prstGeom prst="rect">
            <a:avLst/>
          </a:prstGeom>
          <a:noFill/>
          <a:ln w="9525">
            <a:noFill/>
            <a:miter lim="800000"/>
            <a:headEnd/>
            <a:tailEnd/>
          </a:ln>
        </p:spPr>
        <p:txBody>
          <a:bodyPr wrap="square">
            <a:spAutoFit/>
          </a:bodyPr>
          <a:lstStyle/>
          <a:p>
            <a:r>
              <a:rPr lang="en-US" sz="2000" b="1" dirty="0">
                <a:latin typeface="MT Extra" pitchFamily="18" charset="2"/>
                <a:sym typeface="MT Extra" pitchFamily="18" charset="2"/>
              </a:rPr>
              <a:t></a:t>
            </a:r>
            <a:endParaRPr lang="en-US" sz="2000" dirty="0">
              <a:latin typeface="Gill Sans MT" pitchFamily="34" charset="0"/>
            </a:endParaRPr>
          </a:p>
        </p:txBody>
      </p:sp>
      <p:grpSp>
        <p:nvGrpSpPr>
          <p:cNvPr id="32" name="Group 31"/>
          <p:cNvGrpSpPr/>
          <p:nvPr/>
        </p:nvGrpSpPr>
        <p:grpSpPr>
          <a:xfrm>
            <a:off x="1828800" y="1219200"/>
            <a:ext cx="685800" cy="1828800"/>
            <a:chOff x="2362200" y="4114800"/>
            <a:chExt cx="1295400" cy="1981200"/>
          </a:xfrm>
        </p:grpSpPr>
        <p:cxnSp>
          <p:nvCxnSpPr>
            <p:cNvPr id="22" name="Curved Connector 21"/>
            <p:cNvCxnSpPr/>
            <p:nvPr/>
          </p:nvCxnSpPr>
          <p:spPr>
            <a:xfrm>
              <a:off x="2362200" y="4114800"/>
              <a:ext cx="1295400" cy="533400"/>
            </a:xfrm>
            <a:prstGeom prst="curved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2362200" y="4572000"/>
              <a:ext cx="12954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2362200" y="4800600"/>
              <a:ext cx="12954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Curved Connector 24"/>
            <p:cNvCxnSpPr/>
            <p:nvPr/>
          </p:nvCxnSpPr>
          <p:spPr>
            <a:xfrm flipV="1">
              <a:off x="2362200" y="4953000"/>
              <a:ext cx="1295400" cy="1143000"/>
            </a:xfrm>
            <a:prstGeom prst="curvedConnector3">
              <a:avLst>
                <a:gd name="adj1" fmla="val 5882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2362200" y="4876800"/>
              <a:ext cx="12954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33" name="TextBox 52"/>
          <p:cNvSpPr txBox="1">
            <a:spLocks noChangeArrowheads="1"/>
          </p:cNvSpPr>
          <p:nvPr/>
        </p:nvSpPr>
        <p:spPr bwMode="auto">
          <a:xfrm>
            <a:off x="2514600" y="1654314"/>
            <a:ext cx="1219200" cy="70788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square">
            <a:spAutoFit/>
          </a:bodyPr>
          <a:lstStyle/>
          <a:p>
            <a:pPr algn="ctr"/>
            <a:r>
              <a:rPr lang="en-US" sz="2000" dirty="0" smtClean="0">
                <a:latin typeface="Gill Sans MT" pitchFamily="34" charset="0"/>
              </a:rPr>
              <a:t>Algorithm A</a:t>
            </a:r>
          </a:p>
        </p:txBody>
      </p:sp>
      <p:cxnSp>
        <p:nvCxnSpPr>
          <p:cNvPr id="34" name="Straight Arrow Connector 33"/>
          <p:cNvCxnSpPr/>
          <p:nvPr/>
        </p:nvCxnSpPr>
        <p:spPr>
          <a:xfrm>
            <a:off x="3733800" y="2055812"/>
            <a:ext cx="685800"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Box 52"/>
          <p:cNvSpPr txBox="1">
            <a:spLocks noChangeArrowheads="1"/>
          </p:cNvSpPr>
          <p:nvPr/>
        </p:nvSpPr>
        <p:spPr bwMode="auto">
          <a:xfrm>
            <a:off x="3657600" y="1657290"/>
            <a:ext cx="838200" cy="400110"/>
          </a:xfrm>
          <a:prstGeom prst="rect">
            <a:avLst/>
          </a:prstGeom>
          <a:noFill/>
          <a:ln w="9525">
            <a:noFill/>
            <a:miter lim="800000"/>
            <a:headEnd/>
            <a:tailEnd/>
          </a:ln>
        </p:spPr>
        <p:txBody>
          <a:bodyPr wrap="square">
            <a:spAutoFit/>
          </a:bodyPr>
          <a:lstStyle/>
          <a:p>
            <a:pPr algn="ctr"/>
            <a:r>
              <a:rPr lang="en-US" sz="2000" dirty="0" smtClean="0">
                <a:latin typeface="Gill Sans MT" pitchFamily="34" charset="0"/>
              </a:rPr>
              <a:t>A(</a:t>
            </a:r>
            <a:r>
              <a:rPr lang="en-US" sz="2000" b="1" dirty="0" smtClean="0">
                <a:latin typeface="Gill Sans MT" pitchFamily="34" charset="0"/>
              </a:rPr>
              <a:t>x</a:t>
            </a:r>
            <a:r>
              <a:rPr lang="en-US" sz="2000" dirty="0" smtClean="0">
                <a:latin typeface="Gill Sans MT" pitchFamily="34" charset="0"/>
              </a:rPr>
              <a:t>)</a:t>
            </a:r>
          </a:p>
        </p:txBody>
      </p:sp>
      <p:sp>
        <p:nvSpPr>
          <p:cNvPr id="40" name="Rounded Rectangle 39"/>
          <p:cNvSpPr/>
          <p:nvPr/>
        </p:nvSpPr>
        <p:spPr>
          <a:xfrm>
            <a:off x="4648200" y="990600"/>
            <a:ext cx="4267200" cy="236220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3"/>
          <p:cNvGrpSpPr>
            <a:grpSpLocks/>
          </p:cNvGrpSpPr>
          <p:nvPr/>
        </p:nvGrpSpPr>
        <p:grpSpPr bwMode="auto">
          <a:xfrm>
            <a:off x="4876800" y="1066800"/>
            <a:ext cx="1371600" cy="2133600"/>
            <a:chOff x="384" y="912"/>
            <a:chExt cx="1104" cy="1488"/>
          </a:xfrm>
        </p:grpSpPr>
        <p:sp>
          <p:nvSpPr>
            <p:cNvPr id="42" name="Oval 4"/>
            <p:cNvSpPr>
              <a:spLocks noChangeArrowheads="1"/>
            </p:cNvSpPr>
            <p:nvPr/>
          </p:nvSpPr>
          <p:spPr bwMode="auto">
            <a:xfrm>
              <a:off x="384" y="211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mn-lt"/>
                </a:rPr>
                <a:t>n</a:t>
              </a:r>
            </a:p>
          </p:txBody>
        </p:sp>
        <p:sp>
          <p:nvSpPr>
            <p:cNvPr id="43" name="Oval 5"/>
            <p:cNvSpPr>
              <a:spLocks noChangeArrowheads="1"/>
            </p:cNvSpPr>
            <p:nvPr/>
          </p:nvSpPr>
          <p:spPr bwMode="auto">
            <a:xfrm>
              <a:off x="384" y="187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endParaRPr lang="en-US" sz="2400" dirty="0">
                <a:latin typeface="+mn-lt"/>
              </a:endParaRPr>
            </a:p>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mn-lt"/>
                </a:rPr>
                <a:t>n-</a:t>
              </a:r>
              <a:r>
                <a:rPr lang="en-US" sz="2400" baseline="-25000" dirty="0">
                  <a:latin typeface="Times New Roman" pitchFamily="18" charset="0"/>
                  <a:cs typeface="Times New Roman" pitchFamily="18" charset="0"/>
                </a:rPr>
                <a:t>1</a:t>
              </a:r>
            </a:p>
            <a:p>
              <a:pPr algn="ctr" eaLnBrk="0" fontAlgn="auto" hangingPunct="0">
                <a:lnSpc>
                  <a:spcPct val="60000"/>
                </a:lnSpc>
                <a:spcBef>
                  <a:spcPts val="0"/>
                </a:spcBef>
                <a:spcAft>
                  <a:spcPts val="0"/>
                </a:spcAft>
                <a:defRPr/>
              </a:pPr>
              <a:endParaRPr lang="en-US" sz="2400" baseline="-25000" dirty="0">
                <a:latin typeface="+mn-lt"/>
              </a:endParaRPr>
            </a:p>
          </p:txBody>
        </p:sp>
        <p:sp>
          <p:nvSpPr>
            <p:cNvPr id="44" name="Oval 7"/>
            <p:cNvSpPr>
              <a:spLocks noChangeArrowheads="1"/>
            </p:cNvSpPr>
            <p:nvPr/>
          </p:nvSpPr>
          <p:spPr bwMode="auto">
            <a:xfrm>
              <a:off x="384" y="1421"/>
              <a:ext cx="1104" cy="288"/>
            </a:xfrm>
            <a:prstGeom prst="ellipse">
              <a:avLst/>
            </a:prstGeom>
            <a:solidFill>
              <a:schemeClr val="bg1"/>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b="1" dirty="0" smtClean="0">
                  <a:solidFill>
                    <a:srgbClr val="FF0000"/>
                  </a:solidFill>
                  <a:latin typeface="+mn-lt"/>
                </a:rPr>
                <a:t>x’</a:t>
              </a:r>
              <a:r>
                <a:rPr lang="en-US" sz="2400" b="1" baseline="-25000" dirty="0" smtClean="0">
                  <a:solidFill>
                    <a:srgbClr val="FF0000"/>
                  </a:solidFill>
                  <a:latin typeface="+mn-lt"/>
                </a:rPr>
                <a:t>3</a:t>
              </a:r>
              <a:endParaRPr lang="en-US" sz="2400" b="1" baseline="-25000" dirty="0">
                <a:solidFill>
                  <a:srgbClr val="FF0000"/>
                </a:solidFill>
                <a:latin typeface="+mn-lt"/>
              </a:endParaRPr>
            </a:p>
          </p:txBody>
        </p:sp>
        <p:sp>
          <p:nvSpPr>
            <p:cNvPr id="45" name="Oval 8"/>
            <p:cNvSpPr>
              <a:spLocks noChangeArrowheads="1"/>
            </p:cNvSpPr>
            <p:nvPr/>
          </p:nvSpPr>
          <p:spPr bwMode="auto">
            <a:xfrm>
              <a:off x="384" y="115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mn-lt"/>
                </a:rPr>
                <a:t>2</a:t>
              </a:r>
            </a:p>
          </p:txBody>
        </p:sp>
        <p:sp>
          <p:nvSpPr>
            <p:cNvPr id="46" name="Oval 9"/>
            <p:cNvSpPr>
              <a:spLocks noChangeArrowheads="1"/>
            </p:cNvSpPr>
            <p:nvPr/>
          </p:nvSpPr>
          <p:spPr bwMode="auto">
            <a:xfrm>
              <a:off x="384" y="912"/>
              <a:ext cx="1104" cy="288"/>
            </a:xfrm>
            <a:prstGeom prst="ellipse">
              <a:avLst/>
            </a:prstGeom>
            <a:solidFill>
              <a:schemeClr val="accent1">
                <a:lumMod val="40000"/>
                <a:lumOff val="60000"/>
              </a:schemeClr>
            </a:solidFill>
            <a:ln w="9525">
              <a:solidFill>
                <a:schemeClr val="tx1"/>
              </a:solidFill>
              <a:round/>
              <a:headEnd/>
              <a:tailEnd/>
            </a:ln>
            <a:effectLst/>
          </p:spPr>
          <p:txBody>
            <a:bodyPr wrap="none" anchor="ctr"/>
            <a:lstStyle/>
            <a:p>
              <a:pPr algn="ctr" eaLnBrk="0" fontAlgn="auto" hangingPunct="0">
                <a:lnSpc>
                  <a:spcPct val="60000"/>
                </a:lnSpc>
                <a:spcBef>
                  <a:spcPts val="0"/>
                </a:spcBef>
                <a:spcAft>
                  <a:spcPts val="0"/>
                </a:spcAft>
                <a:defRPr/>
              </a:pPr>
              <a:r>
                <a:rPr lang="en-US" sz="2400" dirty="0">
                  <a:latin typeface="+mn-lt"/>
                </a:rPr>
                <a:t>x</a:t>
              </a:r>
              <a:r>
                <a:rPr lang="en-US" sz="2400" baseline="-25000" dirty="0">
                  <a:latin typeface="Times New Roman" pitchFamily="18" charset="0"/>
                  <a:cs typeface="Times New Roman" pitchFamily="18" charset="0"/>
                </a:rPr>
                <a:t>1</a:t>
              </a:r>
              <a:endParaRPr lang="en-US" sz="2400" baseline="-25000" dirty="0">
                <a:latin typeface="+mn-lt"/>
              </a:endParaRPr>
            </a:p>
          </p:txBody>
        </p:sp>
      </p:grpSp>
      <p:sp>
        <p:nvSpPr>
          <p:cNvPr id="47" name="Rectangle 23"/>
          <p:cNvSpPr>
            <a:spLocks noChangeArrowheads="1"/>
          </p:cNvSpPr>
          <p:nvPr/>
        </p:nvSpPr>
        <p:spPr bwMode="auto">
          <a:xfrm>
            <a:off x="5638800" y="2133600"/>
            <a:ext cx="204995" cy="400110"/>
          </a:xfrm>
          <a:prstGeom prst="rect">
            <a:avLst/>
          </a:prstGeom>
          <a:noFill/>
          <a:ln w="9525">
            <a:noFill/>
            <a:miter lim="800000"/>
            <a:headEnd/>
            <a:tailEnd/>
          </a:ln>
        </p:spPr>
        <p:txBody>
          <a:bodyPr wrap="square">
            <a:spAutoFit/>
          </a:bodyPr>
          <a:lstStyle/>
          <a:p>
            <a:r>
              <a:rPr lang="en-US" sz="2000" b="1" dirty="0">
                <a:latin typeface="MT Extra" pitchFamily="18" charset="2"/>
                <a:sym typeface="MT Extra" pitchFamily="18" charset="2"/>
              </a:rPr>
              <a:t></a:t>
            </a:r>
            <a:endParaRPr lang="en-US" sz="2000" dirty="0">
              <a:latin typeface="Gill Sans MT" pitchFamily="34" charset="0"/>
            </a:endParaRPr>
          </a:p>
        </p:txBody>
      </p:sp>
      <p:grpSp>
        <p:nvGrpSpPr>
          <p:cNvPr id="48" name="Group 47"/>
          <p:cNvGrpSpPr/>
          <p:nvPr/>
        </p:nvGrpSpPr>
        <p:grpSpPr>
          <a:xfrm>
            <a:off x="6248400" y="1219200"/>
            <a:ext cx="685800" cy="1828800"/>
            <a:chOff x="2362200" y="4114800"/>
            <a:chExt cx="1295400" cy="1981200"/>
          </a:xfrm>
        </p:grpSpPr>
        <p:cxnSp>
          <p:nvCxnSpPr>
            <p:cNvPr id="49" name="Curved Connector 48"/>
            <p:cNvCxnSpPr/>
            <p:nvPr/>
          </p:nvCxnSpPr>
          <p:spPr>
            <a:xfrm>
              <a:off x="2362200" y="4114800"/>
              <a:ext cx="1295400" cy="533400"/>
            </a:xfrm>
            <a:prstGeom prst="curved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2362200" y="4572000"/>
              <a:ext cx="12954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V="1">
              <a:off x="2362200" y="4800600"/>
              <a:ext cx="12954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2" name="Curved Connector 51"/>
            <p:cNvCxnSpPr/>
            <p:nvPr/>
          </p:nvCxnSpPr>
          <p:spPr>
            <a:xfrm flipV="1">
              <a:off x="2362200" y="4953000"/>
              <a:ext cx="1295400" cy="1143000"/>
            </a:xfrm>
            <a:prstGeom prst="curvedConnector3">
              <a:avLst>
                <a:gd name="adj1" fmla="val 5882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flipV="1">
              <a:off x="2362200" y="4876800"/>
              <a:ext cx="12954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54" name="TextBox 52"/>
          <p:cNvSpPr txBox="1">
            <a:spLocks noChangeArrowheads="1"/>
          </p:cNvSpPr>
          <p:nvPr/>
        </p:nvSpPr>
        <p:spPr bwMode="auto">
          <a:xfrm>
            <a:off x="6934200" y="1654314"/>
            <a:ext cx="1219200" cy="70788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square">
            <a:spAutoFit/>
          </a:bodyPr>
          <a:lstStyle/>
          <a:p>
            <a:pPr algn="ctr"/>
            <a:r>
              <a:rPr lang="en-US" sz="2000" dirty="0" smtClean="0">
                <a:latin typeface="Gill Sans MT" pitchFamily="34" charset="0"/>
              </a:rPr>
              <a:t>Algorithm A</a:t>
            </a:r>
          </a:p>
        </p:txBody>
      </p:sp>
      <p:cxnSp>
        <p:nvCxnSpPr>
          <p:cNvPr id="55" name="Straight Arrow Connector 54"/>
          <p:cNvCxnSpPr/>
          <p:nvPr/>
        </p:nvCxnSpPr>
        <p:spPr>
          <a:xfrm>
            <a:off x="8153400" y="2055812"/>
            <a:ext cx="685800"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6" name="TextBox 52"/>
          <p:cNvSpPr txBox="1">
            <a:spLocks noChangeArrowheads="1"/>
          </p:cNvSpPr>
          <p:nvPr/>
        </p:nvSpPr>
        <p:spPr bwMode="auto">
          <a:xfrm>
            <a:off x="8077200" y="1657290"/>
            <a:ext cx="838200" cy="400110"/>
          </a:xfrm>
          <a:prstGeom prst="rect">
            <a:avLst/>
          </a:prstGeom>
          <a:noFill/>
          <a:ln w="9525">
            <a:noFill/>
            <a:miter lim="800000"/>
            <a:headEnd/>
            <a:tailEnd/>
          </a:ln>
        </p:spPr>
        <p:txBody>
          <a:bodyPr wrap="square">
            <a:spAutoFit/>
          </a:bodyPr>
          <a:lstStyle/>
          <a:p>
            <a:pPr algn="ctr"/>
            <a:r>
              <a:rPr lang="en-US" sz="2000" dirty="0" smtClean="0">
                <a:latin typeface="Gill Sans MT" pitchFamily="34" charset="0"/>
              </a:rPr>
              <a:t>A(</a:t>
            </a:r>
            <a:r>
              <a:rPr lang="en-US" sz="2000" b="1" dirty="0" smtClean="0">
                <a:solidFill>
                  <a:srgbClr val="FF0000"/>
                </a:solidFill>
                <a:latin typeface="Gill Sans MT" pitchFamily="34" charset="0"/>
              </a:rPr>
              <a:t>x’</a:t>
            </a:r>
            <a:r>
              <a:rPr lang="en-US" sz="2000" dirty="0" smtClean="0">
                <a:latin typeface="Gill Sans MT" pitchFamily="34" charset="0"/>
              </a:rPr>
              <a:t>)</a:t>
            </a:r>
          </a:p>
        </p:txBody>
      </p:sp>
      <p:sp>
        <p:nvSpPr>
          <p:cNvPr id="59" name="Content Placeholder 2"/>
          <p:cNvSpPr txBox="1">
            <a:spLocks/>
          </p:cNvSpPr>
          <p:nvPr/>
        </p:nvSpPr>
        <p:spPr>
          <a:xfrm>
            <a:off x="609600" y="4267200"/>
            <a:ext cx="8077200" cy="2209800"/>
          </a:xfrm>
          <a:prstGeom prst="rect">
            <a:avLst/>
          </a:prstGeom>
          <a:ln>
            <a:solidFill>
              <a:srgbClr val="FF0000"/>
            </a:solidFill>
          </a:ln>
        </p:spPr>
        <p:txBody>
          <a:bodyPr vert="horz">
            <a:no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2" pitchFamily="18" charset="2"/>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A randomized algorithm A is </a:t>
            </a:r>
            <a:r>
              <a:rPr kumimoji="0" lang="en-US" sz="2800" b="0" i="0" u="none" strike="noStrike" kern="1200" cap="none" spc="0" normalizeH="0" baseline="0" noProof="0" dirty="0" smtClean="0">
                <a:ln>
                  <a:noFill/>
                </a:ln>
                <a:solidFill>
                  <a:srgbClr val="FF0000"/>
                </a:solidFill>
                <a:effectLst/>
                <a:uLnTx/>
                <a:uFillTx/>
                <a:latin typeface="Century Schoolbook" pitchFamily="18" charset="0"/>
                <a:ea typeface="+mn-ea"/>
                <a:cs typeface="+mn-cs"/>
              </a:rPr>
              <a:t></a:t>
            </a:r>
            <a:r>
              <a:rPr kumimoji="0" lang="en-US" sz="2800" b="0" i="0" u="none" strike="noStrike" kern="1200" cap="none" spc="0" normalizeH="0" baseline="0" noProof="0" dirty="0" smtClean="0">
                <a:ln>
                  <a:noFill/>
                </a:ln>
                <a:solidFill>
                  <a:srgbClr val="FF0000"/>
                </a:solidFill>
                <a:effectLst/>
                <a:uLnTx/>
                <a:uFillTx/>
                <a:latin typeface="+mn-lt"/>
                <a:ea typeface="+mn-ea"/>
                <a:cs typeface="+mn-cs"/>
              </a:rPr>
              <a:t>-differentially private </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if</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pitchFamily="2" charset="2"/>
              <a:buChar char="Ø"/>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for all databases </a:t>
            </a:r>
            <a:r>
              <a:rPr kumimoji="0" lang="en-US" sz="2800" b="1" i="0" u="none" strike="noStrike" kern="1200" cap="none" spc="0" normalizeH="0" baseline="0" noProof="0" dirty="0" smtClean="0">
                <a:ln>
                  <a:noFill/>
                </a:ln>
                <a:solidFill>
                  <a:schemeClr val="tx1"/>
                </a:solidFill>
                <a:effectLst/>
                <a:uLnTx/>
                <a:uFillTx/>
                <a:latin typeface="+mn-lt"/>
                <a:ea typeface="+mn-ea"/>
                <a:cs typeface="+mn-cs"/>
              </a:rPr>
              <a:t>x</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1" i="0" u="none" strike="noStrike" kern="1200" cap="none" spc="0" normalizeH="0" baseline="0" noProof="0" dirty="0" smtClean="0">
                <a:ln>
                  <a:noFill/>
                </a:ln>
                <a:solidFill>
                  <a:schemeClr val="tx1"/>
                </a:solidFill>
                <a:effectLst/>
                <a:uLnTx/>
                <a:uFillTx/>
                <a:latin typeface="+mn-lt"/>
                <a:ea typeface="+mn-ea"/>
                <a:cs typeface="+mn-cs"/>
              </a:rPr>
              <a:t>x</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that differ in one element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pitchFamily="2" charset="2"/>
              <a:buChar char="Ø"/>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for all sets of answers S</a:t>
            </a:r>
          </a:p>
          <a:p>
            <a:pPr marL="320040" lvl="0" indent="-320040" algn="ctr">
              <a:spcBef>
                <a:spcPts val="700"/>
              </a:spcBef>
              <a:buClr>
                <a:schemeClr val="accent2"/>
              </a:buClr>
              <a:buSzPct val="60000"/>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Pr[A(</a:t>
            </a:r>
            <a:r>
              <a:rPr kumimoji="0" lang="en-US" sz="2800" b="1" i="0" u="none" strike="noStrike" kern="1200" cap="none" spc="0" normalizeH="0" baseline="0" noProof="0" dirty="0" smtClean="0">
                <a:ln>
                  <a:noFill/>
                </a:ln>
                <a:solidFill>
                  <a:schemeClr val="tx1"/>
                </a:solidFill>
                <a:effectLst/>
                <a:uLnTx/>
                <a:uFillTx/>
                <a:latin typeface="+mn-lt"/>
                <a:ea typeface="+mn-ea"/>
                <a:cs typeface="+mn-cs"/>
              </a:rPr>
              <a:t>x</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smtClean="0">
                <a:ln>
                  <a:noFill/>
                </a:ln>
                <a:solidFill>
                  <a:schemeClr val="tx1"/>
                </a:solidFill>
                <a:effectLst/>
                <a:uLnTx/>
                <a:uFillTx/>
                <a:latin typeface="+mn-lt"/>
                <a:ea typeface="+mn-ea"/>
                <a:cs typeface="+mn-cs"/>
                <a:sym typeface="Symbol"/>
              </a:rPr>
              <a:t> </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S] ≤ e</a:t>
            </a:r>
            <a:r>
              <a:rPr lang="en-US" sz="2800" baseline="30000" dirty="0" smtClean="0"/>
              <a:t>ε</a:t>
            </a:r>
            <a:r>
              <a:rPr kumimoji="0" lang="en-US" sz="2800" b="0" i="0" u="none" strike="noStrike" kern="1200" cap="none" spc="0" normalizeH="0" baseline="30000" noProof="0" dirty="0" smtClean="0">
                <a:ln>
                  <a:noFill/>
                </a:ln>
                <a:solidFill>
                  <a:schemeClr val="tx1"/>
                </a:solidFill>
                <a:effectLst/>
                <a:uLnTx/>
                <a:uFillTx/>
                <a:latin typeface="Century Schoolbook" pitchFamily="18" charset="0"/>
                <a:ea typeface="+mn-ea"/>
                <a:cs typeface="+mn-cs"/>
                <a:sym typeface="Symbol"/>
              </a:rPr>
              <a:t> </a:t>
            </a:r>
            <a:r>
              <a:rPr kumimoji="0" lang="en-US" sz="2800" b="0" i="0" u="none" strike="noStrike" kern="1200" cap="none" spc="0" normalizeH="0" baseline="0" noProof="0" dirty="0" smtClean="0">
                <a:ln>
                  <a:noFill/>
                </a:ln>
                <a:solidFill>
                  <a:srgbClr val="FF0000"/>
                </a:solidFill>
                <a:effectLst/>
                <a:uLnTx/>
                <a:uFillTx/>
                <a:latin typeface="+mn-lt"/>
                <a:ea typeface="+mn-ea"/>
                <a:cs typeface="+mn-cs"/>
              </a:rPr>
              <a:t>Pr[A(</a:t>
            </a:r>
            <a:r>
              <a:rPr kumimoji="0" lang="en-US" sz="2800" b="1" i="0" u="none" strike="noStrike" kern="1200" cap="none" spc="0" normalizeH="0" baseline="0" noProof="0" dirty="0" smtClean="0">
                <a:ln>
                  <a:noFill/>
                </a:ln>
                <a:solidFill>
                  <a:srgbClr val="FF0000"/>
                </a:solidFill>
                <a:effectLst/>
                <a:uLnTx/>
                <a:uFillTx/>
                <a:latin typeface="+mn-lt"/>
                <a:ea typeface="+mn-ea"/>
                <a:cs typeface="+mn-cs"/>
              </a:rPr>
              <a:t>x’</a:t>
            </a:r>
            <a:r>
              <a:rPr kumimoji="0" lang="en-US" sz="2800" b="0" i="0" u="none" strike="noStrike" kern="1200" cap="none" spc="0" normalizeH="0" baseline="0" noProof="0" dirty="0" smtClean="0">
                <a:ln>
                  <a:noFill/>
                </a:ln>
                <a:solidFill>
                  <a:srgbClr val="FF0000"/>
                </a:solidFill>
                <a:effectLst/>
                <a:uLnTx/>
                <a:uFillTx/>
                <a:latin typeface="+mn-lt"/>
                <a:ea typeface="+mn-ea"/>
                <a:cs typeface="+mn-cs"/>
              </a:rPr>
              <a:t>)</a:t>
            </a:r>
            <a:r>
              <a:rPr kumimoji="0" lang="en-US" sz="2800" b="0" i="0" u="none" strike="noStrike" kern="1200" cap="none" spc="0" normalizeH="0" baseline="0" noProof="0" dirty="0" smtClean="0">
                <a:ln>
                  <a:noFill/>
                </a:ln>
                <a:solidFill>
                  <a:srgbClr val="FF0000"/>
                </a:solidFill>
                <a:effectLst/>
                <a:uLnTx/>
                <a:uFillTx/>
                <a:latin typeface="+mn-lt"/>
                <a:ea typeface="+mn-ea"/>
                <a:cs typeface="+mn-cs"/>
                <a:sym typeface="Symbol"/>
              </a:rPr>
              <a:t> </a:t>
            </a:r>
            <a:r>
              <a:rPr kumimoji="0" lang="en-US" sz="2800" b="0" i="0" u="none" strike="noStrike" kern="1200" cap="none" spc="0" normalizeH="0" baseline="0" noProof="0" dirty="0" smtClean="0">
                <a:ln>
                  <a:noFill/>
                </a:ln>
                <a:solidFill>
                  <a:srgbClr val="FF0000"/>
                </a:solidFill>
                <a:effectLst/>
                <a:uLnTx/>
                <a:uFillTx/>
                <a:latin typeface="+mn-lt"/>
                <a:ea typeface="+mn-ea"/>
                <a:cs typeface="+mn-cs"/>
              </a:rPr>
              <a:t> 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2" pitchFamily="18" charset="2"/>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2" pitchFamily="18" charset="2"/>
              <a:buNone/>
              <a:tabLst/>
              <a:defRPr/>
            </a:pP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57"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7</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9">
                                            <p:txEl>
                                              <p:pRg st="0" end="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29">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9">
                                            <p:bg/>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9">
                                            <p:txEl>
                                              <p:pRg st="0" end="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9">
                                            <p:txEl>
                                              <p:pRg st="1" end="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9">
                                            <p:txEl>
                                              <p:pRg st="2" end="2"/>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9">
                                            <p:txEl>
                                              <p:pRg st="3" end="3"/>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uiExpand="1" build="p"/>
      <p:bldP spid="40" grpId="0" animBg="1"/>
      <p:bldP spid="47" grpId="0"/>
      <p:bldP spid="54" grpId="0" animBg="1"/>
      <p:bldP spid="56" grpId="0"/>
      <p:bldP spid="59"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625" name="Rectangle 1"/>
          <p:cNvSpPr>
            <a:spLocks noGrp="1" noChangeArrowheads="1"/>
          </p:cNvSpPr>
          <p:nvPr>
            <p:ph type="title"/>
          </p:nvPr>
        </p:nvSpPr>
        <p:spPr>
          <a:ln/>
        </p:spPr>
        <p:txBody>
          <a:bodyPr rIns="132080"/>
          <a:lstStyle/>
          <a:p>
            <a:r>
              <a:rPr lang="en-US" dirty="0" smtClean="0"/>
              <a:t>Properties of Differential Privacy</a:t>
            </a:r>
            <a:endParaRPr lang="en-US" dirty="0"/>
          </a:p>
        </p:txBody>
      </p:sp>
      <p:sp>
        <p:nvSpPr>
          <p:cNvPr id="26626" name="Rectangle 2"/>
          <p:cNvSpPr>
            <a:spLocks noGrp="1" noChangeArrowheads="1"/>
          </p:cNvSpPr>
          <p:nvPr>
            <p:ph type="body" idx="1"/>
          </p:nvPr>
        </p:nvSpPr>
        <p:spPr>
          <a:xfrm>
            <a:off x="228600" y="977900"/>
            <a:ext cx="8686800" cy="3213100"/>
          </a:xfrm>
          <a:ln/>
        </p:spPr>
        <p:txBody>
          <a:bodyPr rIns="132080"/>
          <a:lstStyle/>
          <a:p>
            <a:pPr>
              <a:lnSpc>
                <a:spcPct val="100000"/>
              </a:lnSpc>
              <a:spcBef>
                <a:spcPct val="0"/>
              </a:spcBef>
            </a:pPr>
            <a:r>
              <a:rPr lang="en-US" sz="2500" dirty="0" smtClean="0">
                <a:solidFill>
                  <a:srgbClr val="CC0000"/>
                </a:solidFill>
              </a:rPr>
              <a:t>Compositio</a:t>
            </a:r>
            <a:r>
              <a:rPr lang="en-US" sz="2500" dirty="0" smtClean="0">
                <a:solidFill>
                  <a:srgbClr val="C00000"/>
                </a:solidFill>
              </a:rPr>
              <a:t>n: </a:t>
            </a:r>
          </a:p>
          <a:p>
            <a:pPr>
              <a:lnSpc>
                <a:spcPct val="100000"/>
              </a:lnSpc>
              <a:spcBef>
                <a:spcPct val="0"/>
              </a:spcBef>
              <a:buNone/>
            </a:pPr>
            <a:r>
              <a:rPr lang="en-US" sz="2500" b="1" dirty="0" smtClean="0"/>
              <a:t> If</a:t>
            </a:r>
            <a:r>
              <a:rPr lang="en-US" sz="2500" dirty="0" smtClean="0"/>
              <a:t> </a:t>
            </a:r>
            <a:r>
              <a:rPr lang="en-US" sz="2500" dirty="0"/>
              <a:t>algorithms </a:t>
            </a:r>
            <a:r>
              <a:rPr lang="en-US" sz="2500" dirty="0">
                <a:solidFill>
                  <a:srgbClr val="00B050"/>
                </a:solidFill>
              </a:rPr>
              <a:t>A</a:t>
            </a:r>
            <a:r>
              <a:rPr lang="en-US" sz="2500" baseline="-6000" dirty="0">
                <a:solidFill>
                  <a:srgbClr val="00B050"/>
                </a:solidFill>
              </a:rPr>
              <a:t>1</a:t>
            </a:r>
            <a:r>
              <a:rPr lang="en-US" sz="2500" dirty="0"/>
              <a:t> and </a:t>
            </a:r>
            <a:r>
              <a:rPr lang="en-US" sz="2500" dirty="0">
                <a:solidFill>
                  <a:srgbClr val="00B050"/>
                </a:solidFill>
              </a:rPr>
              <a:t>A</a:t>
            </a:r>
            <a:r>
              <a:rPr lang="en-US" sz="2500" baseline="-6000" dirty="0">
                <a:solidFill>
                  <a:srgbClr val="00B050"/>
                </a:solidFill>
              </a:rPr>
              <a:t>2</a:t>
            </a:r>
            <a:r>
              <a:rPr lang="en-US" sz="2500" dirty="0"/>
              <a:t> are </a:t>
            </a:r>
            <a:r>
              <a:rPr lang="en-US" sz="2500" dirty="0" smtClean="0">
                <a:solidFill>
                  <a:srgbClr val="0000FF"/>
                </a:solidFill>
                <a:latin typeface="Lucida Grande" pitchFamily="-64" charset="0"/>
              </a:rPr>
              <a:t>ε</a:t>
            </a:r>
            <a:r>
              <a:rPr lang="en-US" sz="2500" dirty="0" smtClean="0"/>
              <a:t>-differentially private </a:t>
            </a:r>
            <a:r>
              <a:rPr lang="en-US" sz="2500" b="1" dirty="0" smtClean="0"/>
              <a:t>then</a:t>
            </a:r>
            <a:r>
              <a:rPr lang="en-US" sz="2500" dirty="0" smtClean="0"/>
              <a:t> </a:t>
            </a:r>
          </a:p>
          <a:p>
            <a:pPr>
              <a:lnSpc>
                <a:spcPct val="100000"/>
              </a:lnSpc>
              <a:spcBef>
                <a:spcPct val="0"/>
              </a:spcBef>
              <a:buNone/>
            </a:pPr>
            <a:r>
              <a:rPr lang="en-US" sz="2500" dirty="0" smtClean="0"/>
              <a:t> the algorithm that outputs </a:t>
            </a:r>
            <a:r>
              <a:rPr lang="en-US" sz="2500" dirty="0" smtClean="0">
                <a:solidFill>
                  <a:srgbClr val="00B050"/>
                </a:solidFill>
              </a:rPr>
              <a:t>(A</a:t>
            </a:r>
            <a:r>
              <a:rPr lang="en-US" sz="2500" baseline="-6000" dirty="0" smtClean="0">
                <a:solidFill>
                  <a:srgbClr val="00B050"/>
                </a:solidFill>
              </a:rPr>
              <a:t>1</a:t>
            </a:r>
            <a:r>
              <a:rPr lang="en-US" sz="2500" dirty="0" smtClean="0">
                <a:solidFill>
                  <a:srgbClr val="00B050"/>
                </a:solidFill>
              </a:rPr>
              <a:t>(x</a:t>
            </a:r>
            <a:r>
              <a:rPr lang="en-US" sz="2500" dirty="0">
                <a:solidFill>
                  <a:srgbClr val="00B050"/>
                </a:solidFill>
              </a:rPr>
              <a:t>),A</a:t>
            </a:r>
            <a:r>
              <a:rPr lang="en-US" sz="2500" baseline="-6000" dirty="0">
                <a:solidFill>
                  <a:srgbClr val="00B050"/>
                </a:solidFill>
              </a:rPr>
              <a:t>2</a:t>
            </a:r>
            <a:r>
              <a:rPr lang="en-US" sz="2500" dirty="0">
                <a:solidFill>
                  <a:srgbClr val="00B050"/>
                </a:solidFill>
              </a:rPr>
              <a:t>(x</a:t>
            </a:r>
            <a:r>
              <a:rPr lang="en-US" sz="2500" dirty="0" smtClean="0">
                <a:solidFill>
                  <a:srgbClr val="00B050"/>
                </a:solidFill>
              </a:rPr>
              <a:t>))</a:t>
            </a:r>
            <a:r>
              <a:rPr lang="en-US" sz="2500" dirty="0" smtClean="0"/>
              <a:t> </a:t>
            </a:r>
            <a:r>
              <a:rPr lang="en-US" sz="2500" dirty="0"/>
              <a:t>is </a:t>
            </a:r>
            <a:r>
              <a:rPr lang="en-US" sz="2500" dirty="0">
                <a:solidFill>
                  <a:srgbClr val="0000FF"/>
                </a:solidFill>
              </a:rPr>
              <a:t>2</a:t>
            </a:r>
            <a:r>
              <a:rPr lang="en-US" sz="2500" dirty="0">
                <a:solidFill>
                  <a:srgbClr val="0000FF"/>
                </a:solidFill>
                <a:latin typeface="Lucida Grande" pitchFamily="-64" charset="0"/>
              </a:rPr>
              <a:t>ε</a:t>
            </a:r>
            <a:r>
              <a:rPr lang="en-US" sz="2500" dirty="0"/>
              <a:t>-differentially private</a:t>
            </a:r>
          </a:p>
          <a:p>
            <a:pPr>
              <a:lnSpc>
                <a:spcPct val="100000"/>
              </a:lnSpc>
              <a:spcBef>
                <a:spcPts val="1800"/>
              </a:spcBef>
            </a:pPr>
            <a:r>
              <a:rPr lang="en-US" sz="2500" dirty="0" smtClean="0"/>
              <a:t>Meaningful </a:t>
            </a:r>
            <a:r>
              <a:rPr lang="en-US" sz="2500" dirty="0"/>
              <a:t>in the presence of </a:t>
            </a:r>
            <a:r>
              <a:rPr lang="en-US" sz="2500" dirty="0">
                <a:solidFill>
                  <a:srgbClr val="CC0000"/>
                </a:solidFill>
              </a:rPr>
              <a:t>arbitrary external information</a:t>
            </a:r>
          </a:p>
        </p:txBody>
      </p:sp>
      <p:sp>
        <p:nvSpPr>
          <p:cNvPr id="9"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8</a:t>
            </a:fld>
            <a:endParaRPr lang="en-US"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p:txBody>
          <a:bodyPr anchor="ctr"/>
          <a:lstStyle/>
          <a:p>
            <a:pPr eaLnBrk="1" fontAlgn="auto" hangingPunct="1">
              <a:spcAft>
                <a:spcPts val="0"/>
              </a:spcAft>
              <a:defRPr/>
            </a:pPr>
            <a:r>
              <a:rPr lang="en-US" sz="3600" dirty="0" smtClean="0">
                <a:effectLst>
                  <a:outerShdw blurRad="38100" dist="38100" dir="2700000" algn="tl">
                    <a:srgbClr val="C0C0C0"/>
                  </a:outerShdw>
                </a:effectLst>
              </a:rPr>
              <a:t>Learning: An Example*</a:t>
            </a:r>
            <a:endParaRPr lang="en-US" sz="3600" baseline="30000" dirty="0">
              <a:effectLst>
                <a:outerShdw blurRad="38100" dist="38100" dir="2700000" algn="tl">
                  <a:srgbClr val="C0C0C0"/>
                </a:outerShdw>
              </a:effectLst>
            </a:endParaRPr>
          </a:p>
        </p:txBody>
      </p:sp>
      <p:sp>
        <p:nvSpPr>
          <p:cNvPr id="3" name="Content Placeholder 2"/>
          <p:cNvSpPr>
            <a:spLocks noGrp="1"/>
          </p:cNvSpPr>
          <p:nvPr>
            <p:ph sz="quarter" idx="1"/>
          </p:nvPr>
        </p:nvSpPr>
        <p:spPr>
          <a:xfrm>
            <a:off x="304800" y="914400"/>
            <a:ext cx="8534400" cy="5486400"/>
          </a:xfrm>
        </p:spPr>
        <p:txBody>
          <a:bodyPr>
            <a:noAutofit/>
          </a:bodyPr>
          <a:lstStyle/>
          <a:p>
            <a:pPr eaLnBrk="1" hangingPunct="1"/>
            <a:r>
              <a:rPr lang="en-US" sz="2600" dirty="0" smtClean="0"/>
              <a:t>Bank needs to decide which applicants are bad credit risks</a:t>
            </a:r>
          </a:p>
          <a:p>
            <a:r>
              <a:rPr lang="en-US" sz="2600" dirty="0" smtClean="0">
                <a:solidFill>
                  <a:srgbClr val="FF0000"/>
                </a:solidFill>
              </a:rPr>
              <a:t>Goal: </a:t>
            </a:r>
            <a:r>
              <a:rPr lang="en-US" sz="2600" dirty="0" smtClean="0"/>
              <a:t>given sample of past customers (</a:t>
            </a:r>
            <a:r>
              <a:rPr lang="en-US" sz="2600" i="1" dirty="0" smtClean="0">
                <a:solidFill>
                  <a:srgbClr val="00B050"/>
                </a:solidFill>
              </a:rPr>
              <a:t>labeled examples</a:t>
            </a:r>
            <a:r>
              <a:rPr lang="en-US" sz="2600" dirty="0" smtClean="0"/>
              <a:t>),  produce good prediction rule (</a:t>
            </a:r>
            <a:r>
              <a:rPr lang="en-US" sz="2600" i="1" dirty="0" smtClean="0">
                <a:solidFill>
                  <a:srgbClr val="00B050"/>
                </a:solidFill>
              </a:rPr>
              <a:t>hypothesis</a:t>
            </a:r>
            <a:r>
              <a:rPr lang="en-US" sz="2600" dirty="0" smtClean="0"/>
              <a:t>) for future loan applicants</a:t>
            </a:r>
          </a:p>
          <a:p>
            <a:pPr eaLnBrk="1" hangingPunct="1"/>
            <a:endParaRPr lang="en-US" sz="2600" dirty="0" smtClean="0"/>
          </a:p>
          <a:p>
            <a:pPr eaLnBrk="1" hangingPunct="1"/>
            <a:endParaRPr lang="en-US" sz="2600" dirty="0" smtClean="0"/>
          </a:p>
          <a:p>
            <a:pPr eaLnBrk="1" hangingPunct="1"/>
            <a:endParaRPr lang="en-US" sz="2600" dirty="0" smtClean="0"/>
          </a:p>
          <a:p>
            <a:pPr eaLnBrk="1" hangingPunct="1"/>
            <a:endParaRPr lang="en-US" sz="2600" dirty="0" smtClean="0"/>
          </a:p>
          <a:p>
            <a:pPr eaLnBrk="1" hangingPunct="1"/>
            <a:endParaRPr lang="en-US" sz="2600" dirty="0" smtClean="0"/>
          </a:p>
          <a:p>
            <a:pPr lvl="0">
              <a:defRPr/>
            </a:pPr>
            <a:r>
              <a:rPr lang="en-US" sz="2600" dirty="0" smtClean="0">
                <a:solidFill>
                  <a:srgbClr val="002060"/>
                </a:solidFill>
              </a:rPr>
              <a:t>Reasonable hypotheses given this data:</a:t>
            </a:r>
          </a:p>
          <a:p>
            <a:pPr lvl="1">
              <a:defRPr/>
            </a:pPr>
            <a:r>
              <a:rPr lang="en-US" dirty="0" smtClean="0"/>
              <a:t>Predict YES </a:t>
            </a:r>
            <a:r>
              <a:rPr lang="en-US" dirty="0" err="1" smtClean="0"/>
              <a:t>iff</a:t>
            </a:r>
            <a:r>
              <a:rPr lang="en-US" dirty="0" smtClean="0"/>
              <a:t>  (!Recent Delinquency) AND (% down &gt; 5)</a:t>
            </a:r>
          </a:p>
          <a:p>
            <a:pPr lvl="1">
              <a:defRPr/>
            </a:pPr>
            <a:r>
              <a:rPr lang="en-US" dirty="0" smtClean="0"/>
              <a:t>Predict YES </a:t>
            </a:r>
            <a:r>
              <a:rPr lang="en-US" dirty="0" err="1" smtClean="0"/>
              <a:t>iff</a:t>
            </a:r>
            <a:r>
              <a:rPr lang="en-US" dirty="0" smtClean="0"/>
              <a:t> </a:t>
            </a:r>
            <a:r>
              <a:rPr lang="en-US" dirty="0" smtClean="0">
                <a:cs typeface="Times New Roman" pitchFamily="18" charset="0"/>
              </a:rPr>
              <a:t>1</a:t>
            </a:r>
            <a:r>
              <a:rPr lang="en-US" dirty="0" smtClean="0"/>
              <a:t>00*(</a:t>
            </a:r>
            <a:r>
              <a:rPr lang="en-US" dirty="0" err="1" smtClean="0"/>
              <a:t>Mmp</a:t>
            </a:r>
            <a:r>
              <a:rPr lang="en-US" dirty="0" smtClean="0"/>
              <a:t>/inc) – (% down) &lt; 25</a:t>
            </a:r>
          </a:p>
        </p:txBody>
      </p:sp>
      <p:sp>
        <p:nvSpPr>
          <p:cNvPr id="29701" name="TextBox 5"/>
          <p:cNvSpPr txBox="1">
            <a:spLocks noChangeArrowheads="1"/>
          </p:cNvSpPr>
          <p:nvPr/>
        </p:nvSpPr>
        <p:spPr bwMode="auto">
          <a:xfrm>
            <a:off x="3352800" y="6564868"/>
            <a:ext cx="4953000" cy="369332"/>
          </a:xfrm>
          <a:prstGeom prst="rect">
            <a:avLst/>
          </a:prstGeom>
          <a:noFill/>
          <a:ln w="9525">
            <a:noFill/>
            <a:miter lim="800000"/>
            <a:headEnd/>
            <a:tailEnd/>
          </a:ln>
        </p:spPr>
        <p:txBody>
          <a:bodyPr wrap="square">
            <a:spAutoFit/>
          </a:bodyPr>
          <a:lstStyle/>
          <a:p>
            <a:pPr>
              <a:tabLst>
                <a:tab pos="2960688" algn="l"/>
              </a:tabLst>
            </a:pPr>
            <a:r>
              <a:rPr lang="en-US" dirty="0" smtClean="0">
                <a:latin typeface="Comic Sans MS" pitchFamily="66" charset="0"/>
              </a:rPr>
              <a:t>*Example </a:t>
            </a:r>
            <a:r>
              <a:rPr lang="en-US" dirty="0">
                <a:latin typeface="Comic Sans MS" pitchFamily="66" charset="0"/>
              </a:rPr>
              <a:t>taken from </a:t>
            </a:r>
            <a:r>
              <a:rPr lang="en-US" dirty="0" smtClean="0">
                <a:latin typeface="Comic Sans MS" pitchFamily="66" charset="0"/>
              </a:rPr>
              <a:t>Blum</a:t>
            </a:r>
            <a:r>
              <a:rPr lang="en-US" dirty="0">
                <a:latin typeface="Comic Sans MS" pitchFamily="66" charset="0"/>
              </a:rPr>
              <a:t>, </a:t>
            </a:r>
            <a:r>
              <a:rPr lang="en-US" dirty="0" smtClean="0">
                <a:latin typeface="Comic Sans MS" pitchFamily="66" charset="0"/>
              </a:rPr>
              <a:t>FOCS03 tutorial</a:t>
            </a:r>
            <a:endParaRPr lang="en-US" dirty="0">
              <a:latin typeface="Comic Sans MS" pitchFamily="66" charset="0"/>
            </a:endParaRPr>
          </a:p>
        </p:txBody>
      </p:sp>
      <p:graphicFrame>
        <p:nvGraphicFramePr>
          <p:cNvPr id="6" name="Group 64"/>
          <p:cNvGraphicFramePr>
            <a:graphicFrameLocks noGrp="1"/>
          </p:cNvGraphicFramePr>
          <p:nvPr/>
        </p:nvGraphicFramePr>
        <p:xfrm>
          <a:off x="2514600" y="2286000"/>
          <a:ext cx="4038600" cy="2834640"/>
        </p:xfrm>
        <a:graphic>
          <a:graphicData uri="http://schemas.openxmlformats.org/drawingml/2006/table">
            <a:tbl>
              <a:tblPr firstRow="1" bandRow="1"/>
              <a:tblGrid>
                <a:gridCol w="762000"/>
                <a:gridCol w="1600200"/>
                <a:gridCol w="838200"/>
                <a:gridCol w="838200"/>
              </a:tblGrid>
              <a:tr h="5850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Comic Sans MS" pitchFamily="66" charset="0"/>
                          <a:cs typeface="Arial" pitchFamily="34" charset="0"/>
                        </a:rPr>
                        <a:t>% down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Comic Sans MS" pitchFamily="66" charset="0"/>
                          <a:cs typeface="Arial" pitchFamily="34" charset="0"/>
                        </a:rPr>
                        <a:t>Recent delinquency?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Comic Sans MS" pitchFamily="66" charset="0"/>
                          <a:cs typeface="Arial" pitchFamily="34" charset="0"/>
                        </a:rPr>
                        <a:t>High debt?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rgbClr val="FFFFFF"/>
                          </a:solidFill>
                          <a:effectLst/>
                          <a:latin typeface="Comic Sans MS" pitchFamily="66" charset="0"/>
                          <a:cs typeface="Arial" pitchFamily="34" charset="0"/>
                        </a:rPr>
                        <a:t>Mmp</a:t>
                      </a:r>
                      <a:r>
                        <a:rPr kumimoji="0" lang="en-US" sz="1800" b="1" i="0" u="none" strike="noStrike" cap="none" normalizeH="0" baseline="0" dirty="0" smtClean="0">
                          <a:ln>
                            <a:noFill/>
                          </a:ln>
                          <a:solidFill>
                            <a:srgbClr val="FFFFFF"/>
                          </a:solidFill>
                          <a:effectLst/>
                          <a:latin typeface="Comic Sans MS" pitchFamily="66" charset="0"/>
                          <a:cs typeface="Arial" pitchFamily="34" charset="0"/>
                        </a:rPr>
                        <a:t>/inc</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Times New Roman" pitchFamily="18" charset="0"/>
                        </a:rPr>
                        <a:t>1</a:t>
                      </a:r>
                      <a:r>
                        <a:rPr kumimoji="0" lang="en-US" sz="1800" b="0" i="0" u="none" strike="noStrike" cap="none" normalizeH="0" baseline="0" dirty="0" smtClean="0">
                          <a:ln>
                            <a:noFill/>
                          </a:ln>
                          <a:solidFill>
                            <a:srgbClr val="000000"/>
                          </a:solidFill>
                          <a:effectLst/>
                          <a:latin typeface="Comic Sans MS" pitchFamily="66" charset="0"/>
                          <a:cs typeface="Aria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Comic Sans MS" pitchFamily="66" charset="0"/>
                          <a:cs typeface="Arial" pitchFamily="34" charset="0"/>
                        </a:rPr>
                        <a:t>0.32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Times New Roman" pitchFamily="18" charset="0"/>
                        </a:rPr>
                        <a:t>1</a:t>
                      </a:r>
                      <a:r>
                        <a:rPr kumimoji="0" lang="en-US" sz="1800" b="0" i="0" u="none" strike="noStrike" cap="none" normalizeH="0" baseline="0" dirty="0" smtClean="0">
                          <a:ln>
                            <a:noFill/>
                          </a:ln>
                          <a:solidFill>
                            <a:srgbClr val="000000"/>
                          </a:solidFill>
                          <a:effectLst/>
                          <a:latin typeface="Comic Sans MS" pitchFamily="66" charset="0"/>
                          <a:cs typeface="Aria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Yes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Comic Sans MS" pitchFamily="66" charset="0"/>
                          <a:cs typeface="Arial"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Yes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0.30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0.3</a:t>
                      </a:r>
                      <a:r>
                        <a:rPr kumimoji="0" lang="en-US" sz="1800" b="0" i="0" u="none" strike="noStrike" cap="none" normalizeH="0" baseline="0" dirty="0" smtClean="0">
                          <a:ln>
                            <a:noFill/>
                          </a:ln>
                          <a:solidFill>
                            <a:srgbClr val="000000"/>
                          </a:solidFill>
                          <a:effectLst/>
                          <a:latin typeface="Comic Sans MS" pitchFamily="66" charset="0"/>
                          <a:cs typeface="Times New Roman" pitchFamily="18"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Times New Roman" pitchFamily="18" charset="0"/>
                        </a:rPr>
                        <a:t>5</a:t>
                      </a:r>
                      <a:endParaRPr kumimoji="0" lang="en-US" sz="1800" b="0" i="0" u="none" strike="noStrike" cap="none" normalizeH="0" baseline="0" dirty="0" smtClean="0">
                        <a:ln>
                          <a:noFill/>
                        </a:ln>
                        <a:solidFill>
                          <a:srgbClr val="000000"/>
                        </a:solidFill>
                        <a:effectLst/>
                        <a:latin typeface="Comic Sans MS" pitchFamily="66" charset="0"/>
                        <a:cs typeface="Arial"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0.32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Yes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Yes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0.38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5">
                        <a:lumMod val="20000"/>
                        <a:lumOff val="80000"/>
                      </a:schemeClr>
                    </a:solidFill>
                  </a:tcPr>
                </a:tc>
              </a:tr>
            </a:tbl>
          </a:graphicData>
        </a:graphic>
      </p:graphicFrame>
      <p:sp>
        <p:nvSpPr>
          <p:cNvPr id="7" name="Oval Callout 6"/>
          <p:cNvSpPr/>
          <p:nvPr/>
        </p:nvSpPr>
        <p:spPr>
          <a:xfrm>
            <a:off x="7620000" y="2971800"/>
            <a:ext cx="1066800" cy="762000"/>
          </a:xfrm>
          <a:prstGeom prst="wedgeEllipseCallout">
            <a:avLst>
              <a:gd name="adj1" fmla="val -63219"/>
              <a:gd name="adj2" fmla="val 2621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smtClean="0">
                <a:solidFill>
                  <a:schemeClr val="tx1"/>
                </a:solidFill>
                <a:latin typeface="Comic Sans MS" pitchFamily="66" charset="0"/>
              </a:rPr>
              <a:t>label </a:t>
            </a:r>
            <a:r>
              <a:rPr lang="en-US" sz="2000" b="1" dirty="0" err="1" smtClean="0">
                <a:solidFill>
                  <a:schemeClr val="tx1"/>
                </a:solidFill>
              </a:rPr>
              <a:t>z</a:t>
            </a:r>
            <a:r>
              <a:rPr lang="en-US" sz="2000" b="1" baseline="-25000" dirty="0" err="1" smtClean="0">
                <a:solidFill>
                  <a:schemeClr val="tx1"/>
                </a:solidFill>
              </a:rPr>
              <a:t>i</a:t>
            </a:r>
            <a:endParaRPr lang="en-US" b="1" dirty="0">
              <a:solidFill>
                <a:schemeClr val="tx1"/>
              </a:solidFill>
              <a:latin typeface="Comic Sans MS" pitchFamily="66" charset="0"/>
            </a:endParaRPr>
          </a:p>
        </p:txBody>
      </p:sp>
      <p:sp>
        <p:nvSpPr>
          <p:cNvPr id="8" name="Rectangle 7"/>
          <p:cNvSpPr/>
          <p:nvPr/>
        </p:nvSpPr>
        <p:spPr>
          <a:xfrm>
            <a:off x="2514600" y="3276600"/>
            <a:ext cx="4038600" cy="3810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Callout 9"/>
          <p:cNvSpPr/>
          <p:nvPr/>
        </p:nvSpPr>
        <p:spPr>
          <a:xfrm>
            <a:off x="609600" y="2971800"/>
            <a:ext cx="1524000" cy="762000"/>
          </a:xfrm>
          <a:prstGeom prst="wedgeEllipseCallout">
            <a:avLst>
              <a:gd name="adj1" fmla="val 68865"/>
              <a:gd name="adj2" fmla="val 26218"/>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smtClean="0">
                <a:solidFill>
                  <a:schemeClr val="tx1"/>
                </a:solidFill>
                <a:latin typeface="Comic Sans MS" pitchFamily="66" charset="0"/>
              </a:rPr>
              <a:t>example </a:t>
            </a:r>
            <a:r>
              <a:rPr lang="en-US" sz="2000" b="1" dirty="0" err="1" smtClean="0">
                <a:solidFill>
                  <a:schemeClr val="tx1"/>
                </a:solidFill>
              </a:rPr>
              <a:t>y</a:t>
            </a:r>
            <a:r>
              <a:rPr lang="en-US" sz="2000" b="1" baseline="-25000" dirty="0" err="1" smtClean="0">
                <a:solidFill>
                  <a:schemeClr val="tx1"/>
                </a:solidFill>
              </a:rPr>
              <a:t>i</a:t>
            </a:r>
            <a:endParaRPr lang="en-US" b="1" dirty="0">
              <a:solidFill>
                <a:schemeClr val="tx1"/>
              </a:solidFill>
              <a:latin typeface="Comic Sans MS" pitchFamily="66" charset="0"/>
            </a:endParaRPr>
          </a:p>
        </p:txBody>
      </p:sp>
      <p:sp>
        <p:nvSpPr>
          <p:cNvPr id="11"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9</a:t>
            </a:fld>
            <a:endParaRPr lang="en-US" dirty="0"/>
          </a:p>
        </p:txBody>
      </p:sp>
      <p:graphicFrame>
        <p:nvGraphicFramePr>
          <p:cNvPr id="12" name="Table 11"/>
          <p:cNvGraphicFramePr>
            <a:graphicFrameLocks noGrp="1"/>
          </p:cNvGraphicFramePr>
          <p:nvPr/>
        </p:nvGraphicFramePr>
        <p:xfrm>
          <a:off x="6553200" y="2286000"/>
          <a:ext cx="990600" cy="2834640"/>
        </p:xfrm>
        <a:graphic>
          <a:graphicData uri="http://schemas.openxmlformats.org/drawingml/2006/table">
            <a:tbl>
              <a:tblPr firstRow="1" bandRow="1">
                <a:tableStyleId>{5C22544A-7EE6-4342-B048-85BDC9FD1C3A}</a:tableStyleId>
              </a:tblPr>
              <a:tblGrid>
                <a:gridCol w="990600"/>
              </a:tblGrid>
              <a:tr h="305526">
                <a:tc>
                  <a:txBody>
                    <a:bodyPr/>
                    <a:lstStyle/>
                    <a:p>
                      <a:pPr algn="ctr"/>
                      <a:r>
                        <a:rPr lang="en-US" dirty="0" smtClean="0">
                          <a:latin typeface="Comic Sans MS" pitchFamily="66" charset="0"/>
                        </a:rPr>
                        <a:t>Good Risk?</a:t>
                      </a:r>
                    </a:p>
                  </a:txBody>
                  <a:tcPr>
                    <a:solidFill>
                      <a:srgbClr val="7030A0">
                        <a:alpha val="56000"/>
                      </a:srgbClr>
                    </a:solidFill>
                  </a:tcPr>
                </a:tc>
              </a:tr>
              <a:tr h="305526">
                <a:tc>
                  <a:txBody>
                    <a:bodyPr/>
                    <a:lstStyle/>
                    <a:p>
                      <a:pPr algn="ctr"/>
                      <a:r>
                        <a:rPr lang="en-US" b="1" dirty="0" smtClean="0">
                          <a:latin typeface="Comic Sans MS" pitchFamily="66" charset="0"/>
                        </a:rPr>
                        <a:t>Yes</a:t>
                      </a:r>
                      <a:endParaRPr lang="en-US" b="1" dirty="0">
                        <a:latin typeface="Comic Sans MS" pitchFamily="66" charset="0"/>
                      </a:endParaRPr>
                    </a:p>
                  </a:txBody>
                  <a:tcPr>
                    <a:solidFill>
                      <a:srgbClr val="7030A0">
                        <a:alpha val="25000"/>
                      </a:srgbClr>
                    </a:solidFill>
                  </a:tcPr>
                </a:tc>
              </a:tr>
              <a:tr h="305526">
                <a:tc>
                  <a:txBody>
                    <a:bodyPr/>
                    <a:lstStyle/>
                    <a:p>
                      <a:pPr algn="ctr"/>
                      <a:r>
                        <a:rPr lang="en-US" b="1" dirty="0" smtClean="0">
                          <a:latin typeface="Comic Sans MS" pitchFamily="66" charset="0"/>
                        </a:rPr>
                        <a:t>Yes</a:t>
                      </a:r>
                      <a:endParaRPr lang="en-US" b="1" dirty="0">
                        <a:latin typeface="Comic Sans MS" pitchFamily="66" charset="0"/>
                      </a:endParaRPr>
                    </a:p>
                  </a:txBody>
                  <a:tcPr>
                    <a:solidFill>
                      <a:srgbClr val="7030A0">
                        <a:alpha val="11000"/>
                      </a:srgbClr>
                    </a:solidFill>
                  </a:tcPr>
                </a:tc>
              </a:tr>
              <a:tr h="305526">
                <a:tc>
                  <a:txBody>
                    <a:bodyPr/>
                    <a:lstStyle/>
                    <a:p>
                      <a:pPr algn="ctr"/>
                      <a:r>
                        <a:rPr lang="en-US" b="1" dirty="0" smtClean="0">
                          <a:latin typeface="Comic Sans MS" pitchFamily="66" charset="0"/>
                        </a:rPr>
                        <a:t>No</a:t>
                      </a:r>
                      <a:endParaRPr lang="en-US" b="1" dirty="0">
                        <a:latin typeface="Comic Sans MS" pitchFamily="66" charset="0"/>
                      </a:endParaRPr>
                    </a:p>
                  </a:txBody>
                  <a:tcPr>
                    <a:solidFill>
                      <a:srgbClr val="7030A0">
                        <a:alpha val="25000"/>
                      </a:srgbClr>
                    </a:solidFill>
                  </a:tcPr>
                </a:tc>
              </a:tr>
              <a:tr h="305526">
                <a:tc>
                  <a:txBody>
                    <a:bodyPr/>
                    <a:lstStyle/>
                    <a:p>
                      <a:pPr algn="ctr"/>
                      <a:r>
                        <a:rPr lang="en-US" b="1" dirty="0" smtClean="0">
                          <a:latin typeface="Comic Sans MS" pitchFamily="66" charset="0"/>
                        </a:rPr>
                        <a:t>Yes</a:t>
                      </a:r>
                      <a:endParaRPr lang="en-US" b="1" dirty="0">
                        <a:latin typeface="Comic Sans MS" pitchFamily="66" charset="0"/>
                      </a:endParaRPr>
                    </a:p>
                  </a:txBody>
                  <a:tcPr>
                    <a:solidFill>
                      <a:srgbClr val="7030A0">
                        <a:alpha val="11000"/>
                      </a:srgbClr>
                    </a:solidFill>
                  </a:tcPr>
                </a:tc>
              </a:tr>
              <a:tr h="305526">
                <a:tc>
                  <a:txBody>
                    <a:bodyPr/>
                    <a:lstStyle/>
                    <a:p>
                      <a:pPr algn="ctr"/>
                      <a:r>
                        <a:rPr lang="en-US" b="1" dirty="0" smtClean="0">
                          <a:latin typeface="Comic Sans MS" pitchFamily="66" charset="0"/>
                        </a:rPr>
                        <a:t>No</a:t>
                      </a:r>
                      <a:endParaRPr lang="en-US" b="1" dirty="0">
                        <a:latin typeface="Comic Sans MS" pitchFamily="66" charset="0"/>
                      </a:endParaRPr>
                    </a:p>
                  </a:txBody>
                  <a:tcPr>
                    <a:solidFill>
                      <a:srgbClr val="7030A0">
                        <a:alpha val="25000"/>
                      </a:srgbClr>
                    </a:solidFill>
                  </a:tcPr>
                </a:tc>
              </a:tr>
              <a:tr h="305526">
                <a:tc>
                  <a:txBody>
                    <a:bodyPr/>
                    <a:lstStyle/>
                    <a:p>
                      <a:pPr algn="ctr"/>
                      <a:r>
                        <a:rPr lang="en-US" b="1" dirty="0" smtClean="0">
                          <a:latin typeface="Comic Sans MS" pitchFamily="66" charset="0"/>
                        </a:rPr>
                        <a:t>No</a:t>
                      </a:r>
                      <a:endParaRPr lang="en-US" b="1" dirty="0">
                        <a:latin typeface="Comic Sans MS" pitchFamily="66" charset="0"/>
                      </a:endParaRPr>
                    </a:p>
                  </a:txBody>
                  <a:tcPr>
                    <a:solidFill>
                      <a:srgbClr val="7030A0">
                        <a:alpha val="11000"/>
                      </a:srgbClr>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 anchorCtr="0" compatLnSpc="1">
            <a:prstTxWarp prst="textNoShape">
              <a:avLst/>
            </a:prstTxWarp>
            <a:noAutofit/>
          </a:bodyPr>
          <a:lstStyle/>
          <a:p>
            <a:pPr eaLnBrk="1" hangingPunct="1"/>
            <a:r>
              <a:rPr lang="en-US" sz="3600" dirty="0" smtClean="0">
                <a:effectLst>
                  <a:outerShdw blurRad="38100" dist="38100" dir="2700000" algn="tl">
                    <a:srgbClr val="C0C0C0"/>
                  </a:outerShdw>
                </a:effectLst>
              </a:rPr>
              <a:t>PAC Learning: The Setting </a:t>
            </a:r>
            <a:endParaRPr lang="en-US" sz="3600" cap="none" dirty="0" smtClean="0">
              <a:solidFill>
                <a:srgbClr val="0000FF"/>
              </a:solidFill>
              <a:effectLst>
                <a:outerShdw blurRad="38100" dist="38100" dir="2700000" algn="tl">
                  <a:srgbClr val="C0C0C0"/>
                </a:outerShdw>
              </a:effectLst>
            </a:endParaRPr>
          </a:p>
        </p:txBody>
      </p:sp>
      <p:sp>
        <p:nvSpPr>
          <p:cNvPr id="5" name="Rectangle 4"/>
          <p:cNvSpPr/>
          <p:nvPr/>
        </p:nvSpPr>
        <p:spPr>
          <a:xfrm>
            <a:off x="1371600" y="1295400"/>
            <a:ext cx="6477000" cy="4114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6" name="Oval 5"/>
          <p:cNvSpPr/>
          <p:nvPr/>
        </p:nvSpPr>
        <p:spPr>
          <a:xfrm>
            <a:off x="2286000" y="23764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7" name="Oval 6"/>
          <p:cNvSpPr/>
          <p:nvPr/>
        </p:nvSpPr>
        <p:spPr>
          <a:xfrm>
            <a:off x="3200400" y="36718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8" name="Oval 7"/>
          <p:cNvSpPr/>
          <p:nvPr/>
        </p:nvSpPr>
        <p:spPr>
          <a:xfrm>
            <a:off x="2667000" y="14620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9" name="Oval 8"/>
          <p:cNvSpPr/>
          <p:nvPr/>
        </p:nvSpPr>
        <p:spPr>
          <a:xfrm>
            <a:off x="2895600" y="43576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2" name="Oval 11"/>
          <p:cNvSpPr/>
          <p:nvPr/>
        </p:nvSpPr>
        <p:spPr>
          <a:xfrm>
            <a:off x="3276600" y="30622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3" name="Oval 12"/>
          <p:cNvSpPr/>
          <p:nvPr/>
        </p:nvSpPr>
        <p:spPr>
          <a:xfrm>
            <a:off x="2286000" y="33670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5" name="Oval 14"/>
          <p:cNvSpPr/>
          <p:nvPr/>
        </p:nvSpPr>
        <p:spPr>
          <a:xfrm>
            <a:off x="6629400" y="31384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7" name="Oval 16"/>
          <p:cNvSpPr/>
          <p:nvPr/>
        </p:nvSpPr>
        <p:spPr>
          <a:xfrm>
            <a:off x="5715000" y="46624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8" name="Oval 17"/>
          <p:cNvSpPr/>
          <p:nvPr/>
        </p:nvSpPr>
        <p:spPr>
          <a:xfrm>
            <a:off x="4419600" y="1447800"/>
            <a:ext cx="138113" cy="138113"/>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0" name="Oval 19"/>
          <p:cNvSpPr/>
          <p:nvPr/>
        </p:nvSpPr>
        <p:spPr>
          <a:xfrm>
            <a:off x="7391400" y="49672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1" name="Oval 20"/>
          <p:cNvSpPr/>
          <p:nvPr/>
        </p:nvSpPr>
        <p:spPr>
          <a:xfrm>
            <a:off x="6477000" y="49672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2" name="Oval 21"/>
          <p:cNvSpPr/>
          <p:nvPr/>
        </p:nvSpPr>
        <p:spPr>
          <a:xfrm>
            <a:off x="7543800" y="23002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5" name="Oval 24"/>
          <p:cNvSpPr/>
          <p:nvPr/>
        </p:nvSpPr>
        <p:spPr>
          <a:xfrm>
            <a:off x="6324600" y="14620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6" name="Oval 25"/>
          <p:cNvSpPr/>
          <p:nvPr/>
        </p:nvSpPr>
        <p:spPr>
          <a:xfrm>
            <a:off x="6934200" y="42052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7" name="Oval 26"/>
          <p:cNvSpPr/>
          <p:nvPr/>
        </p:nvSpPr>
        <p:spPr>
          <a:xfrm>
            <a:off x="6553200" y="23002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1" name="Oval 10"/>
          <p:cNvSpPr/>
          <p:nvPr/>
        </p:nvSpPr>
        <p:spPr>
          <a:xfrm>
            <a:off x="4419600" y="26812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4" name="Oval 13"/>
          <p:cNvSpPr/>
          <p:nvPr/>
        </p:nvSpPr>
        <p:spPr>
          <a:xfrm>
            <a:off x="3733800" y="47386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6" name="Oval 15"/>
          <p:cNvSpPr/>
          <p:nvPr/>
        </p:nvSpPr>
        <p:spPr>
          <a:xfrm>
            <a:off x="4800600" y="46624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9" name="Oval 18"/>
          <p:cNvSpPr/>
          <p:nvPr/>
        </p:nvSpPr>
        <p:spPr>
          <a:xfrm>
            <a:off x="7315200" y="16906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3" name="Oval 22"/>
          <p:cNvSpPr/>
          <p:nvPr/>
        </p:nvSpPr>
        <p:spPr>
          <a:xfrm>
            <a:off x="5486400" y="14620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4" name="Oval 23"/>
          <p:cNvSpPr/>
          <p:nvPr/>
        </p:nvSpPr>
        <p:spPr>
          <a:xfrm>
            <a:off x="7467600" y="35194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47" name="TextBox 46"/>
          <p:cNvSpPr txBox="1">
            <a:spLocks noChangeArrowheads="1"/>
          </p:cNvSpPr>
          <p:nvPr/>
        </p:nvSpPr>
        <p:spPr bwMode="auto">
          <a:xfrm>
            <a:off x="381000" y="5562600"/>
            <a:ext cx="8382000" cy="830997"/>
          </a:xfrm>
          <a:prstGeom prst="rect">
            <a:avLst/>
          </a:prstGeom>
          <a:noFill/>
          <a:ln w="9525">
            <a:noFill/>
            <a:miter lim="800000"/>
            <a:headEnd/>
            <a:tailEnd/>
          </a:ln>
        </p:spPr>
        <p:txBody>
          <a:bodyPr wrap="square">
            <a:spAutoFit/>
          </a:bodyPr>
          <a:lstStyle/>
          <a:p>
            <a:r>
              <a:rPr lang="en-US" sz="2400" dirty="0" smtClean="0">
                <a:latin typeface="Calibri" pitchFamily="34" charset="0"/>
                <a:cs typeface="Calibri" pitchFamily="34" charset="0"/>
              </a:rPr>
              <a:t>Algorithm draws independent examples from some distribution </a:t>
            </a:r>
            <a:r>
              <a:rPr lang="en-US" sz="2400" dirty="0" smtClean="0">
                <a:solidFill>
                  <a:srgbClr val="0000FF"/>
                </a:solidFill>
                <a:latin typeface="Calibri" pitchFamily="34" charset="0"/>
                <a:cs typeface="Calibri" pitchFamily="34" charset="0"/>
              </a:rPr>
              <a:t>P</a:t>
            </a:r>
            <a:r>
              <a:rPr lang="en-US" sz="2400" dirty="0" smtClean="0">
                <a:latin typeface="Calibri" pitchFamily="34" charset="0"/>
                <a:cs typeface="Calibri" pitchFamily="34" charset="0"/>
              </a:rPr>
              <a:t>, labeled by some target function </a:t>
            </a:r>
            <a:r>
              <a:rPr lang="en-US" sz="2400" dirty="0" smtClean="0">
                <a:solidFill>
                  <a:srgbClr val="0000FF"/>
                </a:solidFill>
                <a:latin typeface="Calibri" pitchFamily="34" charset="0"/>
                <a:cs typeface="Calibri" pitchFamily="34" charset="0"/>
              </a:rPr>
              <a:t>c</a:t>
            </a:r>
            <a:r>
              <a:rPr lang="en-US" sz="2400" dirty="0" smtClean="0">
                <a:latin typeface="Calibri" pitchFamily="34" charset="0"/>
                <a:cs typeface="Calibri" pitchFamily="34" charset="0"/>
              </a:rPr>
              <a:t>. </a:t>
            </a:r>
          </a:p>
        </p:txBody>
      </p:sp>
      <p:sp>
        <p:nvSpPr>
          <p:cNvPr id="10" name="Oval 9"/>
          <p:cNvSpPr/>
          <p:nvPr/>
        </p:nvSpPr>
        <p:spPr>
          <a:xfrm>
            <a:off x="3352800" y="18430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30"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10</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childTnLst>
                                </p:cTn>
                              </p:par>
                              <p:par>
                                <p:cTn id="10" presetID="9" presetClass="exit" presetSubtype="0" fill="hold" nodeType="withEffect">
                                  <p:stCondLst>
                                    <p:cond delay="0"/>
                                  </p:stCondLst>
                                  <p:childTnLst>
                                    <p:animEffect transition="out" filter="dissolve">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par>
                                <p:cTn id="13" presetID="9" presetClass="exit" presetSubtype="0" fill="hold" nodeType="withEffect">
                                  <p:stCondLst>
                                    <p:cond delay="0"/>
                                  </p:stCondLst>
                                  <p:childTnLst>
                                    <p:animEffect transition="out" filter="dissolv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9" presetClass="exit" presetSubtype="0" fill="hold" nodeType="withEffect">
                                  <p:stCondLst>
                                    <p:cond delay="0"/>
                                  </p:stCondLst>
                                  <p:childTnLst>
                                    <p:animEffect transition="out" filter="dissolv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par>
                                <p:cTn id="19" presetID="9" presetClass="exit" presetSubtype="0" fill="hold" nodeType="withEffect">
                                  <p:stCondLst>
                                    <p:cond delay="0"/>
                                  </p:stCondLst>
                                  <p:childTnLst>
                                    <p:animEffect transition="out" filter="dissolve">
                                      <p:cBhvr>
                                        <p:cTn id="20" dur="500"/>
                                        <p:tgtEl>
                                          <p:spTgt spid="13"/>
                                        </p:tgtEl>
                                      </p:cBhvr>
                                    </p:animEffect>
                                    <p:set>
                                      <p:cBhvr>
                                        <p:cTn id="21" dur="1" fill="hold">
                                          <p:stCondLst>
                                            <p:cond delay="499"/>
                                          </p:stCondLst>
                                        </p:cTn>
                                        <p:tgtEl>
                                          <p:spTgt spid="13"/>
                                        </p:tgtEl>
                                        <p:attrNameLst>
                                          <p:attrName>style.visibility</p:attrName>
                                        </p:attrNameLst>
                                      </p:cBhvr>
                                      <p:to>
                                        <p:strVal val="hidden"/>
                                      </p:to>
                                    </p:set>
                                  </p:childTnLst>
                                </p:cTn>
                              </p:par>
                              <p:par>
                                <p:cTn id="22" presetID="9" presetClass="exit" presetSubtype="0" fill="hold" nodeType="withEffect">
                                  <p:stCondLst>
                                    <p:cond delay="0"/>
                                  </p:stCondLst>
                                  <p:childTnLst>
                                    <p:animEffect transition="out" filter="dissolve">
                                      <p:cBhvr>
                                        <p:cTn id="23" dur="500"/>
                                        <p:tgtEl>
                                          <p:spTgt spid="6"/>
                                        </p:tgtEl>
                                      </p:cBhvr>
                                    </p:animEffect>
                                    <p:set>
                                      <p:cBhvr>
                                        <p:cTn id="24" dur="1" fill="hold">
                                          <p:stCondLst>
                                            <p:cond delay="499"/>
                                          </p:stCondLst>
                                        </p:cTn>
                                        <p:tgtEl>
                                          <p:spTgt spid="6"/>
                                        </p:tgtEl>
                                        <p:attrNameLst>
                                          <p:attrName>style.visibility</p:attrName>
                                        </p:attrNameLst>
                                      </p:cBhvr>
                                      <p:to>
                                        <p:strVal val="hidden"/>
                                      </p:to>
                                    </p:set>
                                  </p:childTnLst>
                                </p:cTn>
                              </p:par>
                              <p:par>
                                <p:cTn id="25" presetID="9" presetClass="exit" presetSubtype="0" fill="hold" nodeType="withEffect">
                                  <p:stCondLst>
                                    <p:cond delay="0"/>
                                  </p:stCondLst>
                                  <p:childTnLst>
                                    <p:animEffect transition="out" filter="dissolve">
                                      <p:cBhvr>
                                        <p:cTn id="26" dur="500"/>
                                        <p:tgtEl>
                                          <p:spTgt spid="18"/>
                                        </p:tgtEl>
                                      </p:cBhvr>
                                    </p:animEffect>
                                    <p:set>
                                      <p:cBhvr>
                                        <p:cTn id="27" dur="1" fill="hold">
                                          <p:stCondLst>
                                            <p:cond delay="499"/>
                                          </p:stCondLst>
                                        </p:cTn>
                                        <p:tgtEl>
                                          <p:spTgt spid="18"/>
                                        </p:tgtEl>
                                        <p:attrNameLst>
                                          <p:attrName>style.visibility</p:attrName>
                                        </p:attrNameLst>
                                      </p:cBhvr>
                                      <p:to>
                                        <p:strVal val="hidden"/>
                                      </p:to>
                                    </p:set>
                                  </p:childTnLst>
                                </p:cTn>
                              </p:par>
                              <p:par>
                                <p:cTn id="28" presetID="9" presetClass="exit" presetSubtype="0" fill="hold" nodeType="withEffect">
                                  <p:stCondLst>
                                    <p:cond delay="0"/>
                                  </p:stCondLst>
                                  <p:childTnLst>
                                    <p:animEffect transition="out" filter="dissolve">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par>
                                <p:cTn id="31" presetID="9" presetClass="exit" presetSubtype="0" fill="hold" nodeType="withEffect">
                                  <p:stCondLst>
                                    <p:cond delay="0"/>
                                  </p:stCondLst>
                                  <p:childTnLst>
                                    <p:animEffect transition="out" filter="dissolve">
                                      <p:cBhvr>
                                        <p:cTn id="32" dur="500"/>
                                        <p:tgtEl>
                                          <p:spTgt spid="25"/>
                                        </p:tgtEl>
                                      </p:cBhvr>
                                    </p:animEffect>
                                    <p:set>
                                      <p:cBhvr>
                                        <p:cTn id="33" dur="1" fill="hold">
                                          <p:stCondLst>
                                            <p:cond delay="499"/>
                                          </p:stCondLst>
                                        </p:cTn>
                                        <p:tgtEl>
                                          <p:spTgt spid="25"/>
                                        </p:tgtEl>
                                        <p:attrNameLst>
                                          <p:attrName>style.visibility</p:attrName>
                                        </p:attrNameLst>
                                      </p:cBhvr>
                                      <p:to>
                                        <p:strVal val="hidden"/>
                                      </p:to>
                                    </p:set>
                                  </p:childTnLst>
                                </p:cTn>
                              </p:par>
                              <p:par>
                                <p:cTn id="34" presetID="9" presetClass="exit" presetSubtype="0" fill="hold" nodeType="withEffect">
                                  <p:stCondLst>
                                    <p:cond delay="0"/>
                                  </p:stCondLst>
                                  <p:childTnLst>
                                    <p:animEffect transition="out" filter="dissolve">
                                      <p:cBhvr>
                                        <p:cTn id="35" dur="500"/>
                                        <p:tgtEl>
                                          <p:spTgt spid="27"/>
                                        </p:tgtEl>
                                      </p:cBhvr>
                                    </p:animEffect>
                                    <p:set>
                                      <p:cBhvr>
                                        <p:cTn id="36" dur="1" fill="hold">
                                          <p:stCondLst>
                                            <p:cond delay="499"/>
                                          </p:stCondLst>
                                        </p:cTn>
                                        <p:tgtEl>
                                          <p:spTgt spid="27"/>
                                        </p:tgtEl>
                                        <p:attrNameLst>
                                          <p:attrName>style.visibility</p:attrName>
                                        </p:attrNameLst>
                                      </p:cBhvr>
                                      <p:to>
                                        <p:strVal val="hidden"/>
                                      </p:to>
                                    </p:set>
                                  </p:childTnLst>
                                </p:cTn>
                              </p:par>
                              <p:par>
                                <p:cTn id="37" presetID="9" presetClass="exit" presetSubtype="0" fill="hold" nodeType="withEffect">
                                  <p:stCondLst>
                                    <p:cond delay="0"/>
                                  </p:stCondLst>
                                  <p:childTnLst>
                                    <p:animEffect transition="out" filter="dissolve">
                                      <p:cBhvr>
                                        <p:cTn id="38" dur="500"/>
                                        <p:tgtEl>
                                          <p:spTgt spid="22"/>
                                        </p:tgtEl>
                                      </p:cBhvr>
                                    </p:animEffect>
                                    <p:set>
                                      <p:cBhvr>
                                        <p:cTn id="39" dur="1" fill="hold">
                                          <p:stCondLst>
                                            <p:cond delay="499"/>
                                          </p:stCondLst>
                                        </p:cTn>
                                        <p:tgtEl>
                                          <p:spTgt spid="22"/>
                                        </p:tgtEl>
                                        <p:attrNameLst>
                                          <p:attrName>style.visibility</p:attrName>
                                        </p:attrNameLst>
                                      </p:cBhvr>
                                      <p:to>
                                        <p:strVal val="hidden"/>
                                      </p:to>
                                    </p:set>
                                  </p:childTnLst>
                                </p:cTn>
                              </p:par>
                              <p:par>
                                <p:cTn id="40" presetID="9" presetClass="exit" presetSubtype="0" fill="hold" nodeType="withEffect">
                                  <p:stCondLst>
                                    <p:cond delay="0"/>
                                  </p:stCondLst>
                                  <p:childTnLst>
                                    <p:animEffect transition="out" filter="dissolve">
                                      <p:cBhvr>
                                        <p:cTn id="41" dur="500"/>
                                        <p:tgtEl>
                                          <p:spTgt spid="15"/>
                                        </p:tgtEl>
                                      </p:cBhvr>
                                    </p:animEffect>
                                    <p:set>
                                      <p:cBhvr>
                                        <p:cTn id="42" dur="1" fill="hold">
                                          <p:stCondLst>
                                            <p:cond delay="499"/>
                                          </p:stCondLst>
                                        </p:cTn>
                                        <p:tgtEl>
                                          <p:spTgt spid="15"/>
                                        </p:tgtEl>
                                        <p:attrNameLst>
                                          <p:attrName>style.visibility</p:attrName>
                                        </p:attrNameLst>
                                      </p:cBhvr>
                                      <p:to>
                                        <p:strVal val="hidden"/>
                                      </p:to>
                                    </p:set>
                                  </p:childTnLst>
                                </p:cTn>
                              </p:par>
                              <p:par>
                                <p:cTn id="43" presetID="9" presetClass="exit" presetSubtype="0" fill="hold" nodeType="withEffect">
                                  <p:stCondLst>
                                    <p:cond delay="0"/>
                                  </p:stCondLst>
                                  <p:childTnLst>
                                    <p:animEffect transition="out" filter="dissolve">
                                      <p:cBhvr>
                                        <p:cTn id="44" dur="500"/>
                                        <p:tgtEl>
                                          <p:spTgt spid="26"/>
                                        </p:tgtEl>
                                      </p:cBhvr>
                                    </p:animEffect>
                                    <p:set>
                                      <p:cBhvr>
                                        <p:cTn id="45" dur="1" fill="hold">
                                          <p:stCondLst>
                                            <p:cond delay="499"/>
                                          </p:stCondLst>
                                        </p:cTn>
                                        <p:tgtEl>
                                          <p:spTgt spid="26"/>
                                        </p:tgtEl>
                                        <p:attrNameLst>
                                          <p:attrName>style.visibility</p:attrName>
                                        </p:attrNameLst>
                                      </p:cBhvr>
                                      <p:to>
                                        <p:strVal val="hidden"/>
                                      </p:to>
                                    </p:set>
                                  </p:childTnLst>
                                </p:cTn>
                              </p:par>
                              <p:par>
                                <p:cTn id="46" presetID="9" presetClass="exit" presetSubtype="0" fill="hold" nodeType="withEffect">
                                  <p:stCondLst>
                                    <p:cond delay="0"/>
                                  </p:stCondLst>
                                  <p:childTnLst>
                                    <p:animEffect transition="out" filter="dissolve">
                                      <p:cBhvr>
                                        <p:cTn id="47" dur="500"/>
                                        <p:tgtEl>
                                          <p:spTgt spid="20"/>
                                        </p:tgtEl>
                                      </p:cBhvr>
                                    </p:animEffect>
                                    <p:set>
                                      <p:cBhvr>
                                        <p:cTn id="48" dur="1" fill="hold">
                                          <p:stCondLst>
                                            <p:cond delay="499"/>
                                          </p:stCondLst>
                                        </p:cTn>
                                        <p:tgtEl>
                                          <p:spTgt spid="20"/>
                                        </p:tgtEl>
                                        <p:attrNameLst>
                                          <p:attrName>style.visibility</p:attrName>
                                        </p:attrNameLst>
                                      </p:cBhvr>
                                      <p:to>
                                        <p:strVal val="hidden"/>
                                      </p:to>
                                    </p:set>
                                  </p:childTnLst>
                                </p:cTn>
                              </p:par>
                              <p:par>
                                <p:cTn id="49" presetID="9" presetClass="exit" presetSubtype="0" fill="hold" nodeType="withEffect">
                                  <p:stCondLst>
                                    <p:cond delay="0"/>
                                  </p:stCondLst>
                                  <p:childTnLst>
                                    <p:animEffect transition="out" filter="dissolve">
                                      <p:cBhvr>
                                        <p:cTn id="50" dur="500"/>
                                        <p:tgtEl>
                                          <p:spTgt spid="21"/>
                                        </p:tgtEl>
                                      </p:cBhvr>
                                    </p:animEffect>
                                    <p:set>
                                      <p:cBhvr>
                                        <p:cTn id="51" dur="1" fill="hold">
                                          <p:stCondLst>
                                            <p:cond delay="499"/>
                                          </p:stCondLst>
                                        </p:cTn>
                                        <p:tgtEl>
                                          <p:spTgt spid="21"/>
                                        </p:tgtEl>
                                        <p:attrNameLst>
                                          <p:attrName>style.visibility</p:attrName>
                                        </p:attrNameLst>
                                      </p:cBhvr>
                                      <p:to>
                                        <p:strVal val="hidden"/>
                                      </p:to>
                                    </p:set>
                                  </p:childTnLst>
                                </p:cTn>
                              </p:par>
                              <p:par>
                                <p:cTn id="52" presetID="9" presetClass="exit" presetSubtype="0" fill="hold" nodeType="withEffect">
                                  <p:stCondLst>
                                    <p:cond delay="0"/>
                                  </p:stCondLst>
                                  <p:childTnLst>
                                    <p:animEffect transition="out" filter="dissolve">
                                      <p:cBhvr>
                                        <p:cTn id="53" dur="500"/>
                                        <p:tgtEl>
                                          <p:spTgt spid="17"/>
                                        </p:tgtEl>
                                      </p:cBhvr>
                                    </p:animEffect>
                                    <p:set>
                                      <p:cBhvr>
                                        <p:cTn id="54"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 anchorCtr="0" compatLnSpc="1">
            <a:prstTxWarp prst="textNoShape">
              <a:avLst/>
            </a:prstTxWarp>
            <a:noAutofit/>
          </a:bodyPr>
          <a:lstStyle/>
          <a:p>
            <a:pPr eaLnBrk="1" hangingPunct="1"/>
            <a:r>
              <a:rPr lang="en-US" sz="3600" dirty="0" smtClean="0">
                <a:effectLst>
                  <a:outerShdw blurRad="38100" dist="38100" dir="2700000" algn="tl">
                    <a:srgbClr val="C0C0C0"/>
                  </a:outerShdw>
                </a:effectLst>
              </a:rPr>
              <a:t>PAC Learning: The Setting </a:t>
            </a:r>
            <a:endParaRPr lang="en-US" sz="3600" cap="none" dirty="0" smtClean="0">
              <a:solidFill>
                <a:srgbClr val="0000FF"/>
              </a:solidFill>
              <a:effectLst>
                <a:outerShdw blurRad="38100" dist="38100" dir="2700000" algn="tl">
                  <a:srgbClr val="C0C0C0"/>
                </a:outerShdw>
              </a:effectLst>
            </a:endParaRPr>
          </a:p>
        </p:txBody>
      </p:sp>
      <p:sp>
        <p:nvSpPr>
          <p:cNvPr id="5" name="Rectangle 4"/>
          <p:cNvSpPr/>
          <p:nvPr/>
        </p:nvSpPr>
        <p:spPr>
          <a:xfrm>
            <a:off x="1371600" y="1295400"/>
            <a:ext cx="6477000" cy="4114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11" name="Oval 10"/>
          <p:cNvSpPr/>
          <p:nvPr/>
        </p:nvSpPr>
        <p:spPr>
          <a:xfrm>
            <a:off x="4419600" y="26812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4" name="Oval 13"/>
          <p:cNvSpPr/>
          <p:nvPr/>
        </p:nvSpPr>
        <p:spPr>
          <a:xfrm>
            <a:off x="3733800" y="47386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6" name="Oval 15"/>
          <p:cNvSpPr/>
          <p:nvPr/>
        </p:nvSpPr>
        <p:spPr>
          <a:xfrm>
            <a:off x="4800600" y="46624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19" name="Oval 18"/>
          <p:cNvSpPr/>
          <p:nvPr/>
        </p:nvSpPr>
        <p:spPr>
          <a:xfrm>
            <a:off x="7315200" y="16906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3" name="Oval 22"/>
          <p:cNvSpPr/>
          <p:nvPr/>
        </p:nvSpPr>
        <p:spPr>
          <a:xfrm>
            <a:off x="5486400" y="14620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24" name="Oval 23"/>
          <p:cNvSpPr/>
          <p:nvPr/>
        </p:nvSpPr>
        <p:spPr>
          <a:xfrm>
            <a:off x="7467600" y="3519488"/>
            <a:ext cx="138113" cy="1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cxnSp>
        <p:nvCxnSpPr>
          <p:cNvPr id="29" name="Straight Connector 28"/>
          <p:cNvCxnSpPr/>
          <p:nvPr/>
        </p:nvCxnSpPr>
        <p:spPr>
          <a:xfrm rot="16200000" flipH="1">
            <a:off x="2895600" y="2438400"/>
            <a:ext cx="4114800" cy="182880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47" name="TextBox 46"/>
          <p:cNvSpPr txBox="1">
            <a:spLocks noChangeArrowheads="1"/>
          </p:cNvSpPr>
          <p:nvPr/>
        </p:nvSpPr>
        <p:spPr bwMode="auto">
          <a:xfrm>
            <a:off x="381000" y="5562600"/>
            <a:ext cx="8382000" cy="461665"/>
          </a:xfrm>
          <a:prstGeom prst="rect">
            <a:avLst/>
          </a:prstGeom>
          <a:noFill/>
          <a:ln w="9525">
            <a:noFill/>
            <a:miter lim="800000"/>
            <a:headEnd/>
            <a:tailEnd/>
          </a:ln>
        </p:spPr>
        <p:txBody>
          <a:bodyPr wrap="square">
            <a:spAutoFit/>
          </a:bodyPr>
          <a:lstStyle/>
          <a:p>
            <a:r>
              <a:rPr lang="en-US" sz="2400" dirty="0" smtClean="0">
                <a:latin typeface="Calibri" pitchFamily="34" charset="0"/>
                <a:cs typeface="Calibri" pitchFamily="34" charset="0"/>
              </a:rPr>
              <a:t>Algorithm outputs hypothesis </a:t>
            </a:r>
            <a:r>
              <a:rPr lang="en-US" sz="2400" dirty="0" smtClean="0">
                <a:solidFill>
                  <a:srgbClr val="0000FF"/>
                </a:solidFill>
                <a:latin typeface="Calibri" pitchFamily="34" charset="0"/>
                <a:cs typeface="Calibri" pitchFamily="34" charset="0"/>
              </a:rPr>
              <a:t>h </a:t>
            </a:r>
            <a:r>
              <a:rPr lang="en-US" sz="2400" dirty="0" smtClean="0">
                <a:latin typeface="Calibri" pitchFamily="34" charset="0"/>
                <a:cs typeface="Calibri" pitchFamily="34" charset="0"/>
              </a:rPr>
              <a:t>(a function from points to labels).</a:t>
            </a:r>
          </a:p>
        </p:txBody>
      </p:sp>
      <p:sp>
        <p:nvSpPr>
          <p:cNvPr id="30"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11</a:t>
            </a:fld>
            <a:endParaRPr lang="en-US"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 anchorCtr="0" compatLnSpc="1">
            <a:prstTxWarp prst="textNoShape">
              <a:avLst/>
            </a:prstTxWarp>
            <a:noAutofit/>
          </a:bodyPr>
          <a:lstStyle/>
          <a:p>
            <a:pPr eaLnBrk="1" hangingPunct="1"/>
            <a:r>
              <a:rPr lang="en-US" sz="3600" dirty="0" smtClean="0">
                <a:effectLst>
                  <a:outerShdw blurRad="38100" dist="38100" dir="2700000" algn="tl">
                    <a:srgbClr val="C0C0C0"/>
                  </a:outerShdw>
                </a:effectLst>
              </a:rPr>
              <a:t>PAC Learning: The Setting </a:t>
            </a:r>
            <a:endParaRPr lang="en-US" sz="3600" cap="none" dirty="0" smtClean="0">
              <a:solidFill>
                <a:srgbClr val="0000FF"/>
              </a:solidFill>
              <a:effectLst>
                <a:outerShdw blurRad="38100" dist="38100" dir="2700000" algn="tl">
                  <a:srgbClr val="C0C0C0"/>
                </a:outerShdw>
              </a:effectLst>
            </a:endParaRPr>
          </a:p>
        </p:txBody>
      </p:sp>
      <p:sp>
        <p:nvSpPr>
          <p:cNvPr id="5" name="Rectangle 4"/>
          <p:cNvSpPr/>
          <p:nvPr/>
        </p:nvSpPr>
        <p:spPr>
          <a:xfrm>
            <a:off x="1371600" y="1295400"/>
            <a:ext cx="6477000" cy="4114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cxnSp>
        <p:nvCxnSpPr>
          <p:cNvPr id="29" name="Straight Connector 28"/>
          <p:cNvCxnSpPr/>
          <p:nvPr/>
        </p:nvCxnSpPr>
        <p:spPr>
          <a:xfrm rot="16200000" flipH="1">
            <a:off x="2895600" y="2438400"/>
            <a:ext cx="4114800" cy="182880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47" name="TextBox 46"/>
          <p:cNvSpPr txBox="1">
            <a:spLocks noChangeArrowheads="1"/>
          </p:cNvSpPr>
          <p:nvPr/>
        </p:nvSpPr>
        <p:spPr bwMode="auto">
          <a:xfrm>
            <a:off x="609600" y="5562600"/>
            <a:ext cx="8004175" cy="1200329"/>
          </a:xfrm>
          <a:prstGeom prst="rect">
            <a:avLst/>
          </a:prstGeom>
          <a:noFill/>
          <a:ln w="9525">
            <a:noFill/>
            <a:miter lim="800000"/>
            <a:headEnd/>
            <a:tailEnd/>
          </a:ln>
        </p:spPr>
        <p:txBody>
          <a:bodyPr wrap="square">
            <a:spAutoFit/>
          </a:bodyPr>
          <a:lstStyle/>
          <a:p>
            <a:pPr>
              <a:buFont typeface="Arial" pitchFamily="34" charset="0"/>
              <a:buChar char="•"/>
            </a:pPr>
            <a:r>
              <a:rPr lang="en-US" sz="2400" dirty="0" smtClean="0">
                <a:latin typeface="Calibri" pitchFamily="34" charset="0"/>
                <a:cs typeface="Calibri" pitchFamily="34" charset="0"/>
              </a:rPr>
              <a:t> Hypothesis </a:t>
            </a:r>
            <a:r>
              <a:rPr lang="en-US" sz="2400" dirty="0" smtClean="0">
                <a:solidFill>
                  <a:srgbClr val="0000FF"/>
                </a:solidFill>
                <a:latin typeface="Calibri" pitchFamily="34" charset="0"/>
                <a:cs typeface="Calibri" pitchFamily="34" charset="0"/>
              </a:rPr>
              <a:t>h</a:t>
            </a:r>
            <a:r>
              <a:rPr lang="en-US" sz="2400" dirty="0" smtClean="0">
                <a:latin typeface="Calibri" pitchFamily="34" charset="0"/>
                <a:cs typeface="Calibri" pitchFamily="34" charset="0"/>
              </a:rPr>
              <a:t> is </a:t>
            </a:r>
            <a:r>
              <a:rPr lang="en-US" sz="2400" dirty="0" smtClean="0">
                <a:solidFill>
                  <a:srgbClr val="00B050"/>
                </a:solidFill>
                <a:latin typeface="Calibri" pitchFamily="34" charset="0"/>
                <a:cs typeface="Calibri" pitchFamily="34" charset="0"/>
              </a:rPr>
              <a:t>good </a:t>
            </a:r>
            <a:r>
              <a:rPr lang="en-US" sz="2400" dirty="0" smtClean="0">
                <a:latin typeface="Calibri" pitchFamily="34" charset="0"/>
                <a:cs typeface="Calibri" pitchFamily="34" charset="0"/>
              </a:rPr>
              <a:t>if it mostly agrees with target </a:t>
            </a:r>
            <a:r>
              <a:rPr lang="en-US" sz="2400" dirty="0" smtClean="0">
                <a:solidFill>
                  <a:srgbClr val="0000FF"/>
                </a:solidFill>
                <a:latin typeface="Calibri" pitchFamily="34" charset="0"/>
                <a:cs typeface="Calibri" pitchFamily="34" charset="0"/>
              </a:rPr>
              <a:t>c:</a:t>
            </a:r>
          </a:p>
          <a:p>
            <a:r>
              <a:rPr lang="en-US" sz="2400" dirty="0" smtClean="0"/>
              <a:t>                  </a:t>
            </a:r>
            <a:r>
              <a:rPr lang="en-US" sz="2400" dirty="0" err="1" smtClean="0">
                <a:solidFill>
                  <a:srgbClr val="0000FF"/>
                </a:solidFill>
              </a:rPr>
              <a:t>Pr</a:t>
            </a:r>
            <a:r>
              <a:rPr lang="en-US" sz="2400" baseline="-25000" dirty="0" err="1" smtClean="0">
                <a:solidFill>
                  <a:srgbClr val="0000FF"/>
                </a:solidFill>
              </a:rPr>
              <a:t>y~P</a:t>
            </a:r>
            <a:r>
              <a:rPr lang="en-US" sz="2400" baseline="-25000" dirty="0" smtClean="0">
                <a:solidFill>
                  <a:srgbClr val="0000FF"/>
                </a:solidFill>
              </a:rPr>
              <a:t> </a:t>
            </a:r>
            <a:r>
              <a:rPr lang="en-US" sz="2400" dirty="0" smtClean="0">
                <a:solidFill>
                  <a:srgbClr val="0000FF"/>
                </a:solidFill>
              </a:rPr>
              <a:t>[h(y) ≠</a:t>
            </a:r>
            <a:r>
              <a:rPr lang="en-US" sz="2400" dirty="0" smtClean="0">
                <a:solidFill>
                  <a:srgbClr val="0000FF"/>
                </a:solidFill>
                <a:sym typeface="Symbol" pitchFamily="18" charset="2"/>
              </a:rPr>
              <a:t> c(y)] ≤ </a:t>
            </a:r>
            <a:r>
              <a:rPr lang="el-GR" sz="2400" dirty="0" smtClean="0">
                <a:solidFill>
                  <a:srgbClr val="0000FF"/>
                </a:solidFill>
                <a:sym typeface="Symbol" pitchFamily="18" charset="2"/>
              </a:rPr>
              <a:t>α</a:t>
            </a:r>
            <a:r>
              <a:rPr lang="en-US" sz="2400" dirty="0" smtClean="0">
                <a:sym typeface="Symbol" pitchFamily="18" charset="2"/>
              </a:rPr>
              <a:t>.</a:t>
            </a:r>
            <a:endParaRPr lang="en-US" sz="2400" dirty="0" smtClean="0">
              <a:latin typeface="Calibri" pitchFamily="34" charset="0"/>
              <a:cs typeface="Calibri" pitchFamily="34" charset="0"/>
            </a:endParaRPr>
          </a:p>
          <a:p>
            <a:pPr>
              <a:buFont typeface="Arial" pitchFamily="34" charset="0"/>
              <a:buChar char="•"/>
            </a:pPr>
            <a:r>
              <a:rPr lang="en-US" sz="2400" dirty="0" smtClean="0">
                <a:latin typeface="Calibri" pitchFamily="34" charset="0"/>
                <a:cs typeface="Calibri" pitchFamily="34" charset="0"/>
              </a:rPr>
              <a:t> Require that </a:t>
            </a:r>
            <a:r>
              <a:rPr lang="en-US" sz="2400" dirty="0" smtClean="0">
                <a:solidFill>
                  <a:srgbClr val="0000FF"/>
                </a:solidFill>
                <a:latin typeface="Calibri" pitchFamily="34" charset="0"/>
                <a:cs typeface="Calibri" pitchFamily="34" charset="0"/>
              </a:rPr>
              <a:t>h</a:t>
            </a:r>
            <a:r>
              <a:rPr lang="en-US" sz="2400" dirty="0" smtClean="0">
                <a:latin typeface="Calibri" pitchFamily="34" charset="0"/>
                <a:cs typeface="Calibri" pitchFamily="34" charset="0"/>
              </a:rPr>
              <a:t> is good with probability at least </a:t>
            </a:r>
            <a:r>
              <a:rPr lang="en-US" sz="2400" dirty="0" smtClean="0">
                <a:solidFill>
                  <a:srgbClr val="0000FF"/>
                </a:solidFill>
                <a:latin typeface="Calibri" pitchFamily="34" charset="0"/>
                <a:cs typeface="Calibri" pitchFamily="34" charset="0"/>
              </a:rPr>
              <a:t>1- </a:t>
            </a:r>
            <a:r>
              <a:rPr lang="el-GR" sz="2400" dirty="0" smtClean="0">
                <a:solidFill>
                  <a:srgbClr val="0000FF"/>
                </a:solidFill>
                <a:latin typeface="Calibri" pitchFamily="34" charset="0"/>
                <a:cs typeface="Calibri" pitchFamily="34" charset="0"/>
              </a:rPr>
              <a:t>β</a:t>
            </a:r>
            <a:r>
              <a:rPr lang="en-US" sz="2400" dirty="0" smtClean="0">
                <a:latin typeface="Calibri" pitchFamily="34" charset="0"/>
                <a:cs typeface="Calibri" pitchFamily="34" charset="0"/>
              </a:rPr>
              <a:t>.</a:t>
            </a:r>
          </a:p>
        </p:txBody>
      </p:sp>
      <p:sp>
        <p:nvSpPr>
          <p:cNvPr id="49" name="Rounded Rectangular Callout 48"/>
          <p:cNvSpPr/>
          <p:nvPr/>
        </p:nvSpPr>
        <p:spPr>
          <a:xfrm>
            <a:off x="152400" y="1295400"/>
            <a:ext cx="1735138" cy="1219200"/>
          </a:xfrm>
          <a:prstGeom prst="wedgeRoundRectCallout">
            <a:avLst>
              <a:gd name="adj1" fmla="val 131535"/>
              <a:gd name="adj2" fmla="val 1059"/>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smtClean="0">
                <a:solidFill>
                  <a:schemeClr val="tx1"/>
                </a:solidFill>
                <a:latin typeface="Comic Sans MS" pitchFamily="66" charset="0"/>
              </a:rPr>
              <a:t>new </a:t>
            </a:r>
            <a:r>
              <a:rPr lang="en-US" dirty="0">
                <a:solidFill>
                  <a:schemeClr val="tx1"/>
                </a:solidFill>
                <a:latin typeface="Comic Sans MS" pitchFamily="66" charset="0"/>
              </a:rPr>
              <a:t>point</a:t>
            </a:r>
          </a:p>
          <a:p>
            <a:pPr algn="ctr" fontAlgn="auto">
              <a:spcBef>
                <a:spcPts val="0"/>
              </a:spcBef>
              <a:spcAft>
                <a:spcPts val="0"/>
              </a:spcAft>
              <a:defRPr/>
            </a:pPr>
            <a:r>
              <a:rPr lang="en-US" dirty="0" smtClean="0">
                <a:solidFill>
                  <a:schemeClr val="tx1"/>
                </a:solidFill>
                <a:latin typeface="Comic Sans MS" pitchFamily="66" charset="0"/>
              </a:rPr>
              <a:t>drawn from</a:t>
            </a:r>
            <a:r>
              <a:rPr lang="en-US" dirty="0" smtClean="0">
                <a:solidFill>
                  <a:srgbClr val="0000FF"/>
                </a:solidFill>
                <a:latin typeface="Comic Sans MS" pitchFamily="66" charset="0"/>
              </a:rPr>
              <a:t> P </a:t>
            </a:r>
            <a:endParaRPr lang="en-US" dirty="0">
              <a:solidFill>
                <a:srgbClr val="0000FF"/>
              </a:solidFill>
              <a:latin typeface="Comic Sans MS" pitchFamily="66" charset="0"/>
            </a:endParaRPr>
          </a:p>
        </p:txBody>
      </p:sp>
      <p:sp>
        <p:nvSpPr>
          <p:cNvPr id="10" name="Oval 9"/>
          <p:cNvSpPr/>
          <p:nvPr/>
        </p:nvSpPr>
        <p:spPr>
          <a:xfrm>
            <a:off x="3352800" y="1843088"/>
            <a:ext cx="138113" cy="13811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30"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12</a:t>
            </a:fld>
            <a:endParaRPr lang="en-US" dirty="0"/>
          </a:p>
        </p:txBody>
      </p:sp>
      <p:sp>
        <p:nvSpPr>
          <p:cNvPr id="32" name="Rounded Rectangular Callout 31"/>
          <p:cNvSpPr/>
          <p:nvPr/>
        </p:nvSpPr>
        <p:spPr>
          <a:xfrm>
            <a:off x="5410200" y="5943600"/>
            <a:ext cx="1371600" cy="457200"/>
          </a:xfrm>
          <a:prstGeom prst="wedgeRoundRectCallout">
            <a:avLst>
              <a:gd name="adj1" fmla="val -87652"/>
              <a:gd name="adj2" fmla="val 4503"/>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rgbClr val="00B050"/>
                </a:solidFill>
              </a:rPr>
              <a:t>accuracy</a:t>
            </a:r>
            <a:endParaRPr lang="en-US" sz="2400" dirty="0">
              <a:solidFill>
                <a:srgbClr val="00B050"/>
              </a:solidFill>
            </a:endParaRPr>
          </a:p>
        </p:txBody>
      </p:sp>
      <p:sp>
        <p:nvSpPr>
          <p:cNvPr id="33" name="Rounded Rectangular Callout 32"/>
          <p:cNvSpPr/>
          <p:nvPr/>
        </p:nvSpPr>
        <p:spPr>
          <a:xfrm>
            <a:off x="7239000" y="5943600"/>
            <a:ext cx="1600200" cy="457200"/>
          </a:xfrm>
          <a:prstGeom prst="wedgeRoundRectCallout">
            <a:avLst>
              <a:gd name="adj1" fmla="val -53663"/>
              <a:gd name="adj2" fmla="val 7691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rgbClr val="00B050"/>
                </a:solidFill>
              </a:rPr>
              <a:t>confidence</a:t>
            </a:r>
            <a:endParaRPr lang="en-US" sz="2400" dirty="0">
              <a:solidFill>
                <a:srgbClr val="00B05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childTnLst>
                                </p:cTn>
                              </p:par>
                              <p:par>
                                <p:cTn id="7" presetID="1" presetClass="exit"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hidden"/>
                                      </p:to>
                                    </p:set>
                                  </p:childTnLst>
                                </p:cTn>
                              </p:par>
                              <p:par>
                                <p:cTn id="9" presetID="37" presetClass="entr" presetSubtype="0" fill="hold" grpId="1"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anim calcmode="lin" valueType="num">
                                      <p:cBhvr>
                                        <p:cTn id="12" dur="500" fill="hold"/>
                                        <p:tgtEl>
                                          <p:spTgt spid="10"/>
                                        </p:tgtEl>
                                        <p:attrNameLst>
                                          <p:attrName>ppt_x</p:attrName>
                                        </p:attrNameLst>
                                      </p:cBhvr>
                                      <p:tavLst>
                                        <p:tav tm="0">
                                          <p:val>
                                            <p:strVal val="#ppt_x"/>
                                          </p:val>
                                        </p:tav>
                                        <p:tav tm="100000">
                                          <p:val>
                                            <p:strVal val="#ppt_x"/>
                                          </p:val>
                                        </p:tav>
                                      </p:tavLst>
                                    </p:anim>
                                    <p:anim calcmode="lin" valueType="num">
                                      <p:cBhvr>
                                        <p:cTn id="13" dur="450" decel="100000" fill="hold"/>
                                        <p:tgtEl>
                                          <p:spTgt spid="10"/>
                                        </p:tgtEl>
                                        <p:attrNameLst>
                                          <p:attrName>ppt_y</p:attrName>
                                        </p:attrNameLst>
                                      </p:cBhvr>
                                      <p:tavLst>
                                        <p:tav tm="0">
                                          <p:val>
                                            <p:strVal val="#ppt_y+1"/>
                                          </p:val>
                                        </p:tav>
                                        <p:tav tm="100000">
                                          <p:val>
                                            <p:strVal val="#ppt_y-.03"/>
                                          </p:val>
                                        </p:tav>
                                      </p:tavLst>
                                    </p:anim>
                                    <p:anim calcmode="lin" valueType="num">
                                      <p:cBhvr>
                                        <p:cTn id="14"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10" grpId="0" animBg="1"/>
      <p:bldP spid="10" grpId="1"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1"/>
          <p:cNvSpPr txBox="1">
            <a:spLocks noChangeArrowheads="1"/>
          </p:cNvSpPr>
          <p:nvPr/>
        </p:nvSpPr>
        <p:spPr bwMode="auto">
          <a:xfrm>
            <a:off x="1143000" y="228600"/>
            <a:ext cx="533400" cy="461665"/>
          </a:xfrm>
          <a:prstGeom prst="rect">
            <a:avLst/>
          </a:prstGeom>
          <a:solidFill>
            <a:schemeClr val="bg1"/>
          </a:solidFill>
          <a:ln w="9525">
            <a:noFill/>
            <a:miter lim="800000"/>
            <a:headEnd/>
            <a:tailEnd/>
          </a:ln>
        </p:spPr>
        <p:txBody>
          <a:bodyPr wrap="square">
            <a:spAutoFit/>
          </a:bodyPr>
          <a:lstStyle/>
          <a:p>
            <a:pPr marL="365125" indent="-282575">
              <a:buFont typeface="Wingdings 2" pitchFamily="18" charset="2"/>
              <a:buNone/>
            </a:pPr>
            <a:r>
              <a:rPr lang="en-US" sz="2400" b="1" dirty="0" smtClean="0">
                <a:solidFill>
                  <a:srgbClr val="C00000"/>
                </a:solidFill>
                <a:latin typeface="Calibri" pitchFamily="34" charset="0"/>
                <a:cs typeface="Calibri" pitchFamily="34" charset="0"/>
              </a:rPr>
              <a:t>*</a:t>
            </a:r>
            <a:endParaRPr lang="en-US" sz="2400" b="1" dirty="0">
              <a:latin typeface="Calibri" pitchFamily="34" charset="0"/>
              <a:cs typeface="Calibri" pitchFamily="34" charset="0"/>
            </a:endParaRPr>
          </a:p>
        </p:txBody>
      </p:sp>
      <p:sp>
        <p:nvSpPr>
          <p:cNvPr id="13" name="Content Placeholder 2"/>
          <p:cNvSpPr txBox="1">
            <a:spLocks/>
          </p:cNvSpPr>
          <p:nvPr/>
        </p:nvSpPr>
        <p:spPr>
          <a:xfrm>
            <a:off x="228600" y="2057400"/>
            <a:ext cx="8610600" cy="1524000"/>
          </a:xfrm>
          <a:prstGeom prst="rect">
            <a:avLst/>
          </a:prstGeom>
        </p:spPr>
        <p:txBody>
          <a:bodyPr vert="horz">
            <a:noAutofit/>
          </a:bodyPr>
          <a:lstStyle/>
          <a:p>
            <a:pPr marL="182880" indent="-274320">
              <a:spcBef>
                <a:spcPts val="550"/>
              </a:spcBef>
              <a:buSzPct val="100000"/>
            </a:pPr>
            <a:r>
              <a:rPr kumimoji="0" lang="en-US" sz="2800" b="0" i="1" u="none" strike="noStrike" kern="1200" cap="none" spc="0" normalizeH="0" baseline="0" noProof="0" dirty="0" smtClean="0">
                <a:ln>
                  <a:noFill/>
                </a:ln>
                <a:solidFill>
                  <a:srgbClr val="0000FF"/>
                </a:solidFill>
                <a:effectLst/>
                <a:uLnTx/>
                <a:uFillTx/>
                <a:latin typeface="Calibri" pitchFamily="34" charset="0"/>
                <a:cs typeface="Calibri" pitchFamily="34" charset="0"/>
              </a:rPr>
              <a:t>Definition.</a:t>
            </a:r>
            <a:r>
              <a:rPr kumimoji="0" lang="en-US" sz="2800" b="0" i="0" u="none" strike="noStrike" kern="1200" cap="none" spc="0" normalizeH="0" noProof="0" dirty="0" smtClean="0">
                <a:ln>
                  <a:noFill/>
                </a:ln>
                <a:solidFill>
                  <a:schemeClr val="tx1"/>
                </a:solidFill>
                <a:effectLst/>
                <a:uLnTx/>
                <a:uFillTx/>
                <a:latin typeface="Calibri" pitchFamily="34" charset="0"/>
                <a:cs typeface="Calibri" pitchFamily="34" charset="0"/>
              </a:rPr>
              <a:t> </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Algorithm </a:t>
            </a:r>
            <a:r>
              <a:rPr kumimoji="0" lang="en-US" sz="2800" b="0" i="0" u="none" strike="noStrike" kern="1200" cap="none" spc="0" normalizeH="0" baseline="0" noProof="0" dirty="0" smtClean="0">
                <a:ln>
                  <a:noFill/>
                </a:ln>
                <a:solidFill>
                  <a:srgbClr val="0000FF"/>
                </a:solidFill>
                <a:effectLst/>
                <a:uLnTx/>
                <a:uFillTx/>
                <a:latin typeface="Calibri" pitchFamily="34" charset="0"/>
                <a:cs typeface="Calibri" pitchFamily="34" charset="0"/>
              </a:rPr>
              <a:t>A</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  </a:t>
            </a:r>
            <a:r>
              <a:rPr kumimoji="0" lang="en-US" sz="2800" b="1" i="0" u="none" strike="noStrike" kern="1200" cap="none" spc="0" normalizeH="0" baseline="0" noProof="0" dirty="0" smtClean="0">
                <a:ln>
                  <a:noFill/>
                </a:ln>
                <a:solidFill>
                  <a:srgbClr val="00B050"/>
                </a:solidFill>
                <a:effectLst/>
                <a:uLnTx/>
                <a:uFillTx/>
                <a:latin typeface="Calibri" pitchFamily="34" charset="0"/>
                <a:cs typeface="Calibri" pitchFamily="34" charset="0"/>
              </a:rPr>
              <a:t>PAC</a:t>
            </a:r>
            <a:r>
              <a:rPr kumimoji="0" lang="en-US" sz="2800" b="0" i="0" u="none" strike="noStrike" kern="1200" cap="none" spc="0" normalizeH="0" baseline="0" noProof="0" dirty="0" smtClean="0">
                <a:ln>
                  <a:noFill/>
                </a:ln>
                <a:solidFill>
                  <a:srgbClr val="00B050"/>
                </a:solidFill>
                <a:effectLst/>
                <a:uLnTx/>
                <a:uFillTx/>
                <a:latin typeface="Calibri" pitchFamily="34" charset="0"/>
                <a:cs typeface="Calibri" pitchFamily="34" charset="0"/>
              </a:rPr>
              <a:t>   learns</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 concept class </a:t>
            </a:r>
            <a:r>
              <a:rPr kumimoji="0" lang="en-US" sz="2800" b="0" i="0" u="none" strike="noStrike" kern="1200" cap="none" spc="0" normalizeH="0" baseline="0" noProof="0" dirty="0" smtClean="0">
                <a:ln>
                  <a:noFill/>
                </a:ln>
                <a:solidFill>
                  <a:srgbClr val="0000FF"/>
                </a:solidFill>
                <a:effectLst/>
                <a:uLnTx/>
                <a:uFillTx/>
                <a:latin typeface="Calibri" pitchFamily="34" charset="0"/>
                <a:cs typeface="Calibri" pitchFamily="34" charset="0"/>
              </a:rPr>
              <a:t>C </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if,</a:t>
            </a:r>
          </a:p>
          <a:p>
            <a:pPr marL="182880" indent="-274320">
              <a:spcBef>
                <a:spcPts val="550"/>
              </a:spcBef>
              <a:buSzPct val="100000"/>
            </a:pPr>
            <a:r>
              <a:rPr lang="en-US" sz="2800" dirty="0" smtClean="0">
                <a:latin typeface="Calibri" pitchFamily="34" charset="0"/>
                <a:cs typeface="Calibri" pitchFamily="34" charset="0"/>
              </a:rPr>
              <a:t>for all </a:t>
            </a:r>
            <a:r>
              <a:rPr lang="en-US" sz="2800" dirty="0" smtClean="0">
                <a:solidFill>
                  <a:srgbClr val="0000FF"/>
                </a:solidFill>
                <a:latin typeface="Calibri" pitchFamily="34" charset="0"/>
                <a:cs typeface="Calibri" pitchFamily="34" charset="0"/>
              </a:rPr>
              <a:t>c</a:t>
            </a:r>
            <a:r>
              <a:rPr lang="en-US" sz="2800" dirty="0" smtClean="0">
                <a:latin typeface="Calibri" pitchFamily="34" charset="0"/>
                <a:cs typeface="Calibri" pitchFamily="34" charset="0"/>
              </a:rPr>
              <a:t> in </a:t>
            </a:r>
            <a:r>
              <a:rPr lang="en-US" sz="2800" dirty="0" smtClean="0">
                <a:solidFill>
                  <a:srgbClr val="0000FF"/>
                </a:solidFill>
                <a:latin typeface="Calibri" pitchFamily="34" charset="0"/>
                <a:cs typeface="Calibri" pitchFamily="34" charset="0"/>
              </a:rPr>
              <a:t>C</a:t>
            </a:r>
            <a:r>
              <a:rPr lang="en-US" sz="2800" dirty="0" smtClean="0">
                <a:latin typeface="Calibri" pitchFamily="34" charset="0"/>
                <a:cs typeface="Calibri" pitchFamily="34" charset="0"/>
              </a:rPr>
              <a:t>, all distributions </a:t>
            </a:r>
            <a:r>
              <a:rPr lang="en-US" sz="2800" dirty="0" smtClean="0">
                <a:solidFill>
                  <a:srgbClr val="0000FF"/>
                </a:solidFill>
                <a:latin typeface="Calibri" pitchFamily="34" charset="0"/>
                <a:cs typeface="Calibri" pitchFamily="34" charset="0"/>
              </a:rPr>
              <a:t>P</a:t>
            </a:r>
            <a:r>
              <a:rPr lang="en-US" sz="2800" dirty="0" smtClean="0">
                <a:latin typeface="Calibri" pitchFamily="34" charset="0"/>
                <a:cs typeface="Calibri" pitchFamily="34" charset="0"/>
              </a:rPr>
              <a:t> and all </a:t>
            </a:r>
            <a:r>
              <a:rPr lang="el-GR" sz="2800" dirty="0" smtClean="0">
                <a:solidFill>
                  <a:srgbClr val="0000FF"/>
                </a:solidFill>
                <a:sym typeface="Symbol" pitchFamily="18" charset="2"/>
              </a:rPr>
              <a:t>α</a:t>
            </a:r>
            <a:r>
              <a:rPr lang="en-US" sz="2800" dirty="0" smtClean="0">
                <a:sym typeface="Symbol" pitchFamily="18" charset="2"/>
              </a:rPr>
              <a:t>, </a:t>
            </a:r>
            <a:r>
              <a:rPr lang="el-GR" sz="2800" dirty="0" smtClean="0">
                <a:solidFill>
                  <a:srgbClr val="0000FF"/>
                </a:solidFill>
                <a:latin typeface="Calibri" pitchFamily="34" charset="0"/>
                <a:cs typeface="Calibri" pitchFamily="34" charset="0"/>
                <a:sym typeface="Symbol" pitchFamily="18" charset="2"/>
              </a:rPr>
              <a:t>β</a:t>
            </a:r>
            <a:r>
              <a:rPr lang="en-US" sz="2800" dirty="0" smtClean="0">
                <a:solidFill>
                  <a:srgbClr val="0000FF"/>
                </a:solidFill>
                <a:latin typeface="Calibri" pitchFamily="34" charset="0"/>
                <a:cs typeface="Calibri" pitchFamily="34" charset="0"/>
                <a:sym typeface="Symbol" pitchFamily="18" charset="2"/>
              </a:rPr>
              <a:t> </a:t>
            </a:r>
            <a:r>
              <a:rPr lang="en-US" sz="2800" dirty="0" smtClean="0">
                <a:latin typeface="Calibri" pitchFamily="34" charset="0"/>
                <a:cs typeface="Calibri" pitchFamily="34" charset="0"/>
                <a:sym typeface="Symbol" pitchFamily="18" charset="2"/>
              </a:rPr>
              <a:t>in (0,1/2)</a:t>
            </a:r>
          </a:p>
          <a:p>
            <a:pPr marL="182880" indent="-274320">
              <a:spcBef>
                <a:spcPts val="550"/>
              </a:spcBef>
              <a:buSzPct val="100000"/>
              <a:buFont typeface="Arial" pitchFamily="34" charset="0"/>
              <a:buChar char="•"/>
            </a:pP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Given </a:t>
            </a:r>
            <a:r>
              <a:rPr kumimoji="0" lang="en-US" sz="2800" b="0" i="0" u="none" strike="noStrike" kern="1200" cap="none" spc="0" normalizeH="0" baseline="0" noProof="0" dirty="0" smtClean="0">
                <a:ln>
                  <a:noFill/>
                </a:ln>
                <a:solidFill>
                  <a:srgbClr val="0000FF"/>
                </a:solidFill>
                <a:effectLst/>
                <a:uLnTx/>
                <a:uFillTx/>
                <a:latin typeface="Calibri" pitchFamily="34" charset="0"/>
                <a:cs typeface="Calibri" pitchFamily="34" charset="0"/>
              </a:rPr>
              <a:t>poly(1/</a:t>
            </a:r>
            <a:r>
              <a:rPr lang="el-GR" sz="2800" dirty="0" smtClean="0">
                <a:solidFill>
                  <a:srgbClr val="0000FF"/>
                </a:solidFill>
                <a:sym typeface="Symbol" pitchFamily="18" charset="2"/>
              </a:rPr>
              <a:t>α</a:t>
            </a:r>
            <a:r>
              <a:rPr lang="en-US" sz="2800" dirty="0" smtClean="0">
                <a:solidFill>
                  <a:srgbClr val="0000FF"/>
                </a:solidFill>
                <a:sym typeface="Symbol" pitchFamily="18" charset="2"/>
              </a:rPr>
              <a:t>,1/</a:t>
            </a:r>
            <a:r>
              <a:rPr lang="el-GR" sz="2800" dirty="0" smtClean="0">
                <a:solidFill>
                  <a:srgbClr val="0000FF"/>
                </a:solidFill>
                <a:latin typeface="Calibri" pitchFamily="34" charset="0"/>
                <a:cs typeface="Calibri" pitchFamily="34" charset="0"/>
                <a:sym typeface="Symbol" pitchFamily="18" charset="2"/>
              </a:rPr>
              <a:t>β</a:t>
            </a:r>
            <a:r>
              <a:rPr lang="en-US" sz="2800" dirty="0" smtClean="0">
                <a:solidFill>
                  <a:srgbClr val="0000FF"/>
                </a:solidFill>
                <a:latin typeface="Calibri" pitchFamily="34" charset="0"/>
                <a:cs typeface="Calibri" pitchFamily="34" charset="0"/>
                <a:sym typeface="Symbol" pitchFamily="18" charset="2"/>
              </a:rPr>
              <a:t>,size(c))</a:t>
            </a:r>
            <a:r>
              <a:rPr kumimoji="0" lang="en-US" sz="2800" b="0" i="0" u="none" strike="noStrike" kern="1200" cap="none" spc="0" normalizeH="0" noProof="0" dirty="0" smtClean="0">
                <a:ln>
                  <a:noFill/>
                </a:ln>
                <a:solidFill>
                  <a:schemeClr val="tx1"/>
                </a:solidFill>
                <a:effectLst/>
                <a:uLnTx/>
                <a:uFillTx/>
                <a:latin typeface="Calibri" pitchFamily="34" charset="0"/>
                <a:cs typeface="Calibri" pitchFamily="34" charset="0"/>
              </a:rPr>
              <a:t> </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examples drawn from </a:t>
            </a:r>
            <a:r>
              <a:rPr kumimoji="0" lang="en-US" sz="2800" b="0" i="0" u="none" strike="noStrike" kern="1200" cap="none" spc="0" normalizeH="0" baseline="0" noProof="0" dirty="0" smtClean="0">
                <a:ln>
                  <a:noFill/>
                </a:ln>
                <a:solidFill>
                  <a:srgbClr val="0000FF"/>
                </a:solidFill>
                <a:effectLst/>
                <a:uLnTx/>
                <a:uFillTx/>
                <a:latin typeface="Calibri" pitchFamily="34" charset="0"/>
                <a:cs typeface="Calibri" pitchFamily="34" charset="0"/>
              </a:rPr>
              <a:t>P</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 </a:t>
            </a:r>
          </a:p>
          <a:p>
            <a:pPr marL="182880" indent="-274320">
              <a:spcBef>
                <a:spcPts val="550"/>
              </a:spcBef>
              <a:buSzPct val="100000"/>
            </a:pPr>
            <a:r>
              <a:rPr lang="en-US" sz="2800" dirty="0" smtClean="0">
                <a:latin typeface="Calibri" pitchFamily="34" charset="0"/>
                <a:cs typeface="Calibri" pitchFamily="34" charset="0"/>
              </a:rPr>
              <a:t>    </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labeled by some </a:t>
            </a:r>
            <a:r>
              <a:rPr kumimoji="0" lang="en-US" sz="2800" b="0" i="0" u="none" strike="noStrike" kern="1200" cap="none" spc="0" normalizeH="0" baseline="0" noProof="0" dirty="0" smtClean="0">
                <a:ln>
                  <a:noFill/>
                </a:ln>
                <a:solidFill>
                  <a:srgbClr val="0000FF"/>
                </a:solidFill>
                <a:effectLst/>
                <a:uLnTx/>
                <a:uFillTx/>
                <a:latin typeface="Calibri" pitchFamily="34" charset="0"/>
                <a:cs typeface="Calibri" pitchFamily="34" charset="0"/>
              </a:rPr>
              <a:t>c</a:t>
            </a:r>
            <a:r>
              <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rPr>
              <a:t> in </a:t>
            </a:r>
            <a:r>
              <a:rPr kumimoji="0" lang="en-US" sz="2800" b="0" i="0" u="none" strike="noStrike" kern="1200" cap="none" spc="0" normalizeH="0" baseline="0" noProof="0" dirty="0" smtClean="0">
                <a:ln>
                  <a:noFill/>
                </a:ln>
                <a:solidFill>
                  <a:srgbClr val="0000FF"/>
                </a:solidFill>
                <a:effectLst/>
                <a:uLnTx/>
                <a:uFillTx/>
                <a:latin typeface="Calibri" pitchFamily="34" charset="0"/>
                <a:cs typeface="Calibri" pitchFamily="34" charset="0"/>
              </a:rPr>
              <a:t>C</a:t>
            </a:r>
          </a:p>
          <a:p>
            <a:pPr marL="182880" indent="-274320">
              <a:spcBef>
                <a:spcPts val="550"/>
              </a:spcBef>
              <a:buSzPct val="100000"/>
              <a:buFont typeface="Arial" pitchFamily="34" charset="0"/>
              <a:buChar char="•"/>
            </a:pPr>
            <a:r>
              <a:rPr lang="en-US" sz="2800" dirty="0" smtClean="0">
                <a:solidFill>
                  <a:srgbClr val="0000FF"/>
                </a:solidFill>
                <a:latin typeface="Calibri" pitchFamily="34" charset="0"/>
                <a:cs typeface="Calibri" pitchFamily="34" charset="0"/>
              </a:rPr>
              <a:t>A</a:t>
            </a:r>
            <a:r>
              <a:rPr lang="en-US" sz="2800" dirty="0" smtClean="0">
                <a:latin typeface="Calibri" pitchFamily="34" charset="0"/>
                <a:cs typeface="Calibri" pitchFamily="34" charset="0"/>
              </a:rPr>
              <a:t> outputs a</a:t>
            </a:r>
            <a:r>
              <a:rPr lang="en-US" sz="2800" dirty="0" smtClean="0">
                <a:solidFill>
                  <a:srgbClr val="00B050"/>
                </a:solidFill>
                <a:latin typeface="Calibri" pitchFamily="34" charset="0"/>
                <a:cs typeface="Calibri" pitchFamily="34" charset="0"/>
              </a:rPr>
              <a:t> good </a:t>
            </a:r>
            <a:r>
              <a:rPr lang="en-US" sz="2800" dirty="0" smtClean="0">
                <a:latin typeface="Calibri" pitchFamily="34" charset="0"/>
                <a:cs typeface="Calibri" pitchFamily="34" charset="0"/>
              </a:rPr>
              <a:t>hypothesis (of accuracy </a:t>
            </a:r>
            <a:r>
              <a:rPr lang="el-GR" sz="2800" dirty="0" smtClean="0">
                <a:solidFill>
                  <a:srgbClr val="0000FF"/>
                </a:solidFill>
                <a:sym typeface="Symbol" pitchFamily="18" charset="2"/>
              </a:rPr>
              <a:t>α</a:t>
            </a:r>
            <a:r>
              <a:rPr lang="en-US" sz="2800" dirty="0" smtClean="0">
                <a:sym typeface="Symbol" pitchFamily="18" charset="2"/>
              </a:rPr>
              <a:t>)</a:t>
            </a:r>
            <a:endParaRPr lang="en-US" sz="2800" dirty="0" smtClean="0">
              <a:latin typeface="Calibri" pitchFamily="34" charset="0"/>
              <a:cs typeface="Calibri" pitchFamily="34" charset="0"/>
            </a:endParaRPr>
          </a:p>
          <a:p>
            <a:pPr lvl="1" indent="-228600">
              <a:lnSpc>
                <a:spcPct val="80000"/>
              </a:lnSpc>
              <a:spcBef>
                <a:spcPts val="500"/>
              </a:spcBef>
              <a:buClr>
                <a:schemeClr val="accent2"/>
              </a:buClr>
              <a:buSzPct val="75000"/>
            </a:pPr>
            <a:r>
              <a:rPr lang="en-US" sz="2800" dirty="0" smtClean="0">
                <a:latin typeface="Calibri" pitchFamily="34" charset="0"/>
                <a:cs typeface="Calibri" pitchFamily="34" charset="0"/>
              </a:rPr>
              <a:t>                                      with probability </a:t>
            </a:r>
            <a:r>
              <a:rPr lang="en-US" sz="2800" dirty="0" smtClean="0">
                <a:solidFill>
                  <a:srgbClr val="0000FF"/>
                </a:solidFill>
                <a:latin typeface="Comic Sans MS" pitchFamily="66" charset="0"/>
              </a:rPr>
              <a:t> </a:t>
            </a:r>
            <a:r>
              <a:rPr lang="en-US" sz="2800" b="1" dirty="0" smtClean="0">
                <a:solidFill>
                  <a:srgbClr val="0000FF"/>
                </a:solidFill>
                <a:latin typeface="Calibri" pitchFamily="34" charset="0"/>
                <a:cs typeface="Calibri" pitchFamily="34" charset="0"/>
                <a:sym typeface="Symbol"/>
              </a:rPr>
              <a:t></a:t>
            </a:r>
            <a:r>
              <a:rPr lang="en-US" sz="2800" dirty="0" smtClean="0">
                <a:solidFill>
                  <a:srgbClr val="0000FF"/>
                </a:solidFill>
                <a:latin typeface="Calibri" pitchFamily="34" charset="0"/>
                <a:cs typeface="Calibri" pitchFamily="34" charset="0"/>
                <a:sym typeface="Symbol"/>
              </a:rPr>
              <a:t>1</a:t>
            </a:r>
            <a:r>
              <a:rPr lang="en-US" sz="2800" b="1" dirty="0" smtClean="0">
                <a:solidFill>
                  <a:srgbClr val="0000FF"/>
                </a:solidFill>
                <a:latin typeface="Calibri" pitchFamily="34" charset="0"/>
                <a:cs typeface="Calibri" pitchFamily="34" charset="0"/>
                <a:sym typeface="Symbol"/>
              </a:rPr>
              <a:t>- </a:t>
            </a:r>
            <a:r>
              <a:rPr lang="el-GR" sz="2800" dirty="0" smtClean="0">
                <a:solidFill>
                  <a:srgbClr val="0000FF"/>
                </a:solidFill>
                <a:latin typeface="Calibri" pitchFamily="34" charset="0"/>
                <a:cs typeface="Calibri" pitchFamily="34" charset="0"/>
                <a:sym typeface="Symbol" pitchFamily="18" charset="2"/>
              </a:rPr>
              <a:t>β</a:t>
            </a:r>
            <a:r>
              <a:rPr lang="en-US" sz="2800" b="1" dirty="0" smtClean="0">
                <a:solidFill>
                  <a:srgbClr val="0000FF"/>
                </a:solidFill>
              </a:rPr>
              <a:t> </a:t>
            </a:r>
            <a:r>
              <a:rPr lang="en-US" sz="2800" dirty="0" smtClean="0">
                <a:latin typeface="Calibri" pitchFamily="34" charset="0"/>
                <a:cs typeface="Calibri" pitchFamily="34" charset="0"/>
              </a:rPr>
              <a:t>in poly time</a:t>
            </a:r>
          </a:p>
          <a:p>
            <a:pPr marL="182880" indent="-274320">
              <a:spcBef>
                <a:spcPts val="550"/>
              </a:spcBef>
              <a:buSzPct val="100000"/>
              <a:buFont typeface="Calibri" pitchFamily="34" charset="0"/>
              <a:buChar char="‒"/>
            </a:pPr>
            <a:endPar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endParaRPr>
          </a:p>
          <a:p>
            <a:pPr marL="182880" indent="-274320">
              <a:spcBef>
                <a:spcPts val="550"/>
              </a:spcBef>
              <a:buSzPct val="100000"/>
              <a:buFont typeface="Calibri" pitchFamily="34" charset="0"/>
              <a:buChar char="‒"/>
            </a:pPr>
            <a:endParaRPr kumimoji="0" lang="en-US" sz="2800" b="0" i="0" u="none" strike="noStrike" kern="1200" cap="none" spc="0" normalizeH="0" baseline="0" noProof="0" dirty="0" smtClean="0">
              <a:ln>
                <a:noFill/>
              </a:ln>
              <a:solidFill>
                <a:schemeClr val="tx1"/>
              </a:solidFill>
              <a:effectLst/>
              <a:uLnTx/>
              <a:uFillTx/>
              <a:latin typeface="Calibri" pitchFamily="34" charset="0"/>
              <a:cs typeface="Calibri" pitchFamily="34" charset="0"/>
            </a:endParaRPr>
          </a:p>
        </p:txBody>
      </p:sp>
      <p:sp>
        <p:nvSpPr>
          <p:cNvPr id="2" name="Title 1"/>
          <p:cNvSpPr>
            <a:spLocks noGrp="1"/>
          </p:cNvSpPr>
          <p:nvPr>
            <p:ph type="title"/>
          </p:nvPr>
        </p:nvSpPr>
        <p:spPr>
          <a:xfrm>
            <a:off x="304800" y="152400"/>
            <a:ext cx="8305800" cy="685800"/>
          </a:xfrm>
        </p:spPr>
        <p:txBody>
          <a:bodyPr wrap="square" lIns="91440" tIns="45720" rIns="91440" bIns="45720" numCol="1" anchor="ctr" anchorCtr="0" compatLnSpc="1">
            <a:prstTxWarp prst="textNoShape">
              <a:avLst/>
            </a:prstTxWarp>
          </a:bodyPr>
          <a:lstStyle/>
          <a:p>
            <a:r>
              <a:rPr lang="en-US" sz="3600" cap="none" dirty="0" smtClean="0">
                <a:effectLst>
                  <a:outerShdw blurRad="38100" dist="38100" dir="2700000" algn="tl">
                    <a:srgbClr val="C0C0C0"/>
                  </a:outerShdw>
                </a:effectLst>
              </a:rPr>
              <a:t>PAC  </a:t>
            </a:r>
            <a:r>
              <a:rPr lang="en-US" sz="3600" dirty="0" smtClean="0">
                <a:effectLst>
                  <a:outerShdw blurRad="38100" dist="38100" dir="2700000" algn="tl">
                    <a:srgbClr val="C0C0C0"/>
                  </a:outerShdw>
                </a:effectLst>
              </a:rPr>
              <a:t>Learning Definition </a:t>
            </a:r>
            <a:r>
              <a:rPr lang="en-US" sz="3200" i="0" dirty="0" smtClean="0">
                <a:solidFill>
                  <a:schemeClr val="tx2">
                    <a:satMod val="130000"/>
                  </a:schemeClr>
                </a:solidFill>
              </a:rPr>
              <a:t>[Valiant 84]</a:t>
            </a:r>
            <a:endParaRPr lang="en-US" sz="3200" i="0" cap="none" dirty="0" smtClean="0">
              <a:effectLst>
                <a:outerShdw blurRad="38100" dist="38100" dir="2700000" algn="tl">
                  <a:srgbClr val="C0C0C0"/>
                </a:outerShdw>
              </a:effectLst>
            </a:endParaRPr>
          </a:p>
        </p:txBody>
      </p:sp>
      <p:sp>
        <p:nvSpPr>
          <p:cNvPr id="3" name="Content Placeholder 2"/>
          <p:cNvSpPr>
            <a:spLocks noGrp="1"/>
          </p:cNvSpPr>
          <p:nvPr>
            <p:ph sz="quarter" idx="1"/>
          </p:nvPr>
        </p:nvSpPr>
        <p:spPr>
          <a:xfrm>
            <a:off x="304800" y="1066800"/>
            <a:ext cx="8839200" cy="2057400"/>
          </a:xfrm>
        </p:spPr>
        <p:txBody>
          <a:bodyPr>
            <a:noAutofit/>
          </a:bodyPr>
          <a:lstStyle/>
          <a:p>
            <a:pPr>
              <a:buNone/>
            </a:pPr>
            <a:r>
              <a:rPr lang="en-US" dirty="0" smtClean="0"/>
              <a:t>A </a:t>
            </a:r>
            <a:r>
              <a:rPr lang="en-US" dirty="0" smtClean="0">
                <a:solidFill>
                  <a:srgbClr val="00B050"/>
                </a:solidFill>
              </a:rPr>
              <a:t>concept class</a:t>
            </a:r>
            <a:r>
              <a:rPr lang="en-US" sz="2800" dirty="0" smtClean="0"/>
              <a:t> </a:t>
            </a:r>
            <a:r>
              <a:rPr lang="en-US" sz="2800" dirty="0" smtClean="0">
                <a:solidFill>
                  <a:srgbClr val="0000FF"/>
                </a:solidFill>
              </a:rPr>
              <a:t>C</a:t>
            </a:r>
            <a:r>
              <a:rPr lang="en-US" sz="2800" dirty="0" smtClean="0"/>
              <a:t> </a:t>
            </a:r>
            <a:r>
              <a:rPr lang="en-US" dirty="0" smtClean="0"/>
              <a:t>is</a:t>
            </a:r>
            <a:r>
              <a:rPr lang="en-US" sz="2800" dirty="0" smtClean="0"/>
              <a:t> a set of functions {c : D</a:t>
            </a:r>
            <a:r>
              <a:rPr lang="en-US" sz="2800" dirty="0" smtClean="0">
                <a:sym typeface="Symbol" pitchFamily="18" charset="2"/>
              </a:rPr>
              <a:t></a:t>
            </a:r>
            <a:r>
              <a:rPr lang="en-US" sz="2800" dirty="0" smtClean="0"/>
              <a:t>{0,</a:t>
            </a:r>
            <a:r>
              <a:rPr lang="en-US" sz="2800" dirty="0" smtClean="0">
                <a:latin typeface="Times New Roman" pitchFamily="18" charset="0"/>
                <a:cs typeface="Times New Roman" pitchFamily="18" charset="0"/>
              </a:rPr>
              <a:t>1</a:t>
            </a:r>
            <a:r>
              <a:rPr lang="en-US" sz="2800" dirty="0" smtClean="0"/>
              <a:t>}} together with their representation.</a:t>
            </a:r>
            <a:endParaRPr lang="en-US" sz="2800" dirty="0" smtClean="0">
              <a:latin typeface="Arial Narrow" pitchFamily="34" charset="0"/>
              <a:cs typeface="Times New Roman" pitchFamily="18" charset="0"/>
            </a:endParaRPr>
          </a:p>
          <a:p>
            <a:pPr eaLnBrk="1" hangingPunct="1">
              <a:buFont typeface="Wingdings" pitchFamily="2" charset="2"/>
              <a:buNone/>
            </a:pPr>
            <a:endParaRPr lang="en-US" sz="2800" dirty="0" smtClean="0"/>
          </a:p>
        </p:txBody>
      </p:sp>
      <p:grpSp>
        <p:nvGrpSpPr>
          <p:cNvPr id="4" name="Group 16"/>
          <p:cNvGrpSpPr>
            <a:grpSpLocks/>
          </p:cNvGrpSpPr>
          <p:nvPr/>
        </p:nvGrpSpPr>
        <p:grpSpPr bwMode="auto">
          <a:xfrm>
            <a:off x="3581400" y="212925"/>
            <a:ext cx="5334000" cy="4821222"/>
            <a:chOff x="-2704" y="638"/>
            <a:chExt cx="3360" cy="2549"/>
          </a:xfrm>
        </p:grpSpPr>
        <p:grpSp>
          <p:nvGrpSpPr>
            <p:cNvPr id="6" name="Group 8"/>
            <p:cNvGrpSpPr>
              <a:grpSpLocks/>
            </p:cNvGrpSpPr>
            <p:nvPr/>
          </p:nvGrpSpPr>
          <p:grpSpPr bwMode="auto">
            <a:xfrm>
              <a:off x="-2704" y="1581"/>
              <a:ext cx="3360" cy="1606"/>
              <a:chOff x="-4140048" y="2418204"/>
              <a:chExt cx="5334384" cy="2550212"/>
            </a:xfrm>
          </p:grpSpPr>
          <p:sp>
            <p:nvSpPr>
              <p:cNvPr id="32777" name="TextBox 11"/>
              <p:cNvSpPr txBox="1">
                <a:spLocks noChangeArrowheads="1"/>
              </p:cNvSpPr>
              <p:nvPr/>
            </p:nvSpPr>
            <p:spPr bwMode="auto">
              <a:xfrm>
                <a:off x="-4140048" y="2418204"/>
                <a:ext cx="1066852" cy="509789"/>
              </a:xfrm>
              <a:prstGeom prst="rect">
                <a:avLst/>
              </a:prstGeom>
              <a:noFill/>
              <a:ln w="9525">
                <a:noFill/>
                <a:miter lim="800000"/>
                <a:headEnd/>
                <a:tailEnd/>
              </a:ln>
            </p:spPr>
            <p:txBody>
              <a:bodyPr wrap="square">
                <a:spAutoFit/>
              </a:bodyPr>
              <a:lstStyle/>
              <a:p>
                <a:pPr marL="365125" indent="-282575">
                  <a:buFont typeface="Wingdings 2" pitchFamily="18" charset="2"/>
                  <a:buNone/>
                </a:pPr>
                <a:r>
                  <a:rPr lang="en-US" sz="2800" b="1" dirty="0" smtClean="0">
                    <a:solidFill>
                      <a:srgbClr val="C00000"/>
                    </a:solidFill>
                    <a:latin typeface="Calibri" pitchFamily="34" charset="0"/>
                    <a:cs typeface="Calibri" pitchFamily="34" charset="0"/>
                  </a:rPr>
                  <a:t>       *</a:t>
                </a:r>
                <a:endParaRPr lang="en-US" sz="2800" b="1" dirty="0">
                  <a:latin typeface="Calibri" pitchFamily="34" charset="0"/>
                  <a:cs typeface="Calibri" pitchFamily="34" charset="0"/>
                </a:endParaRPr>
              </a:p>
            </p:txBody>
          </p:sp>
          <p:sp>
            <p:nvSpPr>
              <p:cNvPr id="24" name="TextBox 23"/>
              <p:cNvSpPr txBox="1"/>
              <p:nvPr/>
            </p:nvSpPr>
            <p:spPr>
              <a:xfrm>
                <a:off x="-863212" y="4529040"/>
                <a:ext cx="2057548" cy="439376"/>
              </a:xfrm>
              <a:prstGeom prst="rect">
                <a:avLst/>
              </a:prstGeom>
              <a:solidFill>
                <a:schemeClr val="bg1"/>
              </a:solidFill>
              <a:ln>
                <a:noFill/>
              </a:ln>
            </p:spPr>
            <p:txBody>
              <a:bodyPr wrap="square" rtlCol="1">
                <a:spAutoFit/>
              </a:bodyPr>
              <a:lstStyle/>
              <a:p>
                <a:pPr>
                  <a:defRPr/>
                </a:pPr>
                <a:r>
                  <a:rPr lang="en-US" sz="2800" strike="sngStrike" dirty="0">
                    <a:solidFill>
                      <a:srgbClr val="C00000"/>
                    </a:solidFill>
                    <a:latin typeface="Calibri" pitchFamily="34" charset="0"/>
                    <a:cs typeface="Calibri" pitchFamily="34" charset="0"/>
                  </a:rPr>
                  <a:t>in </a:t>
                </a:r>
                <a:r>
                  <a:rPr lang="en-US" sz="2800" strike="sngStrike" dirty="0" smtClean="0">
                    <a:solidFill>
                      <a:srgbClr val="C00000"/>
                    </a:solidFill>
                    <a:latin typeface="Calibri" pitchFamily="34" charset="0"/>
                    <a:cs typeface="Calibri" pitchFamily="34" charset="0"/>
                  </a:rPr>
                  <a:t>poly time</a:t>
                </a:r>
                <a:endParaRPr lang="he-IL" sz="2800" strike="sngStrike" dirty="0">
                  <a:solidFill>
                    <a:srgbClr val="C00000"/>
                  </a:solidFill>
                  <a:latin typeface="Calibri" pitchFamily="34" charset="0"/>
                </a:endParaRPr>
              </a:p>
            </p:txBody>
          </p:sp>
        </p:grpSp>
        <p:sp>
          <p:nvSpPr>
            <p:cNvPr id="20" name="Rectangle 19"/>
            <p:cNvSpPr/>
            <p:nvPr/>
          </p:nvSpPr>
          <p:spPr bwMode="auto">
            <a:xfrm>
              <a:off x="-1600" y="638"/>
              <a:ext cx="1303" cy="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latin typeface="Calibri" pitchFamily="34" charset="0"/>
              </a:endParaRPr>
            </a:p>
          </p:txBody>
        </p:sp>
      </p:grpSp>
      <p:sp>
        <p:nvSpPr>
          <p:cNvPr id="21" name="TextBox 20"/>
          <p:cNvSpPr txBox="1"/>
          <p:nvPr/>
        </p:nvSpPr>
        <p:spPr bwMode="auto">
          <a:xfrm>
            <a:off x="1295400" y="4520347"/>
            <a:ext cx="2209800" cy="523220"/>
          </a:xfrm>
          <a:prstGeom prst="rect">
            <a:avLst/>
          </a:prstGeom>
          <a:solidFill>
            <a:schemeClr val="bg1"/>
          </a:solidFill>
          <a:ln>
            <a:noFill/>
          </a:ln>
        </p:spPr>
        <p:txBody>
          <a:bodyPr wrap="square" rtlCol="1">
            <a:spAutoFit/>
          </a:bodyPr>
          <a:lstStyle/>
          <a:p>
            <a:pPr>
              <a:defRPr/>
            </a:pPr>
            <a:r>
              <a:rPr lang="en-US" sz="2800" dirty="0" smtClean="0">
                <a:solidFill>
                  <a:srgbClr val="C00000"/>
                </a:solidFill>
                <a:latin typeface="Calibri" pitchFamily="34" charset="0"/>
                <a:cs typeface="Calibri" pitchFamily="34" charset="0"/>
              </a:rPr>
              <a:t>of poly length</a:t>
            </a:r>
            <a:endParaRPr lang="he-IL" sz="2800" dirty="0">
              <a:solidFill>
                <a:srgbClr val="C00000"/>
              </a:solidFill>
              <a:latin typeface="Calibri" pitchFamily="34" charset="0"/>
            </a:endParaRPr>
          </a:p>
        </p:txBody>
      </p:sp>
      <p:sp>
        <p:nvSpPr>
          <p:cNvPr id="22"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13</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uiExpand="1" build="p"/>
      <p:bldP spid="21"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Group 64"/>
          <p:cNvGraphicFramePr>
            <a:graphicFrameLocks noGrp="1"/>
          </p:cNvGraphicFramePr>
          <p:nvPr/>
        </p:nvGraphicFramePr>
        <p:xfrm>
          <a:off x="3657600" y="2057400"/>
          <a:ext cx="4038600" cy="2103120"/>
        </p:xfrm>
        <a:graphic>
          <a:graphicData uri="http://schemas.openxmlformats.org/drawingml/2006/table">
            <a:tbl>
              <a:tblPr/>
              <a:tblGrid>
                <a:gridCol w="762000"/>
                <a:gridCol w="1600200"/>
                <a:gridCol w="838200"/>
                <a:gridCol w="838200"/>
              </a:tblGrid>
              <a:tr h="5850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Comic Sans MS" pitchFamily="66" charset="0"/>
                          <a:cs typeface="Arial" pitchFamily="34" charset="0"/>
                        </a:rPr>
                        <a:t>% down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Comic Sans MS" pitchFamily="66" charset="0"/>
                          <a:cs typeface="Arial" pitchFamily="34" charset="0"/>
                        </a:rPr>
                        <a:t>Recent delinquency?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Comic Sans MS" pitchFamily="66" charset="0"/>
                          <a:cs typeface="Arial" pitchFamily="34" charset="0"/>
                        </a:rPr>
                        <a:t>High debt?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rgbClr val="FFFFFF"/>
                          </a:solidFill>
                          <a:effectLst/>
                          <a:latin typeface="Comic Sans MS" pitchFamily="66" charset="0"/>
                          <a:cs typeface="Arial" pitchFamily="34" charset="0"/>
                        </a:rPr>
                        <a:t>Mmp</a:t>
                      </a:r>
                      <a:r>
                        <a:rPr kumimoji="0" lang="en-US" sz="1800" b="1" i="0" u="none" strike="noStrike" cap="none" normalizeH="0" baseline="0" dirty="0" smtClean="0">
                          <a:ln>
                            <a:noFill/>
                          </a:ln>
                          <a:solidFill>
                            <a:srgbClr val="FFFFFF"/>
                          </a:solidFill>
                          <a:effectLst/>
                          <a:latin typeface="Comic Sans MS" pitchFamily="66" charset="0"/>
                          <a:cs typeface="Arial" pitchFamily="34" charset="0"/>
                        </a:rPr>
                        <a:t>/inc</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Times New Roman" pitchFamily="18" charset="0"/>
                        </a:rPr>
                        <a:t>1</a:t>
                      </a:r>
                      <a:r>
                        <a:rPr kumimoji="0" lang="en-US" sz="1800" b="0" i="0" u="none" strike="noStrike" cap="none" normalizeH="0" baseline="0" dirty="0" smtClean="0">
                          <a:ln>
                            <a:noFill/>
                          </a:ln>
                          <a:solidFill>
                            <a:srgbClr val="000000"/>
                          </a:solidFill>
                          <a:effectLst/>
                          <a:latin typeface="Comic Sans MS" pitchFamily="66" charset="0"/>
                          <a:cs typeface="Aria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Comic Sans MS" pitchFamily="66" charset="0"/>
                          <a:cs typeface="Arial" pitchFamily="34" charset="0"/>
                        </a:rPr>
                        <a:t>0.32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Times New Roman" pitchFamily="18" charset="0"/>
                        </a:rPr>
                        <a:t>1</a:t>
                      </a:r>
                      <a:r>
                        <a:rPr kumimoji="0" lang="en-US" sz="1800" b="0" i="0" u="none" strike="noStrike" cap="none" normalizeH="0" baseline="0" dirty="0" smtClean="0">
                          <a:ln>
                            <a:noFill/>
                          </a:ln>
                          <a:solidFill>
                            <a:srgbClr val="000000"/>
                          </a:solidFill>
                          <a:effectLst/>
                          <a:latin typeface="Comic Sans MS" pitchFamily="66" charset="0"/>
                          <a:cs typeface="Aria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Yes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Comic Sans MS" pitchFamily="66" charset="0"/>
                          <a:cs typeface="Arial"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Yes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0.30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334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0.3</a:t>
                      </a:r>
                      <a:r>
                        <a:rPr kumimoji="0" lang="en-US" sz="1800" b="0" i="0" u="none" strike="noStrike" cap="none" normalizeH="0" baseline="0" dirty="0" smtClean="0">
                          <a:ln>
                            <a:noFill/>
                          </a:ln>
                          <a:solidFill>
                            <a:srgbClr val="000000"/>
                          </a:solidFill>
                          <a:effectLst/>
                          <a:latin typeface="Comic Sans MS" pitchFamily="66" charset="0"/>
                          <a:cs typeface="Times New Roman" pitchFamily="18"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bl>
          </a:graphicData>
        </a:graphic>
      </p:graphicFrame>
      <p:graphicFrame>
        <p:nvGraphicFramePr>
          <p:cNvPr id="13" name="Table 12"/>
          <p:cNvGraphicFramePr>
            <a:graphicFrameLocks noGrp="1"/>
          </p:cNvGraphicFramePr>
          <p:nvPr/>
        </p:nvGraphicFramePr>
        <p:xfrm>
          <a:off x="7696200" y="2057400"/>
          <a:ext cx="990600" cy="2103120"/>
        </p:xfrm>
        <a:graphic>
          <a:graphicData uri="http://schemas.openxmlformats.org/drawingml/2006/table">
            <a:tbl>
              <a:tblPr firstRow="1" bandRow="1">
                <a:tableStyleId>{5C22544A-7EE6-4342-B048-85BDC9FD1C3A}</a:tableStyleId>
              </a:tblPr>
              <a:tblGrid>
                <a:gridCol w="990600"/>
              </a:tblGrid>
              <a:tr h="305526">
                <a:tc>
                  <a:txBody>
                    <a:bodyPr/>
                    <a:lstStyle/>
                    <a:p>
                      <a:pPr algn="ctr"/>
                      <a:r>
                        <a:rPr lang="en-US" dirty="0" smtClean="0">
                          <a:latin typeface="Comic Sans MS" pitchFamily="66" charset="0"/>
                        </a:rPr>
                        <a:t>Good Risk?</a:t>
                      </a:r>
                    </a:p>
                  </a:txBody>
                  <a:tcPr>
                    <a:solidFill>
                      <a:srgbClr val="7030A0">
                        <a:alpha val="56000"/>
                      </a:srgbClr>
                    </a:solidFill>
                  </a:tcPr>
                </a:tc>
              </a:tr>
              <a:tr h="305526">
                <a:tc>
                  <a:txBody>
                    <a:bodyPr/>
                    <a:lstStyle/>
                    <a:p>
                      <a:pPr algn="ctr"/>
                      <a:r>
                        <a:rPr lang="en-US" b="1" dirty="0" smtClean="0">
                          <a:latin typeface="Comic Sans MS" pitchFamily="66" charset="0"/>
                        </a:rPr>
                        <a:t>Yes</a:t>
                      </a:r>
                      <a:endParaRPr lang="en-US" b="1" dirty="0">
                        <a:latin typeface="Comic Sans MS" pitchFamily="66" charset="0"/>
                      </a:endParaRPr>
                    </a:p>
                  </a:txBody>
                  <a:tcPr>
                    <a:solidFill>
                      <a:srgbClr val="7030A0">
                        <a:alpha val="25000"/>
                      </a:srgbClr>
                    </a:solidFill>
                  </a:tcPr>
                </a:tc>
              </a:tr>
              <a:tr h="305526">
                <a:tc>
                  <a:txBody>
                    <a:bodyPr/>
                    <a:lstStyle/>
                    <a:p>
                      <a:pPr algn="ctr"/>
                      <a:r>
                        <a:rPr lang="en-US" b="1" dirty="0" smtClean="0">
                          <a:latin typeface="Comic Sans MS" pitchFamily="66" charset="0"/>
                        </a:rPr>
                        <a:t>Yes</a:t>
                      </a:r>
                      <a:endParaRPr lang="en-US" b="1" dirty="0">
                        <a:latin typeface="Comic Sans MS" pitchFamily="66" charset="0"/>
                      </a:endParaRPr>
                    </a:p>
                  </a:txBody>
                  <a:tcPr>
                    <a:solidFill>
                      <a:srgbClr val="7030A0">
                        <a:alpha val="11000"/>
                      </a:srgbClr>
                    </a:solidFill>
                  </a:tcPr>
                </a:tc>
              </a:tr>
              <a:tr h="305526">
                <a:tc>
                  <a:txBody>
                    <a:bodyPr/>
                    <a:lstStyle/>
                    <a:p>
                      <a:pPr algn="ctr"/>
                      <a:r>
                        <a:rPr lang="en-US" b="1" dirty="0" smtClean="0">
                          <a:latin typeface="Comic Sans MS" pitchFamily="66" charset="0"/>
                        </a:rPr>
                        <a:t>No</a:t>
                      </a:r>
                      <a:endParaRPr lang="en-US" b="1" dirty="0">
                        <a:latin typeface="Comic Sans MS" pitchFamily="66" charset="0"/>
                      </a:endParaRPr>
                    </a:p>
                  </a:txBody>
                  <a:tcPr>
                    <a:solidFill>
                      <a:srgbClr val="7030A0">
                        <a:alpha val="25000"/>
                      </a:srgbClr>
                    </a:solidFill>
                  </a:tcPr>
                </a:tc>
              </a:tr>
              <a:tr h="305526">
                <a:tc>
                  <a:txBody>
                    <a:bodyPr/>
                    <a:lstStyle/>
                    <a:p>
                      <a:pPr algn="ctr"/>
                      <a:r>
                        <a:rPr lang="en-US" b="1" dirty="0" smtClean="0">
                          <a:latin typeface="Comic Sans MS" pitchFamily="66" charset="0"/>
                        </a:rPr>
                        <a:t>Yes</a:t>
                      </a:r>
                      <a:endParaRPr lang="en-US" b="1" dirty="0">
                        <a:latin typeface="Comic Sans MS" pitchFamily="66" charset="0"/>
                      </a:endParaRPr>
                    </a:p>
                  </a:txBody>
                  <a:tcPr>
                    <a:solidFill>
                      <a:srgbClr val="7030A0">
                        <a:alpha val="11000"/>
                      </a:srgbClr>
                    </a:solidFill>
                  </a:tcPr>
                </a:tc>
              </a:tr>
            </a:tbl>
          </a:graphicData>
        </a:graphic>
      </p:graphicFrame>
      <p:sp>
        <p:nvSpPr>
          <p:cNvPr id="2" name="Title 1"/>
          <p:cNvSpPr>
            <a:spLocks noGrp="1"/>
          </p:cNvSpPr>
          <p:nvPr>
            <p:ph type="title"/>
          </p:nvPr>
        </p:nvSpPr>
        <p:spPr/>
        <p:txBody>
          <a:bodyPr wrap="square" lIns="91440" tIns="45720" rIns="91440" bIns="45720" numCol="1" anchor="ctr" anchorCtr="0" compatLnSpc="1">
            <a:prstTxWarp prst="textNoShape">
              <a:avLst/>
            </a:prstTxWarp>
          </a:bodyPr>
          <a:lstStyle/>
          <a:p>
            <a:pPr eaLnBrk="1" hangingPunct="1"/>
            <a:r>
              <a:rPr lang="en-US" sz="3600" cap="none" dirty="0" smtClean="0">
                <a:effectLst>
                  <a:outerShdw blurRad="38100" dist="38100" dir="2700000" algn="tl">
                    <a:srgbClr val="C0C0C0"/>
                  </a:outerShdw>
                </a:effectLst>
              </a:rPr>
              <a:t>Private Learning</a:t>
            </a:r>
          </a:p>
        </p:txBody>
      </p:sp>
      <p:sp>
        <p:nvSpPr>
          <p:cNvPr id="34819" name="Content Placeholder 12"/>
          <p:cNvSpPr>
            <a:spLocks noGrp="1"/>
          </p:cNvSpPr>
          <p:nvPr>
            <p:ph sz="quarter" idx="1"/>
          </p:nvPr>
        </p:nvSpPr>
        <p:spPr>
          <a:xfrm>
            <a:off x="304800" y="990600"/>
            <a:ext cx="8534400" cy="5562600"/>
          </a:xfrm>
        </p:spPr>
        <p:txBody>
          <a:bodyPr>
            <a:noAutofit/>
          </a:bodyPr>
          <a:lstStyle/>
          <a:p>
            <a:pPr eaLnBrk="1" hangingPunct="1">
              <a:lnSpc>
                <a:spcPct val="90000"/>
              </a:lnSpc>
              <a:buFont typeface="Wingdings" pitchFamily="2" charset="2"/>
              <a:buNone/>
            </a:pPr>
            <a:r>
              <a:rPr lang="en-US" sz="2400" b="1" dirty="0" smtClean="0">
                <a:solidFill>
                  <a:srgbClr val="00B050"/>
                </a:solidFill>
              </a:rPr>
              <a:t>Input: </a:t>
            </a:r>
            <a:r>
              <a:rPr lang="en-US" sz="2400" dirty="0" smtClean="0"/>
              <a:t>Database:</a:t>
            </a:r>
            <a:r>
              <a:rPr lang="en-US" sz="2400" b="1" dirty="0" smtClean="0"/>
              <a:t> </a:t>
            </a:r>
            <a:r>
              <a:rPr lang="en-US" sz="2400" b="1" dirty="0" smtClean="0">
                <a:solidFill>
                  <a:srgbClr val="0000FF"/>
                </a:solidFill>
              </a:rPr>
              <a:t>x</a:t>
            </a:r>
            <a:r>
              <a:rPr lang="en-US" sz="2400" b="1" dirty="0" smtClean="0"/>
              <a:t> </a:t>
            </a:r>
            <a:r>
              <a:rPr lang="en-US" sz="2400" dirty="0" smtClean="0">
                <a:solidFill>
                  <a:srgbClr val="0000FF"/>
                </a:solidFill>
              </a:rPr>
              <a:t>= (x</a:t>
            </a:r>
            <a:r>
              <a:rPr lang="en-US" sz="2400" baseline="-25000" dirty="0" smtClean="0">
                <a:solidFill>
                  <a:srgbClr val="0000FF"/>
                </a:solidFill>
                <a:latin typeface="Times New Roman" pitchFamily="18" charset="0"/>
                <a:cs typeface="Times New Roman" pitchFamily="18" charset="0"/>
              </a:rPr>
              <a:t>1</a:t>
            </a:r>
            <a:r>
              <a:rPr lang="en-US" sz="2400" dirty="0" smtClean="0">
                <a:solidFill>
                  <a:srgbClr val="0000FF"/>
                </a:solidFill>
              </a:rPr>
              <a:t>,x</a:t>
            </a:r>
            <a:r>
              <a:rPr lang="en-US" sz="2400" baseline="-25000" dirty="0" smtClean="0">
                <a:solidFill>
                  <a:srgbClr val="0000FF"/>
                </a:solidFill>
              </a:rPr>
              <a:t>2</a:t>
            </a:r>
            <a:r>
              <a:rPr lang="en-US" sz="2400" dirty="0" smtClean="0">
                <a:solidFill>
                  <a:srgbClr val="0000FF"/>
                </a:solidFill>
              </a:rPr>
              <a:t>,…,</a:t>
            </a:r>
            <a:r>
              <a:rPr lang="en-US" sz="2400" dirty="0" err="1" smtClean="0">
                <a:solidFill>
                  <a:srgbClr val="0000FF"/>
                </a:solidFill>
              </a:rPr>
              <a:t>x</a:t>
            </a:r>
            <a:r>
              <a:rPr lang="en-US" sz="2400" baseline="-25000" dirty="0" err="1" smtClean="0">
                <a:solidFill>
                  <a:srgbClr val="0000FF"/>
                </a:solidFill>
              </a:rPr>
              <a:t>n</a:t>
            </a:r>
            <a:r>
              <a:rPr lang="en-US" sz="2400" dirty="0" smtClean="0">
                <a:solidFill>
                  <a:srgbClr val="0000FF"/>
                </a:solidFill>
              </a:rPr>
              <a:t>) </a:t>
            </a:r>
            <a:r>
              <a:rPr lang="en-US" sz="2400" dirty="0" smtClean="0"/>
              <a:t>where</a:t>
            </a:r>
          </a:p>
          <a:p>
            <a:pPr eaLnBrk="1" hangingPunct="1">
              <a:lnSpc>
                <a:spcPct val="90000"/>
              </a:lnSpc>
              <a:buFont typeface="Wingdings" pitchFamily="2" charset="2"/>
              <a:buNone/>
            </a:pPr>
            <a:r>
              <a:rPr lang="en-US" sz="2400" dirty="0" smtClean="0">
                <a:solidFill>
                  <a:srgbClr val="0000FF"/>
                </a:solidFill>
              </a:rPr>
              <a:t>x</a:t>
            </a:r>
            <a:r>
              <a:rPr lang="en-US" sz="2400" baseline="-25000" dirty="0" smtClean="0">
                <a:solidFill>
                  <a:srgbClr val="0000FF"/>
                </a:solidFill>
              </a:rPr>
              <a:t>i </a:t>
            </a:r>
            <a:r>
              <a:rPr lang="en-US" sz="2400" dirty="0" smtClean="0">
                <a:solidFill>
                  <a:srgbClr val="0000FF"/>
                </a:solidFill>
              </a:rPr>
              <a:t>= (</a:t>
            </a:r>
            <a:r>
              <a:rPr lang="en-US" sz="2400" dirty="0" err="1" smtClean="0">
                <a:solidFill>
                  <a:srgbClr val="0000FF"/>
                </a:solidFill>
              </a:rPr>
              <a:t>y</a:t>
            </a:r>
            <a:r>
              <a:rPr lang="en-US" sz="2400" baseline="-25000" dirty="0" err="1" smtClean="0">
                <a:solidFill>
                  <a:srgbClr val="0000FF"/>
                </a:solidFill>
              </a:rPr>
              <a:t>i</a:t>
            </a:r>
            <a:r>
              <a:rPr lang="en-US" sz="2400" dirty="0" err="1" smtClean="0">
                <a:solidFill>
                  <a:srgbClr val="0000FF"/>
                </a:solidFill>
              </a:rPr>
              <a:t>,z</a:t>
            </a:r>
            <a:r>
              <a:rPr lang="en-US" sz="2400" baseline="-25000" dirty="0" err="1" smtClean="0">
                <a:solidFill>
                  <a:srgbClr val="0000FF"/>
                </a:solidFill>
              </a:rPr>
              <a:t>i</a:t>
            </a:r>
            <a:r>
              <a:rPr lang="en-US" sz="2400" dirty="0" smtClean="0">
                <a:solidFill>
                  <a:srgbClr val="0000FF"/>
                </a:solidFill>
              </a:rPr>
              <a:t>)</a:t>
            </a:r>
            <a:r>
              <a:rPr lang="en-US" sz="2400" dirty="0" smtClean="0"/>
              <a:t>, where </a:t>
            </a:r>
            <a:r>
              <a:rPr lang="en-US" sz="2400" dirty="0" err="1" smtClean="0">
                <a:solidFill>
                  <a:srgbClr val="0000FF"/>
                </a:solidFill>
              </a:rPr>
              <a:t>y</a:t>
            </a:r>
            <a:r>
              <a:rPr lang="en-US" sz="2400" baseline="-25000" dirty="0" err="1" smtClean="0">
                <a:solidFill>
                  <a:srgbClr val="0000FF"/>
                </a:solidFill>
              </a:rPr>
              <a:t>i</a:t>
            </a:r>
            <a:r>
              <a:rPr lang="en-US" sz="2400" baseline="-25000" dirty="0" smtClean="0">
                <a:solidFill>
                  <a:srgbClr val="0000FF"/>
                </a:solidFill>
              </a:rPr>
              <a:t>  </a:t>
            </a:r>
            <a:r>
              <a:rPr lang="en-US" sz="2400" dirty="0" smtClean="0">
                <a:solidFill>
                  <a:srgbClr val="0000FF"/>
                </a:solidFill>
              </a:rPr>
              <a:t>~ P</a:t>
            </a:r>
            <a:r>
              <a:rPr lang="en-US" sz="2400" dirty="0" smtClean="0"/>
              <a:t>,  </a:t>
            </a:r>
            <a:r>
              <a:rPr lang="en-US" sz="2400" dirty="0" err="1" smtClean="0">
                <a:solidFill>
                  <a:srgbClr val="0000FF"/>
                </a:solidFill>
              </a:rPr>
              <a:t>z</a:t>
            </a:r>
            <a:r>
              <a:rPr lang="en-US" sz="2400" baseline="-25000" dirty="0" err="1" smtClean="0">
                <a:solidFill>
                  <a:srgbClr val="0000FF"/>
                </a:solidFill>
              </a:rPr>
              <a:t>i</a:t>
            </a:r>
            <a:r>
              <a:rPr lang="en-US" sz="2400" dirty="0" smtClean="0">
                <a:solidFill>
                  <a:srgbClr val="0000FF"/>
                </a:solidFill>
              </a:rPr>
              <a:t> = c(</a:t>
            </a:r>
            <a:r>
              <a:rPr lang="en-US" sz="2400" dirty="0" err="1" smtClean="0">
                <a:solidFill>
                  <a:srgbClr val="0000FF"/>
                </a:solidFill>
              </a:rPr>
              <a:t>y</a:t>
            </a:r>
            <a:r>
              <a:rPr lang="en-US" sz="2400" baseline="-25000" dirty="0" err="1" smtClean="0">
                <a:solidFill>
                  <a:srgbClr val="0000FF"/>
                </a:solidFill>
              </a:rPr>
              <a:t>i</a:t>
            </a:r>
            <a:r>
              <a:rPr lang="en-US" sz="2400" dirty="0" smtClean="0">
                <a:solidFill>
                  <a:srgbClr val="0000FF"/>
                </a:solidFill>
              </a:rPr>
              <a:t>)</a:t>
            </a:r>
            <a:r>
              <a:rPr lang="en-US" sz="2400" dirty="0" smtClean="0"/>
              <a:t>  (</a:t>
            </a:r>
            <a:r>
              <a:rPr lang="en-US" sz="2400" dirty="0" err="1" smtClean="0">
                <a:solidFill>
                  <a:srgbClr val="0000FF"/>
                </a:solidFill>
              </a:rPr>
              <a:t>z</a:t>
            </a:r>
            <a:r>
              <a:rPr lang="en-US" sz="2400" baseline="-25000" dirty="0" err="1" smtClean="0"/>
              <a:t>i</a:t>
            </a:r>
            <a:r>
              <a:rPr lang="en-US" sz="2400" dirty="0" smtClean="0"/>
              <a:t> is the label of example </a:t>
            </a:r>
            <a:r>
              <a:rPr lang="en-US" sz="2400" dirty="0" err="1" smtClean="0">
                <a:solidFill>
                  <a:srgbClr val="0000FF"/>
                </a:solidFill>
              </a:rPr>
              <a:t>y</a:t>
            </a:r>
            <a:r>
              <a:rPr lang="en-US" sz="2400" baseline="-25000" dirty="0" err="1" smtClean="0">
                <a:solidFill>
                  <a:srgbClr val="0000FF"/>
                </a:solidFill>
              </a:rPr>
              <a:t>i</a:t>
            </a:r>
            <a:r>
              <a:rPr lang="en-US" sz="2400" dirty="0" smtClean="0"/>
              <a:t>)</a:t>
            </a:r>
          </a:p>
          <a:p>
            <a:pPr eaLnBrk="1" hangingPunct="1">
              <a:lnSpc>
                <a:spcPct val="90000"/>
              </a:lnSpc>
              <a:buFont typeface="Wingdings" pitchFamily="2" charset="2"/>
              <a:buNone/>
            </a:pPr>
            <a:r>
              <a:rPr lang="en-US" sz="2400" b="1" dirty="0" smtClean="0">
                <a:solidFill>
                  <a:srgbClr val="00B050"/>
                </a:solidFill>
              </a:rPr>
              <a:t>Output: </a:t>
            </a:r>
            <a:r>
              <a:rPr lang="en-US" sz="2400" dirty="0" smtClean="0"/>
              <a:t>a hypothesis </a:t>
            </a:r>
          </a:p>
          <a:p>
            <a:pPr eaLnBrk="1" hangingPunct="1">
              <a:lnSpc>
                <a:spcPct val="90000"/>
              </a:lnSpc>
              <a:buFont typeface="Wingdings" pitchFamily="2" charset="2"/>
              <a:buNone/>
            </a:pPr>
            <a:r>
              <a:rPr lang="en-US" sz="2400" i="1" dirty="0" smtClean="0"/>
              <a:t>           e.g., </a:t>
            </a:r>
          </a:p>
          <a:p>
            <a:pPr eaLnBrk="1" hangingPunct="1">
              <a:lnSpc>
                <a:spcPct val="90000"/>
              </a:lnSpc>
              <a:buFont typeface="Wingdings" pitchFamily="2" charset="2"/>
              <a:buNone/>
            </a:pPr>
            <a:r>
              <a:rPr lang="en-US" sz="2400" dirty="0" smtClean="0"/>
              <a:t>     Predict Yes </a:t>
            </a:r>
          </a:p>
          <a:p>
            <a:pPr eaLnBrk="1" hangingPunct="1">
              <a:lnSpc>
                <a:spcPct val="90000"/>
              </a:lnSpc>
              <a:buFont typeface="Wingdings" pitchFamily="2" charset="2"/>
              <a:buNone/>
            </a:pPr>
            <a:r>
              <a:rPr lang="en-US" sz="2400" dirty="0" smtClean="0"/>
              <a:t>if 100*(</a:t>
            </a:r>
            <a:r>
              <a:rPr lang="en-US" sz="2400" dirty="0" err="1" smtClean="0"/>
              <a:t>Mmp</a:t>
            </a:r>
            <a:r>
              <a:rPr lang="en-US" sz="2400" dirty="0" smtClean="0"/>
              <a:t>/inc)</a:t>
            </a:r>
          </a:p>
          <a:p>
            <a:pPr eaLnBrk="1" hangingPunct="1">
              <a:lnSpc>
                <a:spcPct val="90000"/>
              </a:lnSpc>
              <a:buFont typeface="Wingdings" pitchFamily="2" charset="2"/>
              <a:buNone/>
            </a:pPr>
            <a:r>
              <a:rPr lang="en-US" sz="2400" dirty="0" smtClean="0"/>
              <a:t>    -(% down)&lt;25</a:t>
            </a:r>
            <a:endParaRPr lang="he-IL" sz="2400" dirty="0" smtClean="0"/>
          </a:p>
          <a:p>
            <a:pPr eaLnBrk="1" hangingPunct="1">
              <a:lnSpc>
                <a:spcPct val="60000"/>
              </a:lnSpc>
              <a:buNone/>
            </a:pPr>
            <a:endParaRPr lang="en-US" sz="2400" dirty="0" smtClean="0"/>
          </a:p>
          <a:p>
            <a:pPr>
              <a:lnSpc>
                <a:spcPct val="90000"/>
              </a:lnSpc>
            </a:pPr>
            <a:r>
              <a:rPr lang="en-US" sz="2800" dirty="0" smtClean="0"/>
              <a:t>Algorithm </a:t>
            </a:r>
            <a:r>
              <a:rPr lang="en-US" sz="2800" dirty="0" smtClean="0">
                <a:solidFill>
                  <a:srgbClr val="0000FF"/>
                </a:solidFill>
              </a:rPr>
              <a:t>A</a:t>
            </a:r>
            <a:r>
              <a:rPr lang="en-US" sz="2800" dirty="0" smtClean="0"/>
              <a:t> </a:t>
            </a:r>
            <a:r>
              <a:rPr lang="en-US" sz="2800" dirty="0" smtClean="0">
                <a:solidFill>
                  <a:srgbClr val="FF0000"/>
                </a:solidFill>
              </a:rPr>
              <a:t>privately PAC learns</a:t>
            </a:r>
            <a:r>
              <a:rPr lang="en-US" sz="2800" dirty="0" smtClean="0"/>
              <a:t> concept class </a:t>
            </a:r>
            <a:r>
              <a:rPr lang="en-US" sz="2800" dirty="0" smtClean="0">
                <a:solidFill>
                  <a:srgbClr val="0000FF"/>
                </a:solidFill>
              </a:rPr>
              <a:t>C</a:t>
            </a:r>
            <a:r>
              <a:rPr lang="en-US" sz="2800" dirty="0" smtClean="0"/>
              <a:t> if:</a:t>
            </a:r>
            <a:endParaRPr lang="en-US" sz="2800" dirty="0" smtClean="0">
              <a:solidFill>
                <a:srgbClr val="C00000"/>
              </a:solidFill>
            </a:endParaRPr>
          </a:p>
          <a:p>
            <a:pPr lvl="1">
              <a:lnSpc>
                <a:spcPct val="90000"/>
              </a:lnSpc>
            </a:pPr>
            <a:r>
              <a:rPr lang="en-US" sz="2500" dirty="0" smtClean="0">
                <a:solidFill>
                  <a:srgbClr val="C00000"/>
                </a:solidFill>
              </a:rPr>
              <a:t>Utility: </a:t>
            </a:r>
            <a:r>
              <a:rPr lang="en-US" sz="2500" dirty="0" smtClean="0"/>
              <a:t>Algorithm </a:t>
            </a:r>
            <a:r>
              <a:rPr lang="en-US" sz="2500" dirty="0" smtClean="0">
                <a:solidFill>
                  <a:srgbClr val="0000FF"/>
                </a:solidFill>
              </a:rPr>
              <a:t>A</a:t>
            </a:r>
            <a:r>
              <a:rPr lang="en-US" sz="2500" dirty="0" smtClean="0"/>
              <a:t> PAC learns concept class </a:t>
            </a:r>
            <a:r>
              <a:rPr lang="en-US" sz="2500" dirty="0" smtClean="0">
                <a:solidFill>
                  <a:srgbClr val="0000FF"/>
                </a:solidFill>
              </a:rPr>
              <a:t>C</a:t>
            </a:r>
          </a:p>
          <a:p>
            <a:pPr lvl="1">
              <a:lnSpc>
                <a:spcPct val="250000"/>
              </a:lnSpc>
            </a:pPr>
            <a:r>
              <a:rPr lang="en-US" sz="2500" dirty="0" smtClean="0">
                <a:solidFill>
                  <a:srgbClr val="C00000"/>
                </a:solidFill>
              </a:rPr>
              <a:t>Privacy: </a:t>
            </a:r>
            <a:r>
              <a:rPr lang="en-US" sz="2500" dirty="0" smtClean="0"/>
              <a:t>Algorithm </a:t>
            </a:r>
            <a:r>
              <a:rPr lang="en-US" sz="2500" dirty="0" smtClean="0">
                <a:solidFill>
                  <a:srgbClr val="0000FF"/>
                </a:solidFill>
              </a:rPr>
              <a:t>A</a:t>
            </a:r>
            <a:r>
              <a:rPr lang="en-US" sz="2500" dirty="0" smtClean="0"/>
              <a:t> is </a:t>
            </a:r>
            <a:r>
              <a:rPr lang="en-US" sz="2500" dirty="0" smtClean="0">
                <a:solidFill>
                  <a:srgbClr val="0000FF"/>
                </a:solidFill>
                <a:sym typeface="Symbol" pitchFamily="18" charset="2"/>
              </a:rPr>
              <a:t></a:t>
            </a:r>
            <a:r>
              <a:rPr lang="en-US" sz="2500" dirty="0" smtClean="0">
                <a:sym typeface="Symbol" pitchFamily="18" charset="2"/>
              </a:rPr>
              <a:t>-differentially private</a:t>
            </a:r>
          </a:p>
          <a:p>
            <a:pPr eaLnBrk="1" hangingPunct="1">
              <a:lnSpc>
                <a:spcPct val="90000"/>
              </a:lnSpc>
              <a:buFont typeface="Wingdings" pitchFamily="2" charset="2"/>
              <a:buNone/>
            </a:pPr>
            <a:endParaRPr lang="he-IL" sz="2400" dirty="0" smtClean="0"/>
          </a:p>
        </p:txBody>
      </p:sp>
      <p:graphicFrame>
        <p:nvGraphicFramePr>
          <p:cNvPr id="11" name="Group 64"/>
          <p:cNvGraphicFramePr>
            <a:graphicFrameLocks noGrp="1"/>
          </p:cNvGraphicFramePr>
          <p:nvPr/>
        </p:nvGraphicFramePr>
        <p:xfrm>
          <a:off x="3657600" y="3429000"/>
          <a:ext cx="5029199" cy="365760"/>
        </p:xfrm>
        <a:graphic>
          <a:graphicData uri="http://schemas.openxmlformats.org/drawingml/2006/table">
            <a:tbl>
              <a:tblPr lastCol="1"/>
              <a:tblGrid>
                <a:gridCol w="762000"/>
                <a:gridCol w="1600200"/>
                <a:gridCol w="838200"/>
                <a:gridCol w="838200"/>
                <a:gridCol w="990599"/>
              </a:tblGrid>
              <a:tr h="255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Comic Sans MS" pitchFamily="66" charset="0"/>
                          <a:cs typeface="Arial" pitchFamily="34" charset="0"/>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Comic Sans MS" pitchFamily="66" charset="0"/>
                          <a:cs typeface="Arial" pitchFamily="34" charset="0"/>
                        </a:rPr>
                        <a:t>0.30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Comic Sans MS" pitchFamily="66" charset="0"/>
                          <a:cs typeface="Arial" pitchFamily="34" charset="0"/>
                        </a:rPr>
                        <a:t>Yes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bl>
          </a:graphicData>
        </a:graphic>
      </p:graphicFrame>
      <p:sp>
        <p:nvSpPr>
          <p:cNvPr id="7" name="Rounded Rectangular Callout 6"/>
          <p:cNvSpPr/>
          <p:nvPr/>
        </p:nvSpPr>
        <p:spPr>
          <a:xfrm>
            <a:off x="4114800" y="5257800"/>
            <a:ext cx="4191000" cy="381000"/>
          </a:xfrm>
          <a:prstGeom prst="wedgeRoundRectCallout">
            <a:avLst>
              <a:gd name="adj1" fmla="val -40570"/>
              <a:gd name="adj2" fmla="val -10929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rgbClr val="00B050"/>
                </a:solidFill>
              </a:rPr>
              <a:t>Average-case guarantee</a:t>
            </a:r>
            <a:endParaRPr lang="en-US" sz="2400" dirty="0">
              <a:solidFill>
                <a:srgbClr val="00B050"/>
              </a:solidFill>
            </a:endParaRPr>
          </a:p>
        </p:txBody>
      </p:sp>
      <p:sp>
        <p:nvSpPr>
          <p:cNvPr id="8" name="Rounded Rectangular Callout 7"/>
          <p:cNvSpPr/>
          <p:nvPr/>
        </p:nvSpPr>
        <p:spPr>
          <a:xfrm>
            <a:off x="4191000" y="6019800"/>
            <a:ext cx="4191000" cy="381000"/>
          </a:xfrm>
          <a:prstGeom prst="wedgeRoundRectCallout">
            <a:avLst>
              <a:gd name="adj1" fmla="val -35438"/>
              <a:gd name="adj2" fmla="val -81501"/>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rgbClr val="00B050"/>
                </a:solidFill>
              </a:rPr>
              <a:t>Worst-case guarantee</a:t>
            </a:r>
            <a:endParaRPr lang="en-US" sz="2400" dirty="0">
              <a:solidFill>
                <a:srgbClr val="00B050"/>
              </a:solidFill>
            </a:endParaRPr>
          </a:p>
        </p:txBody>
      </p:sp>
      <p:sp>
        <p:nvSpPr>
          <p:cNvPr id="9"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14</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81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819">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4819">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819">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4819">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4819">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819">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819">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dissolv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Grp="1" noChangeArrowheads="1"/>
          </p:cNvSpPr>
          <p:nvPr>
            <p:ph type="title"/>
          </p:nvPr>
        </p:nvSpPr>
        <p:spPr>
          <a:ln/>
        </p:spPr>
        <p:txBody>
          <a:bodyPr rIns="132080"/>
          <a:lstStyle/>
          <a:p>
            <a:r>
              <a:rPr lang="en-US"/>
              <a:t>How Can We Design Private Learners?</a:t>
            </a:r>
          </a:p>
        </p:txBody>
      </p:sp>
      <p:sp>
        <p:nvSpPr>
          <p:cNvPr id="49154" name="Rectangle 2"/>
          <p:cNvSpPr>
            <a:spLocks noGrp="1" noChangeArrowheads="1"/>
          </p:cNvSpPr>
          <p:nvPr>
            <p:ph type="body" idx="1"/>
          </p:nvPr>
        </p:nvSpPr>
        <p:spPr>
          <a:xfrm>
            <a:off x="304800" y="1066800"/>
            <a:ext cx="8534400" cy="5791200"/>
          </a:xfrm>
          <a:ln/>
        </p:spPr>
        <p:txBody>
          <a:bodyPr rIns="132080">
            <a:normAutofit/>
          </a:bodyPr>
          <a:lstStyle/>
          <a:p>
            <a:r>
              <a:rPr lang="en-US" sz="2700" dirty="0"/>
              <a:t>Previous privacy work focused on function approximation</a:t>
            </a:r>
          </a:p>
          <a:p>
            <a:r>
              <a:rPr lang="en-US" sz="2700" b="1" dirty="0"/>
              <a:t>First attempt:</a:t>
            </a:r>
            <a:r>
              <a:rPr lang="en-US" sz="2700" dirty="0"/>
              <a:t> View non-private learner as function to be approximated</a:t>
            </a:r>
          </a:p>
          <a:p>
            <a:pPr lvl="1"/>
            <a:r>
              <a:rPr lang="en-US" sz="2300" dirty="0"/>
              <a:t>Problem:  “Close” hypothesis</a:t>
            </a:r>
            <a:br>
              <a:rPr lang="en-US" sz="2300" dirty="0"/>
            </a:br>
            <a:r>
              <a:rPr lang="en-US" sz="2300" dirty="0"/>
              <a:t>may mislabel many </a:t>
            </a:r>
            <a:r>
              <a:rPr lang="en-US" sz="2300" dirty="0" smtClean="0"/>
              <a:t>points</a:t>
            </a:r>
            <a:endParaRPr lang="en-US" sz="2300" dirty="0"/>
          </a:p>
        </p:txBody>
      </p:sp>
      <p:grpSp>
        <p:nvGrpSpPr>
          <p:cNvPr id="2" name="Group 3"/>
          <p:cNvGrpSpPr>
            <a:grpSpLocks/>
          </p:cNvGrpSpPr>
          <p:nvPr/>
        </p:nvGrpSpPr>
        <p:grpSpPr bwMode="auto">
          <a:xfrm>
            <a:off x="5689600" y="2239963"/>
            <a:ext cx="2514600" cy="1651000"/>
            <a:chOff x="0" y="0"/>
            <a:chExt cx="1583" cy="1040"/>
          </a:xfrm>
        </p:grpSpPr>
        <p:sp>
          <p:nvSpPr>
            <p:cNvPr id="49156" name="Rectangle 4"/>
            <p:cNvSpPr>
              <a:spLocks/>
            </p:cNvSpPr>
            <p:nvPr/>
          </p:nvSpPr>
          <p:spPr bwMode="auto">
            <a:xfrm>
              <a:off x="0" y="3"/>
              <a:ext cx="1583" cy="1035"/>
            </a:xfrm>
            <a:prstGeom prst="rect">
              <a:avLst/>
            </a:prstGeom>
            <a:solidFill>
              <a:srgbClr val="FFFFFF"/>
            </a:solidFill>
            <a:ln w="25400">
              <a:solidFill>
                <a:srgbClr val="286979"/>
              </a:solidFill>
              <a:miter lim="800000"/>
              <a:headEnd/>
              <a:tailEnd/>
            </a:ln>
          </p:spPr>
          <p:txBody>
            <a:bodyPr lIns="0" tIns="0" rIns="0" bIns="0"/>
            <a:lstStyle/>
            <a:p>
              <a:endParaRPr lang="en-US"/>
            </a:p>
          </p:txBody>
        </p:sp>
        <p:sp>
          <p:nvSpPr>
            <p:cNvPr id="49157" name="Oval 5"/>
            <p:cNvSpPr>
              <a:spLocks/>
            </p:cNvSpPr>
            <p:nvPr/>
          </p:nvSpPr>
          <p:spPr bwMode="auto">
            <a:xfrm>
              <a:off x="60" y="348"/>
              <a:ext cx="40" cy="34"/>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58" name="Oval 6"/>
            <p:cNvSpPr>
              <a:spLocks/>
            </p:cNvSpPr>
            <p:nvPr/>
          </p:nvSpPr>
          <p:spPr bwMode="auto">
            <a:xfrm>
              <a:off x="964" y="935"/>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59" name="Oval 7"/>
            <p:cNvSpPr>
              <a:spLocks/>
            </p:cNvSpPr>
            <p:nvPr/>
          </p:nvSpPr>
          <p:spPr bwMode="auto">
            <a:xfrm>
              <a:off x="770" y="105"/>
              <a:ext cx="40" cy="34"/>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60" name="Oval 8"/>
            <p:cNvSpPr>
              <a:spLocks/>
            </p:cNvSpPr>
            <p:nvPr/>
          </p:nvSpPr>
          <p:spPr bwMode="auto">
            <a:xfrm>
              <a:off x="220" y="796"/>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61" name="Oval 9"/>
            <p:cNvSpPr>
              <a:spLocks/>
            </p:cNvSpPr>
            <p:nvPr/>
          </p:nvSpPr>
          <p:spPr bwMode="auto">
            <a:xfrm>
              <a:off x="655" y="64"/>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62" name="Oval 10"/>
            <p:cNvSpPr>
              <a:spLocks/>
            </p:cNvSpPr>
            <p:nvPr/>
          </p:nvSpPr>
          <p:spPr bwMode="auto">
            <a:xfrm>
              <a:off x="60" y="572"/>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63" name="Oval 11"/>
            <p:cNvSpPr>
              <a:spLocks/>
            </p:cNvSpPr>
            <p:nvPr/>
          </p:nvSpPr>
          <p:spPr bwMode="auto">
            <a:xfrm>
              <a:off x="1203" y="520"/>
              <a:ext cx="40" cy="35"/>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64" name="Oval 12"/>
            <p:cNvSpPr>
              <a:spLocks/>
            </p:cNvSpPr>
            <p:nvPr/>
          </p:nvSpPr>
          <p:spPr bwMode="auto">
            <a:xfrm>
              <a:off x="962" y="865"/>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65" name="Oval 13"/>
            <p:cNvSpPr>
              <a:spLocks/>
            </p:cNvSpPr>
            <p:nvPr/>
          </p:nvSpPr>
          <p:spPr bwMode="auto">
            <a:xfrm>
              <a:off x="701" y="106"/>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66" name="Oval 14"/>
            <p:cNvSpPr>
              <a:spLocks/>
            </p:cNvSpPr>
            <p:nvPr/>
          </p:nvSpPr>
          <p:spPr bwMode="auto">
            <a:xfrm>
              <a:off x="1403" y="934"/>
              <a:ext cx="40" cy="35"/>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67" name="Oval 15"/>
            <p:cNvSpPr>
              <a:spLocks/>
            </p:cNvSpPr>
            <p:nvPr/>
          </p:nvSpPr>
          <p:spPr bwMode="auto">
            <a:xfrm>
              <a:off x="1162" y="934"/>
              <a:ext cx="41" cy="35"/>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68" name="Oval 16"/>
            <p:cNvSpPr>
              <a:spLocks/>
            </p:cNvSpPr>
            <p:nvPr/>
          </p:nvSpPr>
          <p:spPr bwMode="auto">
            <a:xfrm>
              <a:off x="905" y="21"/>
              <a:ext cx="40" cy="34"/>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69" name="Oval 17"/>
            <p:cNvSpPr>
              <a:spLocks/>
            </p:cNvSpPr>
            <p:nvPr/>
          </p:nvSpPr>
          <p:spPr bwMode="auto">
            <a:xfrm>
              <a:off x="1122" y="141"/>
              <a:ext cx="40" cy="34"/>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70" name="Oval 18"/>
            <p:cNvSpPr>
              <a:spLocks/>
            </p:cNvSpPr>
            <p:nvPr/>
          </p:nvSpPr>
          <p:spPr bwMode="auto">
            <a:xfrm>
              <a:off x="1127" y="865"/>
              <a:ext cx="40" cy="35"/>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71" name="Oval 19"/>
            <p:cNvSpPr>
              <a:spLocks/>
            </p:cNvSpPr>
            <p:nvPr/>
          </p:nvSpPr>
          <p:spPr bwMode="auto">
            <a:xfrm>
              <a:off x="830" y="67"/>
              <a:ext cx="40" cy="35"/>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72" name="Oval 20"/>
            <p:cNvSpPr>
              <a:spLocks/>
            </p:cNvSpPr>
            <p:nvPr/>
          </p:nvSpPr>
          <p:spPr bwMode="auto">
            <a:xfrm>
              <a:off x="771" y="143"/>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73" name="Oval 21"/>
            <p:cNvSpPr>
              <a:spLocks/>
            </p:cNvSpPr>
            <p:nvPr/>
          </p:nvSpPr>
          <p:spPr bwMode="auto">
            <a:xfrm>
              <a:off x="1026" y="981"/>
              <a:ext cx="40" cy="34"/>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74" name="Oval 22"/>
            <p:cNvSpPr>
              <a:spLocks/>
            </p:cNvSpPr>
            <p:nvPr/>
          </p:nvSpPr>
          <p:spPr bwMode="auto">
            <a:xfrm>
              <a:off x="1032" y="932"/>
              <a:ext cx="40" cy="35"/>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75" name="Oval 23"/>
            <p:cNvSpPr>
              <a:spLocks/>
            </p:cNvSpPr>
            <p:nvPr/>
          </p:nvSpPr>
          <p:spPr bwMode="auto">
            <a:xfrm>
              <a:off x="1383" y="193"/>
              <a:ext cx="40" cy="34"/>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76" name="Oval 24"/>
            <p:cNvSpPr>
              <a:spLocks/>
            </p:cNvSpPr>
            <p:nvPr/>
          </p:nvSpPr>
          <p:spPr bwMode="auto">
            <a:xfrm>
              <a:off x="902" y="141"/>
              <a:ext cx="40" cy="34"/>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77" name="Oval 25"/>
            <p:cNvSpPr>
              <a:spLocks/>
            </p:cNvSpPr>
            <p:nvPr/>
          </p:nvSpPr>
          <p:spPr bwMode="auto">
            <a:xfrm>
              <a:off x="1202" y="978"/>
              <a:ext cx="40" cy="35"/>
            </a:xfrm>
            <a:prstGeom prst="ellipse">
              <a:avLst/>
            </a:prstGeom>
            <a:solidFill>
              <a:srgbClr val="FF0000"/>
            </a:solidFill>
            <a:ln w="25400">
              <a:solidFill>
                <a:srgbClr val="FF0000"/>
              </a:solidFill>
              <a:round/>
              <a:headEnd/>
              <a:tailEnd/>
            </a:ln>
          </p:spPr>
          <p:txBody>
            <a:bodyPr lIns="0" tIns="0" rIns="0" bIns="0"/>
            <a:lstStyle/>
            <a:p>
              <a:endParaRPr lang="en-US"/>
            </a:p>
          </p:txBody>
        </p:sp>
        <p:sp>
          <p:nvSpPr>
            <p:cNvPr id="49178" name="Oval 26"/>
            <p:cNvSpPr>
              <a:spLocks/>
            </p:cNvSpPr>
            <p:nvPr/>
          </p:nvSpPr>
          <p:spPr bwMode="auto">
            <a:xfrm>
              <a:off x="717" y="21"/>
              <a:ext cx="40" cy="34"/>
            </a:xfrm>
            <a:prstGeom prst="ellipse">
              <a:avLst/>
            </a:prstGeom>
            <a:solidFill>
              <a:srgbClr val="0070C0"/>
            </a:solidFill>
            <a:ln w="25400">
              <a:solidFill>
                <a:srgbClr val="286979"/>
              </a:solidFill>
              <a:round/>
              <a:headEnd/>
              <a:tailEnd/>
            </a:ln>
          </p:spPr>
          <p:txBody>
            <a:bodyPr lIns="0" tIns="0" rIns="0" bIns="0"/>
            <a:lstStyle/>
            <a:p>
              <a:endParaRPr lang="en-US"/>
            </a:p>
          </p:txBody>
        </p:sp>
        <p:sp>
          <p:nvSpPr>
            <p:cNvPr id="49179" name="Line 27"/>
            <p:cNvSpPr>
              <a:spLocks noChangeShapeType="1"/>
            </p:cNvSpPr>
            <p:nvPr/>
          </p:nvSpPr>
          <p:spPr bwMode="auto">
            <a:xfrm>
              <a:off x="779" y="0"/>
              <a:ext cx="309" cy="1053"/>
            </a:xfrm>
            <a:prstGeom prst="line">
              <a:avLst/>
            </a:prstGeom>
            <a:noFill/>
            <a:ln w="25400">
              <a:solidFill>
                <a:schemeClr val="tx1"/>
              </a:solidFill>
              <a:round/>
              <a:headEnd/>
              <a:tailEnd/>
            </a:ln>
          </p:spPr>
          <p:txBody>
            <a:bodyPr/>
            <a:lstStyle/>
            <a:p>
              <a:endParaRPr lang="en-US"/>
            </a:p>
          </p:txBody>
        </p:sp>
      </p:grpSp>
      <p:sp>
        <p:nvSpPr>
          <p:cNvPr id="31"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15</a:t>
            </a:fld>
            <a:endParaRPr lang="en-US"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PAC* = Private PAC*</a:t>
            </a:r>
            <a:endParaRPr lang="he-IL" sz="3600" cap="none" dirty="0" smtClean="0"/>
          </a:p>
        </p:txBody>
      </p:sp>
      <p:sp>
        <p:nvSpPr>
          <p:cNvPr id="3" name="Content Placeholder 2"/>
          <p:cNvSpPr>
            <a:spLocks noGrp="1"/>
          </p:cNvSpPr>
          <p:nvPr>
            <p:ph sz="quarter" idx="1"/>
          </p:nvPr>
        </p:nvSpPr>
        <p:spPr/>
        <p:txBody>
          <a:bodyPr>
            <a:normAutofit/>
          </a:bodyPr>
          <a:lstStyle/>
          <a:p>
            <a:pPr>
              <a:buNone/>
            </a:pPr>
            <a:r>
              <a:rPr lang="en-US" i="1" dirty="0" smtClean="0">
                <a:solidFill>
                  <a:srgbClr val="0000FF"/>
                </a:solidFill>
              </a:rPr>
              <a:t>Theorem.</a:t>
            </a:r>
            <a:r>
              <a:rPr lang="en-US" b="1" dirty="0" smtClean="0">
                <a:solidFill>
                  <a:srgbClr val="C00000"/>
                </a:solidFill>
              </a:rPr>
              <a:t> </a:t>
            </a:r>
            <a:r>
              <a:rPr lang="en-US" i="1" dirty="0" smtClean="0"/>
              <a:t>Every PAC* learnable concept class can be learned privately, using a poly number of samples.</a:t>
            </a:r>
          </a:p>
          <a:p>
            <a:pPr eaLnBrk="1" hangingPunct="1">
              <a:buNone/>
            </a:pPr>
            <a:r>
              <a:rPr lang="en-US" i="1" dirty="0" smtClean="0">
                <a:solidFill>
                  <a:srgbClr val="0000FF"/>
                </a:solidFill>
              </a:rPr>
              <a:t>Proof:</a:t>
            </a:r>
            <a:r>
              <a:rPr lang="en-US" dirty="0" smtClean="0">
                <a:solidFill>
                  <a:srgbClr val="0000FF"/>
                </a:solidFill>
              </a:rPr>
              <a:t> </a:t>
            </a:r>
            <a:r>
              <a:rPr lang="en-US" dirty="0" smtClean="0"/>
              <a:t>Adapt exponential mechanism </a:t>
            </a:r>
            <a:r>
              <a:rPr lang="en-US" dirty="0" smtClean="0">
                <a:solidFill>
                  <a:schemeClr val="accent4">
                    <a:lumMod val="50000"/>
                  </a:schemeClr>
                </a:solidFill>
              </a:rPr>
              <a:t>[MT07]</a:t>
            </a:r>
            <a:r>
              <a:rPr lang="en-US" dirty="0" smtClean="0"/>
              <a:t>:</a:t>
            </a:r>
          </a:p>
          <a:p>
            <a:pPr eaLnBrk="1" hangingPunct="1">
              <a:buNone/>
            </a:pPr>
            <a:r>
              <a:rPr lang="en-US" sz="2400" b="1" dirty="0" smtClean="0">
                <a:solidFill>
                  <a:srgbClr val="00B050"/>
                </a:solidFill>
              </a:rPr>
              <a:t>score(</a:t>
            </a:r>
            <a:r>
              <a:rPr lang="en-US" sz="2400" b="1" dirty="0" err="1" smtClean="0">
                <a:solidFill>
                  <a:srgbClr val="00B050"/>
                </a:solidFill>
              </a:rPr>
              <a:t>x,h</a:t>
            </a:r>
            <a:r>
              <a:rPr lang="en-US" sz="2400" b="1" dirty="0" smtClean="0">
                <a:solidFill>
                  <a:srgbClr val="00B050"/>
                </a:solidFill>
              </a:rPr>
              <a:t>) </a:t>
            </a:r>
            <a:r>
              <a:rPr lang="en-US" sz="2400" dirty="0" smtClean="0"/>
              <a:t>=  # of examples in</a:t>
            </a:r>
            <a:r>
              <a:rPr lang="en-US" sz="2400" b="1" dirty="0" smtClean="0"/>
              <a:t> </a:t>
            </a:r>
            <a:r>
              <a:rPr lang="en-US" sz="2400" b="1" dirty="0" smtClean="0">
                <a:solidFill>
                  <a:srgbClr val="0000FF"/>
                </a:solidFill>
              </a:rPr>
              <a:t>x</a:t>
            </a:r>
            <a:r>
              <a:rPr lang="en-US" sz="2400" b="1" dirty="0" smtClean="0"/>
              <a:t> </a:t>
            </a:r>
            <a:r>
              <a:rPr lang="en-US" sz="2400" dirty="0" smtClean="0"/>
              <a:t>correctly classified by hypothesis </a:t>
            </a:r>
            <a:r>
              <a:rPr lang="en-US" sz="2400" dirty="0" smtClean="0">
                <a:solidFill>
                  <a:srgbClr val="0000FF"/>
                </a:solidFill>
              </a:rPr>
              <a:t>h</a:t>
            </a:r>
            <a:endParaRPr lang="en-US" dirty="0" smtClean="0">
              <a:solidFill>
                <a:srgbClr val="0000FF"/>
              </a:solidFill>
            </a:endParaRPr>
          </a:p>
          <a:p>
            <a:pPr>
              <a:buNone/>
            </a:pPr>
            <a:r>
              <a:rPr lang="en-US" sz="2700" dirty="0" smtClean="0"/>
              <a:t>Output hypothesis </a:t>
            </a:r>
            <a:r>
              <a:rPr lang="en-US" sz="2700" dirty="0" smtClean="0">
                <a:solidFill>
                  <a:srgbClr val="0000FF"/>
                </a:solidFill>
              </a:rPr>
              <a:t>h</a:t>
            </a:r>
            <a:r>
              <a:rPr lang="en-US" sz="2700" dirty="0" smtClean="0"/>
              <a:t> from </a:t>
            </a:r>
            <a:r>
              <a:rPr lang="en-US" sz="2700" dirty="0" smtClean="0">
                <a:solidFill>
                  <a:srgbClr val="0000FF"/>
                </a:solidFill>
              </a:rPr>
              <a:t>C</a:t>
            </a:r>
            <a:r>
              <a:rPr lang="en-US" sz="2700" dirty="0" smtClean="0"/>
              <a:t> with probability  </a:t>
            </a:r>
            <a:r>
              <a:rPr lang="en-US" sz="2700" b="1" dirty="0" smtClean="0">
                <a:sym typeface="Symbol"/>
              </a:rPr>
              <a:t></a:t>
            </a:r>
            <a:r>
              <a:rPr lang="en-US" sz="2700" dirty="0" smtClean="0">
                <a:sym typeface="Symbol" pitchFamily="18" charset="2"/>
              </a:rPr>
              <a:t> </a:t>
            </a:r>
            <a:r>
              <a:rPr lang="en-US" sz="2700" b="1" dirty="0" smtClean="0"/>
              <a:t>e</a:t>
            </a:r>
            <a:r>
              <a:rPr lang="en-US" sz="2700" b="1" baseline="30000" dirty="0" smtClean="0">
                <a:sym typeface="Symbol" pitchFamily="18" charset="2"/>
              </a:rPr>
              <a:t></a:t>
            </a:r>
            <a:r>
              <a:rPr lang="en-US" sz="2700" baseline="30000" dirty="0" smtClean="0">
                <a:sym typeface="Symbol"/>
              </a:rPr>
              <a:t></a:t>
            </a:r>
            <a:r>
              <a:rPr lang="en-US" sz="2700" b="1" baseline="30000" dirty="0" smtClean="0">
                <a:solidFill>
                  <a:srgbClr val="00B050"/>
                </a:solidFill>
                <a:sym typeface="Symbol" pitchFamily="18" charset="2"/>
              </a:rPr>
              <a:t>score</a:t>
            </a:r>
            <a:r>
              <a:rPr lang="en-US" sz="2700" b="1" baseline="30000" dirty="0" smtClean="0">
                <a:solidFill>
                  <a:srgbClr val="00B050"/>
                </a:solidFill>
              </a:rPr>
              <a:t>(</a:t>
            </a:r>
            <a:r>
              <a:rPr lang="en-US" sz="2700" b="1" u="sng" baseline="30000" dirty="0" err="1" smtClean="0">
                <a:solidFill>
                  <a:srgbClr val="00B050"/>
                </a:solidFill>
              </a:rPr>
              <a:t>x</a:t>
            </a:r>
            <a:r>
              <a:rPr lang="en-US" sz="2700" b="1" baseline="30000" dirty="0" err="1" smtClean="0">
                <a:solidFill>
                  <a:srgbClr val="00B050"/>
                </a:solidFill>
              </a:rPr>
              <a:t>,h</a:t>
            </a:r>
            <a:r>
              <a:rPr lang="en-US" sz="2700" b="1" baseline="30000" dirty="0" smtClean="0">
                <a:solidFill>
                  <a:srgbClr val="00B050"/>
                </a:solidFill>
              </a:rPr>
              <a:t>)</a:t>
            </a:r>
          </a:p>
          <a:p>
            <a:pPr lvl="1"/>
            <a:r>
              <a:rPr lang="en-US" sz="2400" dirty="0" smtClean="0"/>
              <a:t>may take exponential time</a:t>
            </a:r>
            <a:endParaRPr lang="en-US" sz="2700" dirty="0" smtClean="0">
              <a:solidFill>
                <a:srgbClr val="C00000"/>
              </a:solidFill>
            </a:endParaRPr>
          </a:p>
          <a:p>
            <a:pPr>
              <a:buNone/>
            </a:pPr>
            <a:r>
              <a:rPr lang="en-US" sz="2700" dirty="0" smtClean="0">
                <a:solidFill>
                  <a:srgbClr val="C00000"/>
                </a:solidFill>
              </a:rPr>
              <a:t>Privacy: </a:t>
            </a:r>
            <a:r>
              <a:rPr lang="en-US" sz="2700" dirty="0" smtClean="0"/>
              <a:t>for </a:t>
            </a:r>
            <a:r>
              <a:rPr lang="en-US" sz="2800" dirty="0" smtClean="0"/>
              <a:t>any hypothesis h,</a:t>
            </a:r>
          </a:p>
          <a:p>
            <a:pPr lvl="1">
              <a:buNone/>
            </a:pPr>
            <a:r>
              <a:rPr lang="en-US" sz="2500" dirty="0" smtClean="0"/>
              <a:t>Pr[</a:t>
            </a:r>
            <a:r>
              <a:rPr lang="en-US" sz="2500" dirty="0" smtClean="0">
                <a:solidFill>
                  <a:srgbClr val="0000FF"/>
                </a:solidFill>
              </a:rPr>
              <a:t>h</a:t>
            </a:r>
            <a:r>
              <a:rPr lang="en-US" sz="2500" dirty="0" smtClean="0"/>
              <a:t> is output on input </a:t>
            </a:r>
            <a:r>
              <a:rPr lang="en-US" sz="2500" b="1" dirty="0" smtClean="0">
                <a:solidFill>
                  <a:srgbClr val="0000FF"/>
                </a:solidFill>
              </a:rPr>
              <a:t>x</a:t>
            </a:r>
            <a:r>
              <a:rPr lang="en-US" sz="2500" dirty="0" smtClean="0"/>
              <a:t>]</a:t>
            </a:r>
          </a:p>
          <a:p>
            <a:pPr lvl="1" defTabSz="192088">
              <a:buNone/>
            </a:pPr>
            <a:r>
              <a:rPr lang="en-US" sz="2500" dirty="0" smtClean="0"/>
              <a:t>Pr[</a:t>
            </a:r>
            <a:r>
              <a:rPr lang="en-US" sz="2500" dirty="0" smtClean="0">
                <a:solidFill>
                  <a:srgbClr val="0000FF"/>
                </a:solidFill>
              </a:rPr>
              <a:t>h</a:t>
            </a:r>
            <a:r>
              <a:rPr lang="en-US" sz="2500" dirty="0" smtClean="0"/>
              <a:t> is output on input </a:t>
            </a:r>
            <a:r>
              <a:rPr lang="en-US" sz="2500" b="1" dirty="0" smtClean="0">
                <a:solidFill>
                  <a:srgbClr val="0000FF"/>
                </a:solidFill>
              </a:rPr>
              <a:t>x’</a:t>
            </a:r>
            <a:r>
              <a:rPr lang="en-US" sz="2500" dirty="0" smtClean="0"/>
              <a:t>]</a:t>
            </a:r>
          </a:p>
          <a:p>
            <a:pPr marL="320040" lvl="1" indent="-320040">
              <a:spcBef>
                <a:spcPts val="700"/>
              </a:spcBef>
              <a:buClr>
                <a:schemeClr val="accent2"/>
              </a:buClr>
              <a:buSzPct val="60000"/>
              <a:buNone/>
            </a:pPr>
            <a:r>
              <a:rPr lang="en-US" sz="2500" dirty="0" smtClean="0"/>
              <a:t>	    </a:t>
            </a:r>
            <a:r>
              <a:rPr lang="en-US" sz="2500" dirty="0" smtClean="0">
                <a:solidFill>
                  <a:prstClr val="black"/>
                </a:solidFill>
              </a:rPr>
              <a:t>e</a:t>
            </a:r>
            <a:r>
              <a:rPr lang="en-US" sz="2800" b="1" baseline="30000" dirty="0" smtClean="0">
                <a:solidFill>
                  <a:prstClr val="black"/>
                </a:solidFill>
                <a:sym typeface="Symbol" pitchFamily="18" charset="2"/>
              </a:rPr>
              <a:t>  </a:t>
            </a:r>
            <a:r>
              <a:rPr lang="en-US" sz="2800" baseline="30000" dirty="0" smtClean="0">
                <a:solidFill>
                  <a:prstClr val="black"/>
                </a:solidFill>
                <a:sym typeface="Symbol"/>
              </a:rPr>
              <a:t> </a:t>
            </a:r>
            <a:r>
              <a:rPr lang="en-US" sz="2800" b="1" baseline="30000" dirty="0" smtClean="0">
                <a:solidFill>
                  <a:srgbClr val="00B050"/>
                </a:solidFill>
                <a:sym typeface="Symbol" pitchFamily="18" charset="2"/>
              </a:rPr>
              <a:t>score</a:t>
            </a:r>
            <a:r>
              <a:rPr lang="en-US" sz="2800" b="1" baseline="30000" dirty="0" smtClean="0">
                <a:solidFill>
                  <a:srgbClr val="00B050"/>
                </a:solidFill>
              </a:rPr>
              <a:t>(</a:t>
            </a:r>
            <a:r>
              <a:rPr lang="en-US" sz="2800" b="1" baseline="30000" dirty="0" err="1" smtClean="0">
                <a:solidFill>
                  <a:srgbClr val="0000FF"/>
                </a:solidFill>
              </a:rPr>
              <a:t>x</a:t>
            </a:r>
            <a:r>
              <a:rPr lang="en-US" sz="2800" b="1" baseline="30000" dirty="0" err="1" smtClean="0">
                <a:solidFill>
                  <a:srgbClr val="00B050"/>
                </a:solidFill>
              </a:rPr>
              <a:t>,h</a:t>
            </a:r>
            <a:r>
              <a:rPr lang="en-US" sz="2800" b="1" baseline="30000" dirty="0" smtClean="0">
                <a:solidFill>
                  <a:srgbClr val="00B050"/>
                </a:solidFill>
              </a:rPr>
              <a:t>)</a:t>
            </a:r>
            <a:r>
              <a:rPr lang="en-US" sz="2500" dirty="0" smtClean="0"/>
              <a:t>       ∑</a:t>
            </a:r>
            <a:r>
              <a:rPr lang="en-US" sz="2500" baseline="-25000" dirty="0" smtClean="0"/>
              <a:t> </a:t>
            </a:r>
            <a:r>
              <a:rPr lang="en-US" sz="2500" b="1" baseline="-25000" dirty="0" smtClean="0">
                <a:solidFill>
                  <a:srgbClr val="00B050"/>
                </a:solidFill>
              </a:rPr>
              <a:t>h</a:t>
            </a:r>
            <a:r>
              <a:rPr lang="en-US" sz="2500" dirty="0" smtClean="0"/>
              <a:t> e</a:t>
            </a:r>
            <a:r>
              <a:rPr lang="en-US" sz="2800" b="1" baseline="30000" dirty="0" smtClean="0">
                <a:sym typeface="Symbol" pitchFamily="18" charset="2"/>
              </a:rPr>
              <a:t>  </a:t>
            </a:r>
            <a:r>
              <a:rPr lang="en-US" sz="2800" baseline="30000" dirty="0" smtClean="0">
                <a:sym typeface="Symbol"/>
              </a:rPr>
              <a:t> </a:t>
            </a:r>
            <a:r>
              <a:rPr lang="en-US" sz="2800" b="1" baseline="30000" dirty="0" smtClean="0">
                <a:solidFill>
                  <a:srgbClr val="00B050"/>
                </a:solidFill>
                <a:sym typeface="Symbol" pitchFamily="18" charset="2"/>
              </a:rPr>
              <a:t>score</a:t>
            </a:r>
            <a:r>
              <a:rPr lang="en-US" sz="2800" b="1" baseline="30000" dirty="0" smtClean="0">
                <a:solidFill>
                  <a:srgbClr val="00B050"/>
                </a:solidFill>
              </a:rPr>
              <a:t>(</a:t>
            </a:r>
            <a:r>
              <a:rPr lang="en-US" sz="2800" b="1" baseline="30000" dirty="0" err="1" smtClean="0">
                <a:solidFill>
                  <a:srgbClr val="0000FF"/>
                </a:solidFill>
              </a:rPr>
              <a:t>x’</a:t>
            </a:r>
            <a:r>
              <a:rPr lang="en-US" sz="2800" b="1" baseline="30000" dirty="0" err="1" smtClean="0">
                <a:solidFill>
                  <a:srgbClr val="00B050"/>
                </a:solidFill>
              </a:rPr>
              <a:t>,h</a:t>
            </a:r>
            <a:r>
              <a:rPr lang="en-US" sz="2800" b="1" baseline="30000" dirty="0" smtClean="0">
                <a:solidFill>
                  <a:srgbClr val="00B050"/>
                </a:solidFill>
              </a:rPr>
              <a:t>)</a:t>
            </a:r>
          </a:p>
          <a:p>
            <a:pPr marL="320040" lvl="1" indent="-320040">
              <a:spcBef>
                <a:spcPts val="700"/>
              </a:spcBef>
              <a:buClr>
                <a:schemeClr val="accent2"/>
              </a:buClr>
              <a:buSzPct val="60000"/>
              <a:buNone/>
            </a:pPr>
            <a:r>
              <a:rPr lang="en-US" sz="2400" dirty="0" smtClean="0"/>
              <a:t>         </a:t>
            </a:r>
            <a:r>
              <a:rPr lang="en-US" sz="2500" dirty="0" smtClean="0">
                <a:solidFill>
                  <a:prstClr val="black"/>
                </a:solidFill>
              </a:rPr>
              <a:t>e</a:t>
            </a:r>
            <a:r>
              <a:rPr lang="en-US" sz="2800" b="1" baseline="30000" dirty="0" smtClean="0">
                <a:solidFill>
                  <a:prstClr val="black"/>
                </a:solidFill>
                <a:sym typeface="Symbol" pitchFamily="18" charset="2"/>
              </a:rPr>
              <a:t>  </a:t>
            </a:r>
            <a:r>
              <a:rPr lang="en-US" sz="2800" baseline="30000" dirty="0" smtClean="0">
                <a:solidFill>
                  <a:prstClr val="black"/>
                </a:solidFill>
                <a:sym typeface="Symbol"/>
              </a:rPr>
              <a:t></a:t>
            </a:r>
            <a:r>
              <a:rPr lang="en-US" sz="2800" b="1" baseline="30000" dirty="0" smtClean="0">
                <a:solidFill>
                  <a:prstClr val="black"/>
                </a:solidFill>
                <a:sym typeface="Symbol" pitchFamily="18" charset="2"/>
              </a:rPr>
              <a:t> </a:t>
            </a:r>
            <a:r>
              <a:rPr lang="en-US" sz="2800" b="1" baseline="30000" dirty="0" smtClean="0">
                <a:solidFill>
                  <a:srgbClr val="00B050"/>
                </a:solidFill>
                <a:sym typeface="Symbol" pitchFamily="18" charset="2"/>
              </a:rPr>
              <a:t>score</a:t>
            </a:r>
            <a:r>
              <a:rPr lang="en-US" sz="2800" b="1" baseline="30000" dirty="0" smtClean="0">
                <a:solidFill>
                  <a:srgbClr val="00B050"/>
                </a:solidFill>
              </a:rPr>
              <a:t>(</a:t>
            </a:r>
            <a:r>
              <a:rPr lang="en-US" sz="2800" b="1" baseline="30000" dirty="0" err="1" smtClean="0">
                <a:solidFill>
                  <a:srgbClr val="0000FF"/>
                </a:solidFill>
              </a:rPr>
              <a:t>x’</a:t>
            </a:r>
            <a:r>
              <a:rPr lang="en-US" sz="2800" b="1" baseline="30000" dirty="0" err="1" smtClean="0">
                <a:solidFill>
                  <a:srgbClr val="00B050"/>
                </a:solidFill>
              </a:rPr>
              <a:t>,h</a:t>
            </a:r>
            <a:r>
              <a:rPr lang="en-US" sz="2800" b="1" baseline="30000" dirty="0" smtClean="0">
                <a:solidFill>
                  <a:srgbClr val="00B050"/>
                </a:solidFill>
              </a:rPr>
              <a:t>)</a:t>
            </a:r>
            <a:r>
              <a:rPr lang="en-US" sz="2400" dirty="0" smtClean="0"/>
              <a:t>       </a:t>
            </a:r>
            <a:r>
              <a:rPr lang="en-US" sz="2500" dirty="0" smtClean="0">
                <a:solidFill>
                  <a:prstClr val="black"/>
                </a:solidFill>
              </a:rPr>
              <a:t>∑</a:t>
            </a:r>
            <a:r>
              <a:rPr lang="en-US" sz="2500" baseline="-25000" dirty="0" smtClean="0">
                <a:solidFill>
                  <a:prstClr val="black"/>
                </a:solidFill>
              </a:rPr>
              <a:t> </a:t>
            </a:r>
            <a:r>
              <a:rPr lang="en-US" sz="2500" b="1" baseline="-25000" dirty="0" smtClean="0">
                <a:solidFill>
                  <a:srgbClr val="00B050"/>
                </a:solidFill>
              </a:rPr>
              <a:t>h</a:t>
            </a:r>
            <a:r>
              <a:rPr lang="en-US" sz="2500" dirty="0" smtClean="0">
                <a:solidFill>
                  <a:prstClr val="black"/>
                </a:solidFill>
              </a:rPr>
              <a:t> e</a:t>
            </a:r>
            <a:r>
              <a:rPr lang="en-US" sz="2800" b="1" baseline="30000" dirty="0" smtClean="0">
                <a:solidFill>
                  <a:prstClr val="black"/>
                </a:solidFill>
                <a:sym typeface="Symbol" pitchFamily="18" charset="2"/>
              </a:rPr>
              <a:t>  </a:t>
            </a:r>
            <a:r>
              <a:rPr lang="en-US" sz="2800" baseline="30000" dirty="0" smtClean="0">
                <a:solidFill>
                  <a:prstClr val="black"/>
                </a:solidFill>
                <a:sym typeface="Symbol"/>
              </a:rPr>
              <a:t> </a:t>
            </a:r>
            <a:r>
              <a:rPr lang="en-US" sz="2800" b="1" baseline="30000" dirty="0" smtClean="0">
                <a:solidFill>
                  <a:srgbClr val="00B050"/>
                </a:solidFill>
                <a:sym typeface="Symbol" pitchFamily="18" charset="2"/>
              </a:rPr>
              <a:t>score</a:t>
            </a:r>
            <a:r>
              <a:rPr lang="en-US" sz="2800" b="1" baseline="30000" dirty="0" smtClean="0">
                <a:solidFill>
                  <a:srgbClr val="00B050"/>
                </a:solidFill>
              </a:rPr>
              <a:t>(</a:t>
            </a:r>
            <a:r>
              <a:rPr lang="en-US" sz="2800" b="1" baseline="30000" dirty="0" err="1" smtClean="0">
                <a:solidFill>
                  <a:srgbClr val="0000FF"/>
                </a:solidFill>
              </a:rPr>
              <a:t>x</a:t>
            </a:r>
            <a:r>
              <a:rPr lang="en-US" sz="2800" b="1" baseline="30000" dirty="0" err="1" smtClean="0">
                <a:solidFill>
                  <a:srgbClr val="00B050"/>
                </a:solidFill>
              </a:rPr>
              <a:t>,h</a:t>
            </a:r>
            <a:r>
              <a:rPr lang="en-US" sz="2800" b="1" baseline="30000" dirty="0" smtClean="0">
                <a:solidFill>
                  <a:srgbClr val="00B050"/>
                </a:solidFill>
              </a:rPr>
              <a:t>)</a:t>
            </a:r>
            <a:endParaRPr lang="en-US" sz="2500" dirty="0" smtClean="0"/>
          </a:p>
          <a:p>
            <a:endParaRPr lang="en-US" sz="2700" dirty="0" smtClean="0">
              <a:solidFill>
                <a:srgbClr val="C00000"/>
              </a:solidFill>
            </a:endParaRPr>
          </a:p>
        </p:txBody>
      </p:sp>
      <p:sp>
        <p:nvSpPr>
          <p:cNvPr id="5" name="Oval 4"/>
          <p:cNvSpPr/>
          <p:nvPr/>
        </p:nvSpPr>
        <p:spPr bwMode="auto">
          <a:xfrm>
            <a:off x="6324600" y="4194175"/>
            <a:ext cx="138113" cy="138113"/>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6" name="Oval 5"/>
          <p:cNvSpPr/>
          <p:nvPr/>
        </p:nvSpPr>
        <p:spPr bwMode="auto">
          <a:xfrm>
            <a:off x="6705600" y="4803775"/>
            <a:ext cx="138113" cy="138113"/>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8" name="Oval 7"/>
          <p:cNvSpPr/>
          <p:nvPr/>
        </p:nvSpPr>
        <p:spPr bwMode="auto">
          <a:xfrm>
            <a:off x="7315200" y="4879975"/>
            <a:ext cx="138113" cy="138113"/>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sp>
        <p:nvSpPr>
          <p:cNvPr id="9" name="Oval 8"/>
          <p:cNvSpPr/>
          <p:nvPr/>
        </p:nvSpPr>
        <p:spPr bwMode="auto">
          <a:xfrm>
            <a:off x="7162800" y="4194175"/>
            <a:ext cx="138113" cy="138113"/>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0070C0"/>
              </a:solidFill>
              <a:latin typeface="Comic Sans MS" pitchFamily="66" charset="0"/>
            </a:endParaRPr>
          </a:p>
        </p:txBody>
      </p:sp>
      <p:grpSp>
        <p:nvGrpSpPr>
          <p:cNvPr id="7" name="Group 19"/>
          <p:cNvGrpSpPr>
            <a:grpSpLocks/>
          </p:cNvGrpSpPr>
          <p:nvPr/>
        </p:nvGrpSpPr>
        <p:grpSpPr bwMode="auto">
          <a:xfrm>
            <a:off x="6324600" y="3813175"/>
            <a:ext cx="2286000" cy="2054225"/>
            <a:chOff x="3429000" y="4953000"/>
            <a:chExt cx="2286000" cy="2054225"/>
          </a:xfrm>
        </p:grpSpPr>
        <p:cxnSp>
          <p:nvCxnSpPr>
            <p:cNvPr id="10" name="Straight Connector 9"/>
            <p:cNvCxnSpPr/>
            <p:nvPr/>
          </p:nvCxnSpPr>
          <p:spPr>
            <a:xfrm rot="16200000" flipH="1">
              <a:off x="3124200" y="5257800"/>
              <a:ext cx="1752600" cy="1143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6875" name="TextBox 17"/>
            <p:cNvSpPr txBox="1">
              <a:spLocks noChangeArrowheads="1"/>
            </p:cNvSpPr>
            <p:nvPr/>
          </p:nvSpPr>
          <p:spPr bwMode="auto">
            <a:xfrm>
              <a:off x="3962400" y="6637893"/>
              <a:ext cx="1752600" cy="369332"/>
            </a:xfrm>
            <a:prstGeom prst="rect">
              <a:avLst/>
            </a:prstGeom>
            <a:noFill/>
            <a:ln w="9525">
              <a:noFill/>
              <a:miter lim="800000"/>
              <a:headEnd/>
              <a:tailEnd/>
            </a:ln>
          </p:spPr>
          <p:txBody>
            <a:bodyPr wrap="square">
              <a:spAutoFit/>
            </a:bodyPr>
            <a:lstStyle/>
            <a:p>
              <a:r>
                <a:rPr lang="en-US" dirty="0" smtClean="0">
                  <a:latin typeface="Comic Sans MS" pitchFamily="66" charset="0"/>
                </a:rPr>
                <a:t>score(</a:t>
              </a:r>
              <a:r>
                <a:rPr lang="en-US" dirty="0" err="1" smtClean="0">
                  <a:latin typeface="Comic Sans MS" pitchFamily="66" charset="0"/>
                </a:rPr>
                <a:t>x,h</a:t>
              </a:r>
              <a:r>
                <a:rPr lang="en-US" dirty="0">
                  <a:latin typeface="Comic Sans MS" pitchFamily="66" charset="0"/>
                </a:rPr>
                <a:t>)=3</a:t>
              </a:r>
              <a:endParaRPr lang="he-IL" dirty="0">
                <a:latin typeface="Comic Sans MS" pitchFamily="66" charset="0"/>
              </a:endParaRPr>
            </a:p>
          </p:txBody>
        </p:sp>
      </p:grpSp>
      <p:sp>
        <p:nvSpPr>
          <p:cNvPr id="16" name="TextBox 13"/>
          <p:cNvSpPr txBox="1">
            <a:spLocks noChangeArrowheads="1"/>
          </p:cNvSpPr>
          <p:nvPr/>
        </p:nvSpPr>
        <p:spPr bwMode="auto">
          <a:xfrm>
            <a:off x="381000" y="5638800"/>
            <a:ext cx="3200400" cy="461665"/>
          </a:xfrm>
          <a:prstGeom prst="rect">
            <a:avLst/>
          </a:prstGeom>
          <a:noFill/>
          <a:ln w="9525">
            <a:noFill/>
            <a:miter lim="800000"/>
            <a:headEnd/>
            <a:tailEnd/>
          </a:ln>
        </p:spPr>
        <p:txBody>
          <a:bodyPr wrap="square">
            <a:spAutoFit/>
          </a:bodyPr>
          <a:lstStyle/>
          <a:p>
            <a:r>
              <a:rPr lang="en-US" sz="2400" dirty="0" smtClean="0">
                <a:latin typeface="Comic Sans MS" pitchFamily="66" charset="0"/>
              </a:rPr>
              <a:t>  =                      </a:t>
            </a:r>
            <a:endParaRPr lang="en-US" sz="2600" dirty="0">
              <a:latin typeface="Comic Sans MS" pitchFamily="66" charset="0"/>
            </a:endParaRPr>
          </a:p>
        </p:txBody>
      </p:sp>
      <p:cxnSp>
        <p:nvCxnSpPr>
          <p:cNvPr id="17" name="Straight Connector 16"/>
          <p:cNvCxnSpPr/>
          <p:nvPr/>
        </p:nvCxnSpPr>
        <p:spPr bwMode="auto">
          <a:xfrm>
            <a:off x="914400" y="5867400"/>
            <a:ext cx="1554480"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bwMode="auto">
          <a:xfrm>
            <a:off x="609600" y="4876800"/>
            <a:ext cx="3505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16</a:t>
            </a:fld>
            <a:endParaRPr lang="en-US" dirty="0"/>
          </a:p>
        </p:txBody>
      </p:sp>
      <p:sp>
        <p:nvSpPr>
          <p:cNvPr id="24" name="Rectangle 23"/>
          <p:cNvSpPr/>
          <p:nvPr/>
        </p:nvSpPr>
        <p:spPr>
          <a:xfrm>
            <a:off x="304800" y="990600"/>
            <a:ext cx="8412480" cy="990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3"/>
          <p:cNvSpPr txBox="1">
            <a:spLocks noChangeArrowheads="1"/>
          </p:cNvSpPr>
          <p:nvPr/>
        </p:nvSpPr>
        <p:spPr bwMode="auto">
          <a:xfrm>
            <a:off x="2438400" y="5603557"/>
            <a:ext cx="5105400" cy="492443"/>
          </a:xfrm>
          <a:prstGeom prst="rect">
            <a:avLst/>
          </a:prstGeom>
          <a:noFill/>
          <a:ln w="9525">
            <a:noFill/>
            <a:miter lim="800000"/>
            <a:headEnd/>
            <a:tailEnd/>
          </a:ln>
        </p:spPr>
        <p:txBody>
          <a:bodyPr wrap="square">
            <a:spAutoFit/>
          </a:bodyPr>
          <a:lstStyle/>
          <a:p>
            <a:r>
              <a:rPr lang="en-US" sz="2400" dirty="0" smtClean="0">
                <a:latin typeface="Comic Sans MS" pitchFamily="66" charset="0"/>
              </a:rPr>
              <a:t> ●                        ≤ </a:t>
            </a:r>
            <a:r>
              <a:rPr lang="en-US" sz="2600" dirty="0" smtClean="0">
                <a:latin typeface="Comic Sans MS" pitchFamily="66" charset="0"/>
              </a:rPr>
              <a:t>e</a:t>
            </a:r>
            <a:r>
              <a:rPr lang="en-US" sz="2500" baseline="30000" dirty="0" smtClean="0">
                <a:latin typeface="Comic Sans MS" pitchFamily="66" charset="0"/>
                <a:sym typeface="Symbol" pitchFamily="18" charset="2"/>
              </a:rPr>
              <a:t>2</a:t>
            </a:r>
            <a:r>
              <a:rPr lang="en-US" sz="2600" baseline="30000" dirty="0" smtClean="0">
                <a:latin typeface="Comic Sans MS" pitchFamily="66" charset="0"/>
                <a:sym typeface="Symbol" pitchFamily="18" charset="2"/>
              </a:rPr>
              <a:t></a:t>
            </a:r>
            <a:endParaRPr lang="en-US" sz="2600" dirty="0">
              <a:latin typeface="Comic Sans MS" pitchFamily="66" charset="0"/>
            </a:endParaRPr>
          </a:p>
        </p:txBody>
      </p:sp>
      <p:cxnSp>
        <p:nvCxnSpPr>
          <p:cNvPr id="21" name="Straight Connector 20"/>
          <p:cNvCxnSpPr/>
          <p:nvPr/>
        </p:nvCxnSpPr>
        <p:spPr bwMode="auto">
          <a:xfrm>
            <a:off x="2895600" y="5865812"/>
            <a:ext cx="1905000"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17"/>
          <p:cNvSpPr txBox="1">
            <a:spLocks noChangeArrowheads="1"/>
          </p:cNvSpPr>
          <p:nvPr/>
        </p:nvSpPr>
        <p:spPr bwMode="auto">
          <a:xfrm>
            <a:off x="6858000" y="5486400"/>
            <a:ext cx="1752600" cy="369332"/>
          </a:xfrm>
          <a:prstGeom prst="rect">
            <a:avLst/>
          </a:prstGeom>
          <a:solidFill>
            <a:schemeClr val="bg1"/>
          </a:solidFill>
          <a:ln w="9525">
            <a:noFill/>
            <a:miter lim="800000"/>
            <a:headEnd/>
            <a:tailEnd/>
          </a:ln>
        </p:spPr>
        <p:txBody>
          <a:bodyPr wrap="square">
            <a:spAutoFit/>
          </a:bodyPr>
          <a:lstStyle/>
          <a:p>
            <a:r>
              <a:rPr lang="en-US" dirty="0" smtClean="0">
                <a:latin typeface="Comic Sans MS" pitchFamily="66" charset="0"/>
              </a:rPr>
              <a:t>score(</a:t>
            </a:r>
            <a:r>
              <a:rPr lang="en-US" dirty="0" err="1" smtClean="0">
                <a:latin typeface="Comic Sans MS" pitchFamily="66" charset="0"/>
              </a:rPr>
              <a:t>x,h</a:t>
            </a:r>
            <a:r>
              <a:rPr lang="en-US" dirty="0" smtClean="0">
                <a:latin typeface="Comic Sans MS" pitchFamily="66" charset="0"/>
              </a:rPr>
              <a:t>)=4</a:t>
            </a:r>
            <a:endParaRPr lang="he-IL" dirty="0">
              <a:latin typeface="Comic Sans MS"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grpId="0" nodeType="clickEffect">
                                  <p:stCondLst>
                                    <p:cond delay="0"/>
                                  </p:stCondLst>
                                  <p:childTnLst>
                                    <p:animMotion origin="layout" path="M 0.00086 0.0007 L -0.0658 0.05619 " pathEditMode="relative" ptsTypes="AA">
                                      <p:cBhvr>
                                        <p:cTn id="26" dur="2000" fill="hold"/>
                                        <p:tgtEl>
                                          <p:spTgt spid="8"/>
                                        </p:tgtEl>
                                        <p:attrNameLst>
                                          <p:attrName>ppt_x</p:attrName>
                                          <p:attrName>ppt_y</p:attrName>
                                        </p:attrNameLst>
                                      </p:cBhvr>
                                    </p:animMotion>
                                  </p:childTnLst>
                                </p:cTn>
                              </p:par>
                            </p:childTnLst>
                          </p:cTn>
                        </p:par>
                        <p:par>
                          <p:cTn id="27" fill="hold">
                            <p:stCondLst>
                              <p:cond delay="2000"/>
                            </p:stCondLst>
                            <p:childTnLst>
                              <p:par>
                                <p:cTn id="28" presetID="2" presetClass="entr" presetSubtype="2" fill="hold" grpId="0"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1+#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childTnLst>
                                </p:cTn>
                              </p:par>
                              <p:par>
                                <p:cTn id="54" presetID="1" presetClass="entr" presetSubtype="0" fill="hold" nodeType="withEffect">
                                  <p:stCondLst>
                                    <p:cond delay="0"/>
                                  </p:stCondLst>
                                  <p:childTnLst>
                                    <p:set>
                                      <p:cBhvr>
                                        <p:cTn id="55" dur="1" fill="hold">
                                          <p:stCondLst>
                                            <p:cond delay="0"/>
                                          </p:stCondLst>
                                        </p:cTn>
                                        <p:tgtEl>
                                          <p:spTgt spid="17"/>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8" grpId="0" animBg="1"/>
      <p:bldP spid="9" grpId="0" animBg="1"/>
      <p:bldP spid="16" grpId="0"/>
      <p:bldP spid="20" grpId="0"/>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304800" y="990600"/>
            <a:ext cx="8458200" cy="7620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PAC* = Private PAC*</a:t>
            </a:r>
            <a:endParaRPr lang="he-IL" sz="3600" cap="none" dirty="0" smtClean="0"/>
          </a:p>
        </p:txBody>
      </p:sp>
      <p:sp>
        <p:nvSpPr>
          <p:cNvPr id="3" name="Content Placeholder 2"/>
          <p:cNvSpPr>
            <a:spLocks noGrp="1"/>
          </p:cNvSpPr>
          <p:nvPr>
            <p:ph sz="quarter" idx="1"/>
          </p:nvPr>
        </p:nvSpPr>
        <p:spPr>
          <a:xfrm>
            <a:off x="304800" y="1066800"/>
            <a:ext cx="8686800" cy="5486400"/>
          </a:xfrm>
        </p:spPr>
        <p:txBody>
          <a:bodyPr>
            <a:normAutofit fontScale="92500"/>
          </a:bodyPr>
          <a:lstStyle/>
          <a:p>
            <a:pPr eaLnBrk="1" hangingPunct="1">
              <a:lnSpc>
                <a:spcPct val="80000"/>
              </a:lnSpc>
              <a:buNone/>
            </a:pPr>
            <a:r>
              <a:rPr lang="en-US" i="1" dirty="0" smtClean="0">
                <a:solidFill>
                  <a:srgbClr val="0000FF"/>
                </a:solidFill>
              </a:rPr>
              <a:t>Theorem.</a:t>
            </a:r>
            <a:r>
              <a:rPr lang="en-US" b="1" dirty="0" smtClean="0">
                <a:solidFill>
                  <a:srgbClr val="C00000"/>
                </a:solidFill>
              </a:rPr>
              <a:t> </a:t>
            </a:r>
            <a:r>
              <a:rPr lang="en-US" i="1" dirty="0" smtClean="0"/>
              <a:t>Every PAC* learnable concept class can be learned privately, using a poly number of samples.</a:t>
            </a:r>
          </a:p>
          <a:p>
            <a:pPr eaLnBrk="1" hangingPunct="1">
              <a:lnSpc>
                <a:spcPct val="80000"/>
              </a:lnSpc>
              <a:buNone/>
            </a:pPr>
            <a:r>
              <a:rPr lang="en-US" i="1" dirty="0" smtClean="0">
                <a:solidFill>
                  <a:srgbClr val="0000FF"/>
                </a:solidFill>
              </a:rPr>
              <a:t>Proof: </a:t>
            </a:r>
            <a:r>
              <a:rPr lang="en-US" sz="2400" b="1" dirty="0" smtClean="0">
                <a:solidFill>
                  <a:srgbClr val="00B050"/>
                </a:solidFill>
              </a:rPr>
              <a:t>score(</a:t>
            </a:r>
            <a:r>
              <a:rPr lang="en-US" sz="2400" b="1" u="sng" dirty="0" err="1" smtClean="0">
                <a:solidFill>
                  <a:srgbClr val="00B050"/>
                </a:solidFill>
              </a:rPr>
              <a:t>x</a:t>
            </a:r>
            <a:r>
              <a:rPr lang="en-US" sz="2400" b="1" dirty="0" err="1" smtClean="0">
                <a:solidFill>
                  <a:srgbClr val="00B050"/>
                </a:solidFill>
              </a:rPr>
              <a:t>,h</a:t>
            </a:r>
            <a:r>
              <a:rPr lang="en-US" sz="2400" b="1" dirty="0" smtClean="0">
                <a:solidFill>
                  <a:srgbClr val="00B050"/>
                </a:solidFill>
              </a:rPr>
              <a:t>) </a:t>
            </a:r>
            <a:r>
              <a:rPr lang="en-US" sz="2400" dirty="0" smtClean="0"/>
              <a:t>=  # of examples in </a:t>
            </a:r>
            <a:r>
              <a:rPr lang="en-US" sz="2400" dirty="0" smtClean="0">
                <a:solidFill>
                  <a:srgbClr val="0000FF"/>
                </a:solidFill>
              </a:rPr>
              <a:t>x</a:t>
            </a:r>
            <a:r>
              <a:rPr lang="en-US" sz="2400" dirty="0" smtClean="0"/>
              <a:t> correctly classified by </a:t>
            </a:r>
            <a:r>
              <a:rPr lang="en-US" sz="2400" dirty="0" smtClean="0">
                <a:solidFill>
                  <a:srgbClr val="0000FF"/>
                </a:solidFill>
              </a:rPr>
              <a:t>h</a:t>
            </a:r>
            <a:endParaRPr lang="en-US" dirty="0" smtClean="0">
              <a:solidFill>
                <a:srgbClr val="0000FF"/>
              </a:solidFill>
            </a:endParaRPr>
          </a:p>
          <a:p>
            <a:pPr>
              <a:lnSpc>
                <a:spcPct val="80000"/>
              </a:lnSpc>
              <a:buNone/>
            </a:pPr>
            <a:r>
              <a:rPr lang="en-US" sz="2400" dirty="0" smtClean="0"/>
              <a:t>Output hypothesis </a:t>
            </a:r>
            <a:r>
              <a:rPr lang="en-US" sz="2400" dirty="0" smtClean="0">
                <a:solidFill>
                  <a:srgbClr val="0000FF"/>
                </a:solidFill>
              </a:rPr>
              <a:t>h</a:t>
            </a:r>
            <a:r>
              <a:rPr lang="en-US" sz="2400" dirty="0" smtClean="0"/>
              <a:t> from </a:t>
            </a:r>
            <a:r>
              <a:rPr lang="en-US" sz="2400" dirty="0" smtClean="0">
                <a:solidFill>
                  <a:srgbClr val="0000FF"/>
                </a:solidFill>
              </a:rPr>
              <a:t>C</a:t>
            </a:r>
            <a:r>
              <a:rPr lang="en-US" sz="2400" dirty="0" smtClean="0"/>
              <a:t> with probability  </a:t>
            </a:r>
            <a:r>
              <a:rPr lang="en-US" sz="2400" b="1" dirty="0" smtClean="0">
                <a:sym typeface="Symbol"/>
              </a:rPr>
              <a:t></a:t>
            </a:r>
            <a:r>
              <a:rPr lang="en-US" sz="2400" dirty="0" smtClean="0">
                <a:sym typeface="Symbol" pitchFamily="18" charset="2"/>
              </a:rPr>
              <a:t> </a:t>
            </a:r>
            <a:r>
              <a:rPr lang="en-US" sz="2400" b="1" dirty="0" smtClean="0"/>
              <a:t>e</a:t>
            </a:r>
            <a:r>
              <a:rPr lang="en-US" sz="2400" b="1" baseline="30000" dirty="0" smtClean="0">
                <a:sym typeface="Symbol" pitchFamily="18" charset="2"/>
              </a:rPr>
              <a:t></a:t>
            </a:r>
            <a:r>
              <a:rPr lang="en-US" sz="2400" baseline="30000" dirty="0" smtClean="0">
                <a:sym typeface="Symbol"/>
              </a:rPr>
              <a:t></a:t>
            </a:r>
            <a:r>
              <a:rPr lang="en-US" sz="2400" b="1" baseline="30000" dirty="0" smtClean="0">
                <a:solidFill>
                  <a:srgbClr val="00B050"/>
                </a:solidFill>
                <a:sym typeface="Symbol" pitchFamily="18" charset="2"/>
              </a:rPr>
              <a:t>score</a:t>
            </a:r>
            <a:r>
              <a:rPr lang="en-US" sz="2400" b="1" baseline="30000" dirty="0" smtClean="0">
                <a:solidFill>
                  <a:srgbClr val="00B050"/>
                </a:solidFill>
              </a:rPr>
              <a:t>(</a:t>
            </a:r>
            <a:r>
              <a:rPr lang="en-US" sz="2400" b="1" u="sng" baseline="30000" dirty="0" err="1" smtClean="0">
                <a:solidFill>
                  <a:srgbClr val="00B050"/>
                </a:solidFill>
              </a:rPr>
              <a:t>x</a:t>
            </a:r>
            <a:r>
              <a:rPr lang="en-US" sz="2400" b="1" baseline="30000" dirty="0" err="1" smtClean="0">
                <a:solidFill>
                  <a:srgbClr val="00B050"/>
                </a:solidFill>
              </a:rPr>
              <a:t>,h</a:t>
            </a:r>
            <a:r>
              <a:rPr lang="en-US" sz="2400" b="1" baseline="30000" dirty="0" smtClean="0">
                <a:solidFill>
                  <a:srgbClr val="00B050"/>
                </a:solidFill>
              </a:rPr>
              <a:t>)</a:t>
            </a:r>
            <a:endParaRPr lang="en-US" sz="2400" dirty="0" smtClean="0">
              <a:solidFill>
                <a:srgbClr val="C00000"/>
              </a:solidFill>
            </a:endParaRPr>
          </a:p>
          <a:p>
            <a:pPr>
              <a:buNone/>
            </a:pPr>
            <a:r>
              <a:rPr lang="en-US" sz="2700" dirty="0" smtClean="0">
                <a:solidFill>
                  <a:srgbClr val="C00000"/>
                </a:solidFill>
              </a:rPr>
              <a:t>Utility (learning): </a:t>
            </a:r>
            <a:endParaRPr lang="en-US" sz="2800" dirty="0" smtClean="0">
              <a:solidFill>
                <a:srgbClr val="C00000"/>
              </a:solidFill>
            </a:endParaRPr>
          </a:p>
          <a:p>
            <a:pPr>
              <a:lnSpc>
                <a:spcPct val="80000"/>
              </a:lnSpc>
            </a:pPr>
            <a:r>
              <a:rPr lang="en-US" sz="2600" dirty="0" smtClean="0">
                <a:solidFill>
                  <a:srgbClr val="00B050"/>
                </a:solidFill>
              </a:rPr>
              <a:t>Best</a:t>
            </a:r>
            <a:r>
              <a:rPr lang="en-US" sz="2600" dirty="0" smtClean="0"/>
              <a:t> hypothesis correctly labels all examples: </a:t>
            </a:r>
            <a:r>
              <a:rPr lang="en-US" sz="2600" dirty="0" smtClean="0">
                <a:latin typeface="Comic Sans MS" pitchFamily="66" charset="0"/>
                <a:cs typeface="Times New Roman" pitchFamily="18" charset="0"/>
              </a:rPr>
              <a:t>Pr[h]</a:t>
            </a:r>
            <a:r>
              <a:rPr lang="en-US" sz="2600" dirty="0" smtClean="0">
                <a:latin typeface="Comic Sans MS" pitchFamily="66" charset="0"/>
              </a:rPr>
              <a:t> </a:t>
            </a:r>
            <a:r>
              <a:rPr lang="en-US" sz="2600" b="1" dirty="0" smtClean="0">
                <a:sym typeface="Symbol"/>
              </a:rPr>
              <a:t></a:t>
            </a:r>
            <a:r>
              <a:rPr lang="en-US" sz="2600" dirty="0" smtClean="0">
                <a:sym typeface="Symbol" pitchFamily="18" charset="2"/>
              </a:rPr>
              <a:t> </a:t>
            </a:r>
            <a:r>
              <a:rPr lang="en-US" sz="2600" b="1" dirty="0" smtClean="0"/>
              <a:t>e</a:t>
            </a:r>
            <a:r>
              <a:rPr lang="en-US" sz="2600" b="1" baseline="30000" dirty="0" smtClean="0">
                <a:sym typeface="Symbol" pitchFamily="18" charset="2"/>
              </a:rPr>
              <a:t></a:t>
            </a:r>
            <a:r>
              <a:rPr lang="en-US" sz="2600" baseline="30000" dirty="0" smtClean="0">
                <a:sym typeface="Symbol"/>
              </a:rPr>
              <a:t></a:t>
            </a:r>
            <a:r>
              <a:rPr lang="en-US" sz="2600" b="1" baseline="30000" dirty="0" smtClean="0">
                <a:solidFill>
                  <a:srgbClr val="00B050"/>
                </a:solidFill>
                <a:sym typeface="Symbol" pitchFamily="18" charset="2"/>
              </a:rPr>
              <a:t>n</a:t>
            </a:r>
            <a:endParaRPr lang="en-US" sz="2600" b="1" dirty="0" smtClean="0"/>
          </a:p>
          <a:p>
            <a:pPr>
              <a:lnSpc>
                <a:spcPct val="80000"/>
              </a:lnSpc>
            </a:pPr>
            <a:r>
              <a:rPr lang="en-US" sz="2600" dirty="0" smtClean="0">
                <a:solidFill>
                  <a:srgbClr val="00B050"/>
                </a:solidFill>
              </a:rPr>
              <a:t>Bad</a:t>
            </a:r>
            <a:r>
              <a:rPr lang="en-US" sz="2600" dirty="0" smtClean="0"/>
              <a:t> hypotheses mislabel </a:t>
            </a:r>
            <a:r>
              <a:rPr lang="en-US" sz="2600" dirty="0" smtClean="0">
                <a:solidFill>
                  <a:srgbClr val="0000FF"/>
                </a:solidFill>
                <a:sym typeface="Symbol"/>
              </a:rPr>
              <a:t>&gt;</a:t>
            </a:r>
            <a:r>
              <a:rPr lang="en-US" sz="2600" dirty="0" smtClean="0">
                <a:solidFill>
                  <a:srgbClr val="0000FF"/>
                </a:solidFill>
                <a:sym typeface="Symbol" pitchFamily="18" charset="2"/>
              </a:rPr>
              <a:t> </a:t>
            </a:r>
            <a:r>
              <a:rPr lang="el-GR" sz="2600" dirty="0" smtClean="0">
                <a:solidFill>
                  <a:srgbClr val="0000FF"/>
                </a:solidFill>
                <a:sym typeface="Symbol" pitchFamily="18" charset="2"/>
              </a:rPr>
              <a:t>α</a:t>
            </a:r>
            <a:r>
              <a:rPr lang="en-US" sz="2600" dirty="0" smtClean="0"/>
              <a:t> fraction of examples: </a:t>
            </a:r>
            <a:r>
              <a:rPr lang="en-US" sz="2600" dirty="0" smtClean="0">
                <a:latin typeface="Comic Sans MS" pitchFamily="66" charset="0"/>
                <a:cs typeface="Times New Roman" pitchFamily="18" charset="0"/>
              </a:rPr>
              <a:t>Pr[h]</a:t>
            </a:r>
            <a:r>
              <a:rPr lang="en-US" sz="2600" dirty="0" smtClean="0">
                <a:latin typeface="Comic Sans MS" pitchFamily="66" charset="0"/>
              </a:rPr>
              <a:t> </a:t>
            </a:r>
            <a:r>
              <a:rPr lang="en-US" sz="2600" b="1" dirty="0" smtClean="0">
                <a:sym typeface="Symbol"/>
              </a:rPr>
              <a:t></a:t>
            </a:r>
            <a:r>
              <a:rPr lang="en-US" sz="2600" dirty="0" smtClean="0">
                <a:sym typeface="Symbol" pitchFamily="18" charset="2"/>
              </a:rPr>
              <a:t> </a:t>
            </a:r>
            <a:r>
              <a:rPr lang="en-US" sz="2600" b="1" dirty="0" smtClean="0">
                <a:solidFill>
                  <a:prstClr val="black"/>
                </a:solidFill>
              </a:rPr>
              <a:t>e</a:t>
            </a:r>
            <a:r>
              <a:rPr lang="en-US" sz="2600" b="1" baseline="30000" dirty="0" smtClean="0">
                <a:solidFill>
                  <a:prstClr val="black"/>
                </a:solidFill>
                <a:sym typeface="Symbol" pitchFamily="18" charset="2"/>
              </a:rPr>
              <a:t></a:t>
            </a:r>
            <a:r>
              <a:rPr lang="en-US" sz="2600" b="1" baseline="30000" dirty="0" smtClean="0">
                <a:solidFill>
                  <a:srgbClr val="00B050"/>
                </a:solidFill>
                <a:sym typeface="Symbol"/>
              </a:rPr>
              <a:t>(1-</a:t>
            </a:r>
            <a:r>
              <a:rPr lang="en-US" sz="2600" b="1" baseline="30000" dirty="0" smtClean="0">
                <a:solidFill>
                  <a:srgbClr val="00B050"/>
                </a:solidFill>
                <a:sym typeface="Symbol" pitchFamily="18" charset="2"/>
              </a:rPr>
              <a:t> </a:t>
            </a:r>
            <a:r>
              <a:rPr lang="el-GR" sz="2600" b="1" baseline="30000" dirty="0" smtClean="0">
                <a:solidFill>
                  <a:srgbClr val="00B050"/>
                </a:solidFill>
                <a:sym typeface="Symbol" pitchFamily="18" charset="2"/>
              </a:rPr>
              <a:t>α </a:t>
            </a:r>
            <a:r>
              <a:rPr lang="en-US" sz="2600" b="1" baseline="30000" dirty="0" smtClean="0">
                <a:solidFill>
                  <a:srgbClr val="00B050"/>
                </a:solidFill>
                <a:sym typeface="Symbol" pitchFamily="18" charset="2"/>
              </a:rPr>
              <a:t>)n</a:t>
            </a:r>
          </a:p>
          <a:p>
            <a:pPr lvl="1">
              <a:lnSpc>
                <a:spcPct val="80000"/>
              </a:lnSpc>
              <a:buNone/>
            </a:pPr>
            <a:r>
              <a:rPr lang="en-US" sz="2600" b="1" baseline="30000" dirty="0" smtClean="0">
                <a:solidFill>
                  <a:srgbClr val="00B050"/>
                </a:solidFill>
                <a:sym typeface="Symbol" pitchFamily="18" charset="2"/>
              </a:rPr>
              <a:t> </a:t>
            </a:r>
            <a:r>
              <a:rPr lang="en-US" sz="2600" b="1" dirty="0" smtClean="0">
                <a:solidFill>
                  <a:srgbClr val="00B050"/>
                </a:solidFill>
                <a:sym typeface="Symbol" pitchFamily="18" charset="2"/>
              </a:rPr>
              <a:t>   </a:t>
            </a:r>
            <a:r>
              <a:rPr lang="en-US" sz="2600" dirty="0" smtClean="0">
                <a:sym typeface="Symbol" pitchFamily="18" charset="2"/>
              </a:rPr>
              <a:t>                                    </a:t>
            </a:r>
            <a:r>
              <a:rPr lang="en-US" sz="2600" b="1" dirty="0" smtClean="0">
                <a:solidFill>
                  <a:prstClr val="black"/>
                </a:solidFill>
              </a:rPr>
              <a:t>e</a:t>
            </a:r>
            <a:r>
              <a:rPr lang="en-US" sz="2600" b="1" baseline="30000" dirty="0" smtClean="0">
                <a:solidFill>
                  <a:prstClr val="black"/>
                </a:solidFill>
                <a:sym typeface="Symbol" pitchFamily="18" charset="2"/>
              </a:rPr>
              <a:t></a:t>
            </a:r>
            <a:r>
              <a:rPr lang="en-US" sz="2600" b="1" baseline="30000" dirty="0" smtClean="0">
                <a:solidFill>
                  <a:srgbClr val="00B050"/>
                </a:solidFill>
                <a:sym typeface="Symbol"/>
              </a:rPr>
              <a:t> (1-</a:t>
            </a:r>
            <a:r>
              <a:rPr lang="en-US" sz="2600" b="1" baseline="30000" dirty="0" smtClean="0">
                <a:solidFill>
                  <a:srgbClr val="00B050"/>
                </a:solidFill>
                <a:sym typeface="Symbol" pitchFamily="18" charset="2"/>
              </a:rPr>
              <a:t> </a:t>
            </a:r>
            <a:r>
              <a:rPr lang="el-GR" sz="2600" b="1" baseline="30000" dirty="0" smtClean="0">
                <a:solidFill>
                  <a:srgbClr val="00B050"/>
                </a:solidFill>
                <a:sym typeface="Symbol" pitchFamily="18" charset="2"/>
              </a:rPr>
              <a:t>α </a:t>
            </a:r>
            <a:r>
              <a:rPr lang="en-US" sz="2600" b="1" baseline="30000" dirty="0" smtClean="0">
                <a:solidFill>
                  <a:srgbClr val="00B050"/>
                </a:solidFill>
                <a:sym typeface="Symbol" pitchFamily="18" charset="2"/>
              </a:rPr>
              <a:t>)n </a:t>
            </a:r>
            <a:r>
              <a:rPr lang="en-US" sz="2600" dirty="0" smtClean="0">
                <a:ea typeface="Gill Sans" pitchFamily="-64" charset="0"/>
                <a:sym typeface="Gill Sans" pitchFamily="-64" charset="0"/>
              </a:rPr>
              <a:t>∙(# bad hypothesis)     </a:t>
            </a:r>
            <a:r>
              <a:rPr lang="en-US" sz="2600" dirty="0" smtClean="0">
                <a:latin typeface="Comic Sans MS" pitchFamily="66" charset="0"/>
                <a:ea typeface="Gill Sans" pitchFamily="-64" charset="0"/>
                <a:cs typeface="Gill Sans" pitchFamily="-64" charset="0"/>
                <a:sym typeface="Gill Sans" pitchFamily="-64" charset="0"/>
              </a:rPr>
              <a:t>|C|</a:t>
            </a:r>
            <a:endParaRPr lang="en-US" sz="2600" dirty="0" smtClean="0">
              <a:latin typeface="Gill Sans" pitchFamily="-64" charset="0"/>
              <a:ea typeface="Gill Sans" pitchFamily="-64" charset="0"/>
              <a:cs typeface="Gill Sans" pitchFamily="-64" charset="0"/>
              <a:sym typeface="Gill Sans" pitchFamily="-64" charset="0"/>
            </a:endParaRPr>
          </a:p>
          <a:p>
            <a:pPr lvl="1">
              <a:lnSpc>
                <a:spcPct val="80000"/>
              </a:lnSpc>
              <a:buNone/>
            </a:pPr>
            <a:r>
              <a:rPr lang="en-US" sz="2600" dirty="0" smtClean="0"/>
              <a:t>                                                         </a:t>
            </a:r>
            <a:r>
              <a:rPr lang="en-US" sz="2600" b="1" dirty="0" smtClean="0">
                <a:solidFill>
                  <a:prstClr val="black"/>
                </a:solidFill>
              </a:rPr>
              <a:t>e</a:t>
            </a:r>
            <a:r>
              <a:rPr lang="en-US" sz="2600" b="1" baseline="30000" dirty="0" smtClean="0">
                <a:solidFill>
                  <a:prstClr val="black"/>
                </a:solidFill>
                <a:sym typeface="Symbol" pitchFamily="18" charset="2"/>
              </a:rPr>
              <a:t></a:t>
            </a:r>
            <a:r>
              <a:rPr lang="en-US" sz="2600" baseline="30000" dirty="0" smtClean="0">
                <a:solidFill>
                  <a:prstClr val="black"/>
                </a:solidFill>
                <a:sym typeface="Symbol"/>
              </a:rPr>
              <a:t> </a:t>
            </a:r>
            <a:r>
              <a:rPr lang="en-US" sz="2600" b="1" baseline="30000" dirty="0" smtClean="0">
                <a:solidFill>
                  <a:srgbClr val="00B050"/>
                </a:solidFill>
                <a:sym typeface="Symbol" pitchFamily="18" charset="2"/>
              </a:rPr>
              <a:t>n                                            </a:t>
            </a:r>
            <a:r>
              <a:rPr lang="en-US" sz="2600" dirty="0" smtClean="0">
                <a:latin typeface="Comic Sans MS" pitchFamily="66" charset="0"/>
              </a:rPr>
              <a:t>e</a:t>
            </a:r>
            <a:r>
              <a:rPr lang="en-US" sz="2600" b="1" baseline="30000" dirty="0" smtClean="0">
                <a:solidFill>
                  <a:prstClr val="black"/>
                </a:solidFill>
                <a:sym typeface="Symbol" pitchFamily="18" charset="2"/>
              </a:rPr>
              <a:t> </a:t>
            </a:r>
            <a:r>
              <a:rPr lang="en-US" sz="2600" b="1" baseline="30000" dirty="0" smtClean="0">
                <a:solidFill>
                  <a:srgbClr val="00B050"/>
                </a:solidFill>
                <a:sym typeface="Symbol"/>
              </a:rPr>
              <a:t> </a:t>
            </a:r>
            <a:r>
              <a:rPr lang="el-GR" sz="2600" b="1" baseline="30000" dirty="0" smtClean="0">
                <a:solidFill>
                  <a:srgbClr val="00B050"/>
                </a:solidFill>
                <a:sym typeface="Symbol" pitchFamily="18" charset="2"/>
              </a:rPr>
              <a:t>α </a:t>
            </a:r>
            <a:r>
              <a:rPr lang="en-US" sz="2600" b="1" baseline="30000" dirty="0" smtClean="0">
                <a:solidFill>
                  <a:srgbClr val="00B050"/>
                </a:solidFill>
                <a:sym typeface="Symbol" pitchFamily="18" charset="2"/>
              </a:rPr>
              <a:t>n</a:t>
            </a:r>
            <a:r>
              <a:rPr lang="en-US" sz="2600" b="1" baseline="30000" dirty="0" smtClean="0">
                <a:solidFill>
                  <a:srgbClr val="00B050"/>
                </a:solidFill>
                <a:latin typeface="Comic Sans MS" pitchFamily="66" charset="0"/>
                <a:sym typeface="Symbol" pitchFamily="18" charset="2"/>
              </a:rPr>
              <a:t> </a:t>
            </a:r>
            <a:endParaRPr lang="en-US" sz="2600" dirty="0" smtClean="0"/>
          </a:p>
          <a:p>
            <a:pPr>
              <a:buNone/>
            </a:pPr>
            <a:r>
              <a:rPr lang="en-US" sz="2600" dirty="0" smtClean="0"/>
              <a:t>Sufficient to ensure </a:t>
            </a:r>
            <a:r>
              <a:rPr lang="en-US" sz="2600" i="1" dirty="0" smtClean="0">
                <a:solidFill>
                  <a:srgbClr val="0000FF"/>
                </a:solidFill>
              </a:rPr>
              <a:t>n </a:t>
            </a:r>
            <a:r>
              <a:rPr lang="en-US" sz="2600" dirty="0" smtClean="0">
                <a:solidFill>
                  <a:srgbClr val="0000FF"/>
                </a:solidFill>
                <a:sym typeface="Symbol"/>
              </a:rPr>
              <a:t> </a:t>
            </a:r>
            <a:r>
              <a:rPr lang="en-US" sz="2600" dirty="0" err="1" smtClean="0">
                <a:solidFill>
                  <a:srgbClr val="0000FF"/>
                </a:solidFill>
              </a:rPr>
              <a:t>log|C</a:t>
            </a:r>
            <a:r>
              <a:rPr lang="en-US" sz="2600" dirty="0" smtClean="0">
                <a:solidFill>
                  <a:srgbClr val="0000FF"/>
                </a:solidFill>
              </a:rPr>
              <a:t>| </a:t>
            </a:r>
            <a:r>
              <a:rPr lang="en-US" sz="2600" dirty="0" smtClean="0">
                <a:ea typeface="Gill Sans" pitchFamily="-64" charset="0"/>
                <a:sym typeface="Gill Sans" pitchFamily="-64" charset="0"/>
              </a:rPr>
              <a:t>∙</a:t>
            </a:r>
            <a:r>
              <a:rPr lang="en-US" sz="2600" dirty="0" smtClean="0">
                <a:solidFill>
                  <a:srgbClr val="0000FF"/>
                </a:solidFill>
              </a:rPr>
              <a:t> poly(1/</a:t>
            </a:r>
            <a:r>
              <a:rPr lang="en-US" sz="2600" dirty="0" smtClean="0">
                <a:solidFill>
                  <a:srgbClr val="0000FF"/>
                </a:solidFill>
                <a:latin typeface="Lucida Grande" pitchFamily="-64" charset="0"/>
              </a:rPr>
              <a:t>ε</a:t>
            </a:r>
            <a:r>
              <a:rPr lang="en-US" sz="2600" dirty="0" smtClean="0">
                <a:solidFill>
                  <a:srgbClr val="0000FF"/>
                </a:solidFill>
              </a:rPr>
              <a:t>, 1/</a:t>
            </a:r>
            <a:r>
              <a:rPr lang="el-GR" sz="2600" dirty="0" smtClean="0">
                <a:solidFill>
                  <a:srgbClr val="0000FF"/>
                </a:solidFill>
                <a:sym typeface="Symbol" pitchFamily="18" charset="2"/>
              </a:rPr>
              <a:t>α</a:t>
            </a:r>
            <a:r>
              <a:rPr lang="en-US" sz="2600" dirty="0" smtClean="0">
                <a:solidFill>
                  <a:srgbClr val="0000FF"/>
                </a:solidFill>
                <a:sym typeface="Symbol" pitchFamily="18" charset="2"/>
              </a:rPr>
              <a:t>,1/</a:t>
            </a:r>
            <a:r>
              <a:rPr lang="el-GR" sz="2600" dirty="0" smtClean="0">
                <a:solidFill>
                  <a:srgbClr val="0000FF"/>
                </a:solidFill>
              </a:rPr>
              <a:t>β</a:t>
            </a:r>
            <a:r>
              <a:rPr lang="en-US" sz="2600" dirty="0" smtClean="0">
                <a:solidFill>
                  <a:srgbClr val="0000FF"/>
                </a:solidFill>
              </a:rPr>
              <a:t>). </a:t>
            </a:r>
            <a:r>
              <a:rPr lang="en-US" sz="2400" dirty="0" smtClean="0"/>
              <a:t>Then</a:t>
            </a:r>
          </a:p>
          <a:p>
            <a:pPr>
              <a:buNone/>
            </a:pPr>
            <a:r>
              <a:rPr lang="en-US" sz="2400" dirty="0" smtClean="0"/>
              <a:t>w/ probability</a:t>
            </a:r>
            <a:r>
              <a:rPr lang="en-US" sz="2400" dirty="0" smtClean="0">
                <a:solidFill>
                  <a:srgbClr val="0000FF"/>
                </a:solidFill>
              </a:rPr>
              <a:t>  </a:t>
            </a:r>
            <a:r>
              <a:rPr lang="en-US" sz="2400" dirty="0" smtClean="0">
                <a:solidFill>
                  <a:srgbClr val="0000FF"/>
                </a:solidFill>
                <a:sym typeface="Symbol"/>
              </a:rPr>
              <a:t> </a:t>
            </a:r>
            <a:r>
              <a:rPr lang="en-US" sz="2400" dirty="0" smtClean="0">
                <a:solidFill>
                  <a:srgbClr val="0000FF"/>
                </a:solidFill>
              </a:rPr>
              <a:t>1-</a:t>
            </a:r>
            <a:r>
              <a:rPr lang="el-GR" sz="2400" dirty="0" smtClean="0">
                <a:solidFill>
                  <a:srgbClr val="0000FF"/>
                </a:solidFill>
              </a:rPr>
              <a:t> β</a:t>
            </a:r>
            <a:r>
              <a:rPr lang="en-US" sz="2400" dirty="0" smtClean="0"/>
              <a:t>, output </a:t>
            </a:r>
            <a:r>
              <a:rPr lang="en-US" sz="2400" dirty="0" smtClean="0">
                <a:solidFill>
                  <a:srgbClr val="0000FF"/>
                </a:solidFill>
              </a:rPr>
              <a:t>h </a:t>
            </a:r>
            <a:r>
              <a:rPr lang="en-US" sz="2400" dirty="0" smtClean="0"/>
              <a:t>labels</a:t>
            </a:r>
            <a:r>
              <a:rPr lang="en-US" sz="2400" dirty="0" smtClean="0">
                <a:solidFill>
                  <a:srgbClr val="0000FF"/>
                </a:solidFill>
              </a:rPr>
              <a:t> </a:t>
            </a:r>
            <a:r>
              <a:rPr lang="en-US" sz="2400" dirty="0" smtClean="0">
                <a:solidFill>
                  <a:srgbClr val="0000FF"/>
                </a:solidFill>
                <a:sym typeface="Symbol"/>
              </a:rPr>
              <a:t> </a:t>
            </a:r>
            <a:r>
              <a:rPr lang="en-US" sz="2400" dirty="0" smtClean="0">
                <a:solidFill>
                  <a:srgbClr val="0000FF"/>
                </a:solidFill>
              </a:rPr>
              <a:t>1-</a:t>
            </a:r>
            <a:r>
              <a:rPr lang="el-GR" sz="2400" dirty="0" smtClean="0">
                <a:solidFill>
                  <a:srgbClr val="0000FF"/>
                </a:solidFill>
                <a:sym typeface="Symbol" pitchFamily="18" charset="2"/>
              </a:rPr>
              <a:t> α</a:t>
            </a:r>
            <a:r>
              <a:rPr lang="en-US" sz="2400" dirty="0" smtClean="0">
                <a:solidFill>
                  <a:srgbClr val="0000FF"/>
                </a:solidFill>
                <a:sym typeface="Symbol" pitchFamily="18" charset="2"/>
              </a:rPr>
              <a:t> </a:t>
            </a:r>
            <a:r>
              <a:rPr lang="en-US" sz="2400" dirty="0" smtClean="0">
                <a:sym typeface="Symbol" pitchFamily="18" charset="2"/>
              </a:rPr>
              <a:t>fraction of examples correctly.</a:t>
            </a:r>
            <a:endParaRPr lang="en-US" sz="2400" dirty="0" smtClean="0"/>
          </a:p>
          <a:p>
            <a:r>
              <a:rPr lang="en-US" sz="2800" dirty="0" smtClean="0">
                <a:solidFill>
                  <a:srgbClr val="FF0000"/>
                </a:solidFill>
              </a:rPr>
              <a:t>“Occam’s razor”: </a:t>
            </a:r>
            <a:r>
              <a:rPr lang="en-US" sz="2800" dirty="0" smtClean="0"/>
              <a:t>If </a:t>
            </a:r>
            <a:r>
              <a:rPr lang="en-US" sz="2800" dirty="0" smtClean="0">
                <a:solidFill>
                  <a:srgbClr val="0000FF"/>
                </a:solidFill>
              </a:rPr>
              <a:t>n </a:t>
            </a:r>
            <a:r>
              <a:rPr lang="en-US" dirty="0" smtClean="0">
                <a:solidFill>
                  <a:srgbClr val="0000FF"/>
                </a:solidFill>
                <a:sym typeface="Symbol"/>
              </a:rPr>
              <a:t></a:t>
            </a:r>
            <a:r>
              <a:rPr lang="en-US" sz="2800" dirty="0" smtClean="0">
                <a:solidFill>
                  <a:srgbClr val="0000FF"/>
                </a:solidFill>
              </a:rPr>
              <a:t> </a:t>
            </a:r>
            <a:r>
              <a:rPr lang="en-US" sz="2800" dirty="0" err="1" smtClean="0">
                <a:solidFill>
                  <a:srgbClr val="0000FF"/>
                </a:solidFill>
              </a:rPr>
              <a:t>log|C</a:t>
            </a:r>
            <a:r>
              <a:rPr lang="en-US" sz="2800" dirty="0" smtClean="0">
                <a:solidFill>
                  <a:srgbClr val="0000FF"/>
                </a:solidFill>
              </a:rPr>
              <a:t>|</a:t>
            </a:r>
            <a:r>
              <a:rPr lang="en-US" dirty="0" smtClean="0">
                <a:ea typeface="Gill Sans" pitchFamily="-64" charset="0"/>
                <a:sym typeface="Gill Sans" pitchFamily="-64" charset="0"/>
              </a:rPr>
              <a:t> ∙</a:t>
            </a:r>
            <a:r>
              <a:rPr lang="en-US" sz="2800" dirty="0" smtClean="0">
                <a:solidFill>
                  <a:srgbClr val="0000FF"/>
                </a:solidFill>
              </a:rPr>
              <a:t> poly(1/</a:t>
            </a:r>
            <a:r>
              <a:rPr lang="el-GR" dirty="0" smtClean="0">
                <a:solidFill>
                  <a:srgbClr val="0000FF"/>
                </a:solidFill>
                <a:sym typeface="Symbol" pitchFamily="18" charset="2"/>
              </a:rPr>
              <a:t>α</a:t>
            </a:r>
            <a:r>
              <a:rPr lang="en-US" dirty="0" smtClean="0">
                <a:solidFill>
                  <a:srgbClr val="0000FF"/>
                </a:solidFill>
                <a:sym typeface="Symbol" pitchFamily="18" charset="2"/>
              </a:rPr>
              <a:t>,1/</a:t>
            </a:r>
            <a:r>
              <a:rPr lang="el-GR" dirty="0" smtClean="0">
                <a:solidFill>
                  <a:srgbClr val="0000FF"/>
                </a:solidFill>
              </a:rPr>
              <a:t>β</a:t>
            </a:r>
            <a:r>
              <a:rPr lang="en-US" dirty="0" smtClean="0">
                <a:solidFill>
                  <a:srgbClr val="0000FF"/>
                </a:solidFill>
              </a:rPr>
              <a:t>)</a:t>
            </a:r>
            <a:r>
              <a:rPr lang="en-US" sz="2800" dirty="0" smtClean="0"/>
              <a:t> then</a:t>
            </a:r>
          </a:p>
          <a:p>
            <a:pPr lvl="1">
              <a:buNone/>
            </a:pPr>
            <a:r>
              <a:rPr lang="en-US" sz="2500" dirty="0" smtClean="0"/>
              <a:t>        h does well on examples  </a:t>
            </a:r>
            <a:r>
              <a:rPr lang="en-US" sz="2500" dirty="0" smtClean="0">
                <a:sym typeface="Symbol"/>
              </a:rPr>
              <a:t> </a:t>
            </a:r>
            <a:r>
              <a:rPr lang="en-US" sz="2500" dirty="0" smtClean="0"/>
              <a:t>it does well on distribution P</a:t>
            </a:r>
            <a:endParaRPr lang="en-US" sz="2100" dirty="0" smtClean="0"/>
          </a:p>
        </p:txBody>
      </p:sp>
      <p:sp>
        <p:nvSpPr>
          <p:cNvPr id="23"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17</a:t>
            </a:fld>
            <a:endParaRPr lang="en-US" dirty="0"/>
          </a:p>
        </p:txBody>
      </p:sp>
      <p:sp>
        <p:nvSpPr>
          <p:cNvPr id="19" name="Rounded Rectangular Callout 18"/>
          <p:cNvSpPr/>
          <p:nvPr/>
        </p:nvSpPr>
        <p:spPr>
          <a:xfrm>
            <a:off x="2971800" y="762000"/>
            <a:ext cx="5029200" cy="381000"/>
          </a:xfrm>
          <a:prstGeom prst="wedgeRoundRectCallout">
            <a:avLst>
              <a:gd name="adj1" fmla="val -73415"/>
              <a:gd name="adj2" fmla="val 6877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rgbClr val="FF0000"/>
                </a:solidFill>
                <a:latin typeface="Calibri" pitchFamily="34" charset="0"/>
                <a:cs typeface="Calibri" pitchFamily="34" charset="0"/>
              </a:rPr>
              <a:t>Private version of “Occam’s razor”</a:t>
            </a:r>
            <a:endParaRPr lang="en-US" sz="2400" dirty="0">
              <a:solidFill>
                <a:srgbClr val="FF0000"/>
              </a:solidFill>
              <a:latin typeface="Calibri" pitchFamily="34" charset="0"/>
              <a:cs typeface="Calibri" pitchFamily="34" charset="0"/>
            </a:endParaRPr>
          </a:p>
        </p:txBody>
      </p:sp>
      <p:cxnSp>
        <p:nvCxnSpPr>
          <p:cNvPr id="11" name="Straight Connector 10"/>
          <p:cNvCxnSpPr/>
          <p:nvPr/>
        </p:nvCxnSpPr>
        <p:spPr bwMode="auto">
          <a:xfrm>
            <a:off x="3505200" y="4114800"/>
            <a:ext cx="3200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3"/>
          <p:cNvSpPr txBox="1">
            <a:spLocks noChangeArrowheads="1"/>
          </p:cNvSpPr>
          <p:nvPr/>
        </p:nvSpPr>
        <p:spPr bwMode="auto">
          <a:xfrm>
            <a:off x="533400" y="3836313"/>
            <a:ext cx="8534400" cy="430887"/>
          </a:xfrm>
          <a:prstGeom prst="rect">
            <a:avLst/>
          </a:prstGeom>
          <a:noFill/>
          <a:ln w="9525">
            <a:noFill/>
            <a:miter lim="800000"/>
            <a:headEnd/>
            <a:tailEnd/>
          </a:ln>
        </p:spPr>
        <p:txBody>
          <a:bodyPr wrap="square">
            <a:spAutoFit/>
          </a:bodyPr>
          <a:lstStyle/>
          <a:p>
            <a:r>
              <a:rPr lang="en-US" sz="2200" dirty="0" smtClean="0">
                <a:latin typeface="Comic Sans MS" pitchFamily="66" charset="0"/>
              </a:rPr>
              <a:t> Pr[output h is bad] ≤                                          ≤           </a:t>
            </a:r>
            <a:r>
              <a:rPr lang="en-US" sz="2200" dirty="0" smtClean="0">
                <a:solidFill>
                  <a:srgbClr val="0000FF"/>
                </a:solidFill>
                <a:latin typeface="Comic Sans MS" pitchFamily="66" charset="0"/>
              </a:rPr>
              <a:t>≤ </a:t>
            </a:r>
            <a:r>
              <a:rPr lang="el-GR" sz="2200" dirty="0" smtClean="0">
                <a:solidFill>
                  <a:srgbClr val="0000FF"/>
                </a:solidFill>
                <a:latin typeface="Comic Sans MS" pitchFamily="66" charset="0"/>
              </a:rPr>
              <a:t>β</a:t>
            </a:r>
            <a:endParaRPr lang="en-US" sz="2200" dirty="0">
              <a:solidFill>
                <a:srgbClr val="0000FF"/>
              </a:solidFill>
              <a:latin typeface="Comic Sans MS" pitchFamily="66" charset="0"/>
            </a:endParaRPr>
          </a:p>
        </p:txBody>
      </p:sp>
      <p:cxnSp>
        <p:nvCxnSpPr>
          <p:cNvPr id="14" name="Straight Connector 13"/>
          <p:cNvCxnSpPr/>
          <p:nvPr/>
        </p:nvCxnSpPr>
        <p:spPr bwMode="auto">
          <a:xfrm>
            <a:off x="7086600" y="4114800"/>
            <a:ext cx="609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bwMode="auto">
          <a:xfrm>
            <a:off x="7848599" y="3886200"/>
            <a:ext cx="457201" cy="4740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xit" presetSubtype="0" fill="hold" nodeType="withEffect">
                                  <p:stCondLst>
                                    <p:cond delay="0"/>
                                  </p:stCondLst>
                                  <p:childTnLst>
                                    <p:set>
                                      <p:cBhvr>
                                        <p:cTn id="30" dur="1" fill="hold">
                                          <p:stCondLst>
                                            <p:cond delay="0"/>
                                          </p:stCondLst>
                                        </p:cTn>
                                        <p:tgtEl>
                                          <p:spTgt spid="17"/>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9" grpId="0" animBg="1"/>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p:nvPr/>
        </p:nvSpPr>
        <p:spPr>
          <a:xfrm>
            <a:off x="914400" y="1568116"/>
            <a:ext cx="5943600" cy="2590800"/>
          </a:xfrm>
          <a:prstGeom prst="ellipse">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185346" name="Rectangle 2"/>
          <p:cNvSpPr>
            <a:spLocks noGrp="1" noChangeArrowheads="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Our Results: What is </a:t>
            </a:r>
            <a:r>
              <a:rPr lang="en-US" sz="3600" dirty="0" smtClean="0"/>
              <a:t>L</a:t>
            </a:r>
            <a:r>
              <a:rPr lang="en-US" sz="3600" cap="none" dirty="0" smtClean="0"/>
              <a:t>earnable </a:t>
            </a:r>
            <a:r>
              <a:rPr lang="en-US" sz="3600" dirty="0" smtClean="0"/>
              <a:t>Private</a:t>
            </a:r>
            <a:r>
              <a:rPr lang="en-US" sz="3600" cap="none" dirty="0" smtClean="0"/>
              <a:t>ly</a:t>
            </a:r>
          </a:p>
        </p:txBody>
      </p:sp>
      <p:sp>
        <p:nvSpPr>
          <p:cNvPr id="13" name="TextBox 12"/>
          <p:cNvSpPr txBox="1">
            <a:spLocks noChangeArrowheads="1"/>
          </p:cNvSpPr>
          <p:nvPr/>
        </p:nvSpPr>
        <p:spPr bwMode="auto">
          <a:xfrm>
            <a:off x="381000" y="5867400"/>
            <a:ext cx="8153400" cy="830997"/>
          </a:xfrm>
          <a:prstGeom prst="rect">
            <a:avLst/>
          </a:prstGeom>
          <a:noFill/>
          <a:ln w="9525">
            <a:solidFill>
              <a:srgbClr val="FF0000"/>
            </a:solidFill>
            <a:miter lim="800000"/>
            <a:headEnd/>
            <a:tailEnd/>
          </a:ln>
        </p:spPr>
        <p:txBody>
          <a:bodyPr wrap="square">
            <a:spAutoFit/>
          </a:bodyPr>
          <a:lstStyle/>
          <a:p>
            <a:r>
              <a:rPr lang="en-US" sz="2400" dirty="0" smtClean="0"/>
              <a:t>Note: Parity with noise is thought to be hard</a:t>
            </a:r>
          </a:p>
          <a:p>
            <a:pPr algn="ctr"/>
            <a:r>
              <a:rPr lang="en-US" sz="2400" dirty="0" smtClean="0">
                <a:solidFill>
                  <a:srgbClr val="FF0000"/>
                </a:solidFill>
              </a:rPr>
              <a:t>Private PAC ≠ learnable with noise</a:t>
            </a:r>
            <a:endParaRPr lang="en-US" sz="2400" dirty="0">
              <a:solidFill>
                <a:srgbClr val="FF0000"/>
              </a:solidFill>
              <a:latin typeface="Comic Sans MS" pitchFamily="66" charset="0"/>
            </a:endParaRPr>
          </a:p>
        </p:txBody>
      </p:sp>
      <p:grpSp>
        <p:nvGrpSpPr>
          <p:cNvPr id="2" name="Group 21"/>
          <p:cNvGrpSpPr>
            <a:grpSpLocks/>
          </p:cNvGrpSpPr>
          <p:nvPr/>
        </p:nvGrpSpPr>
        <p:grpSpPr bwMode="auto">
          <a:xfrm>
            <a:off x="533400" y="1263316"/>
            <a:ext cx="7315200" cy="3505200"/>
            <a:chOff x="2082800" y="1981200"/>
            <a:chExt cx="4876800" cy="2286000"/>
          </a:xfrm>
        </p:grpSpPr>
        <p:sp>
          <p:nvSpPr>
            <p:cNvPr id="20" name="Oval 19"/>
            <p:cNvSpPr/>
            <p:nvPr/>
          </p:nvSpPr>
          <p:spPr>
            <a:xfrm>
              <a:off x="2082800" y="1981200"/>
              <a:ext cx="4876800" cy="2286000"/>
            </a:xfrm>
            <a:prstGeom prst="ellipse">
              <a:avLst/>
            </a:prstGeom>
            <a:solidFill>
              <a:schemeClr val="bg2">
                <a:lumMod val="90000"/>
                <a:alpha val="44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p:txBody>
        </p:sp>
        <p:sp>
          <p:nvSpPr>
            <p:cNvPr id="16400" name="TextBox 11"/>
            <p:cNvSpPr txBox="1">
              <a:spLocks noChangeArrowheads="1"/>
            </p:cNvSpPr>
            <p:nvPr/>
          </p:nvSpPr>
          <p:spPr bwMode="auto">
            <a:xfrm>
              <a:off x="3352800" y="3919330"/>
              <a:ext cx="2895600" cy="260941"/>
            </a:xfrm>
            <a:prstGeom prst="rect">
              <a:avLst/>
            </a:prstGeom>
            <a:noFill/>
            <a:ln w="38100">
              <a:noFill/>
              <a:miter lim="800000"/>
              <a:headEnd/>
              <a:tailEnd/>
            </a:ln>
          </p:spPr>
          <p:txBody>
            <a:bodyPr wrap="square">
              <a:spAutoFit/>
            </a:bodyPr>
            <a:lstStyle/>
            <a:p>
              <a:pPr algn="ctr"/>
              <a:r>
                <a:rPr lang="en-US" sz="2000" dirty="0" smtClean="0">
                  <a:solidFill>
                    <a:srgbClr val="FF0000"/>
                  </a:solidFill>
                  <a:latin typeface="Comic Sans MS" pitchFamily="66" charset="0"/>
                </a:rPr>
                <a:t>Privately  PAC-learnable</a:t>
              </a:r>
              <a:endParaRPr lang="he-IL" sz="2000" dirty="0">
                <a:solidFill>
                  <a:srgbClr val="FF0000"/>
                </a:solidFill>
                <a:latin typeface="Comic Sans MS" pitchFamily="66" charset="0"/>
              </a:endParaRPr>
            </a:p>
          </p:txBody>
        </p:sp>
      </p:grpSp>
      <p:sp>
        <p:nvSpPr>
          <p:cNvPr id="5" name="Oval 4"/>
          <p:cNvSpPr/>
          <p:nvPr/>
        </p:nvSpPr>
        <p:spPr>
          <a:xfrm>
            <a:off x="381000" y="1143000"/>
            <a:ext cx="8153400" cy="4006516"/>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r>
              <a:rPr lang="en-US" sz="2400" dirty="0">
                <a:solidFill>
                  <a:schemeClr val="tx1"/>
                </a:solidFill>
                <a:latin typeface="Comic Sans MS" pitchFamily="66" charset="0"/>
              </a:rPr>
              <a:t> </a:t>
            </a:r>
          </a:p>
          <a:p>
            <a:pPr algn="ctr">
              <a:defRPr/>
            </a:pPr>
            <a:r>
              <a:rPr lang="en-US" sz="2600" dirty="0">
                <a:solidFill>
                  <a:schemeClr val="tx1"/>
                </a:solidFill>
                <a:latin typeface="Comic Sans MS" pitchFamily="66" charset="0"/>
              </a:rPr>
              <a:t>  </a:t>
            </a:r>
          </a:p>
          <a:p>
            <a:pPr algn="ctr">
              <a:defRPr/>
            </a:pPr>
            <a:endParaRPr lang="en-US" sz="2600" dirty="0">
              <a:solidFill>
                <a:schemeClr val="tx1"/>
              </a:solidFill>
              <a:latin typeface="Comic Sans MS" pitchFamily="66" charset="0"/>
            </a:endParaRPr>
          </a:p>
          <a:p>
            <a:pPr algn="ctr">
              <a:defRPr/>
            </a:pPr>
            <a:r>
              <a:rPr lang="en-US" sz="3000" dirty="0" smtClean="0">
                <a:solidFill>
                  <a:schemeClr val="tx1"/>
                </a:solidFill>
                <a:latin typeface="Comic Sans MS" pitchFamily="66" charset="0"/>
              </a:rPr>
              <a:t> </a:t>
            </a:r>
            <a:endParaRPr lang="en-US" sz="3000" dirty="0">
              <a:solidFill>
                <a:schemeClr val="tx1"/>
              </a:solidFill>
              <a:latin typeface="Comic Sans MS" pitchFamily="66" charset="0"/>
            </a:endParaRPr>
          </a:p>
        </p:txBody>
      </p:sp>
      <p:grpSp>
        <p:nvGrpSpPr>
          <p:cNvPr id="3" name="Group 20"/>
          <p:cNvGrpSpPr>
            <a:grpSpLocks/>
          </p:cNvGrpSpPr>
          <p:nvPr/>
        </p:nvGrpSpPr>
        <p:grpSpPr bwMode="auto">
          <a:xfrm>
            <a:off x="7543800" y="2992880"/>
            <a:ext cx="2119590" cy="512320"/>
            <a:chOff x="4424159" y="2590800"/>
            <a:chExt cx="1786777" cy="449265"/>
          </a:xfrm>
        </p:grpSpPr>
        <p:sp>
          <p:nvSpPr>
            <p:cNvPr id="16398" name="TextBox 10"/>
            <p:cNvSpPr txBox="1">
              <a:spLocks noChangeArrowheads="1"/>
            </p:cNvSpPr>
            <p:nvPr/>
          </p:nvSpPr>
          <p:spPr bwMode="auto">
            <a:xfrm>
              <a:off x="4424159" y="2590800"/>
              <a:ext cx="1786777" cy="404845"/>
            </a:xfrm>
            <a:prstGeom prst="rect">
              <a:avLst/>
            </a:prstGeom>
            <a:noFill/>
            <a:ln w="9525">
              <a:noFill/>
              <a:miter lim="800000"/>
              <a:headEnd/>
              <a:tailEnd/>
            </a:ln>
          </p:spPr>
          <p:txBody>
            <a:bodyPr wrap="square">
              <a:spAutoFit/>
            </a:bodyPr>
            <a:lstStyle/>
            <a:p>
              <a:r>
                <a:rPr lang="en-US" sz="2400" dirty="0">
                  <a:solidFill>
                    <a:srgbClr val="00B050"/>
                  </a:solidFill>
                  <a:latin typeface="Comic Sans MS" pitchFamily="66" charset="0"/>
                </a:rPr>
                <a:t>Parity</a:t>
              </a:r>
            </a:p>
          </p:txBody>
        </p:sp>
        <p:sp>
          <p:nvSpPr>
            <p:cNvPr id="8" name="Oval 7"/>
            <p:cNvSpPr/>
            <p:nvPr/>
          </p:nvSpPr>
          <p:spPr>
            <a:xfrm>
              <a:off x="4966247" y="2971802"/>
              <a:ext cx="69851" cy="6826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grpSp>
      <p:grpSp>
        <p:nvGrpSpPr>
          <p:cNvPr id="7" name="Group 16"/>
          <p:cNvGrpSpPr>
            <a:grpSpLocks/>
          </p:cNvGrpSpPr>
          <p:nvPr/>
        </p:nvGrpSpPr>
        <p:grpSpPr bwMode="auto">
          <a:xfrm>
            <a:off x="280220" y="1066800"/>
            <a:ext cx="8406581" cy="4724400"/>
            <a:chOff x="1143000" y="1447800"/>
            <a:chExt cx="7086600" cy="4343400"/>
          </a:xfrm>
        </p:grpSpPr>
        <p:sp>
          <p:nvSpPr>
            <p:cNvPr id="4" name="Rectangle 3"/>
            <p:cNvSpPr/>
            <p:nvPr/>
          </p:nvSpPr>
          <p:spPr>
            <a:xfrm>
              <a:off x="1143000" y="1447800"/>
              <a:ext cx="7086600" cy="43434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sz="2800" dirty="0">
                <a:solidFill>
                  <a:srgbClr val="0070C0"/>
                </a:solidFill>
                <a:latin typeface="Comic Sans MS" pitchFamily="66" charset="0"/>
              </a:endParaRPr>
            </a:p>
            <a:p>
              <a:pPr algn="ctr">
                <a:defRPr/>
              </a:pPr>
              <a:r>
                <a:rPr lang="en-US" sz="2800" dirty="0">
                  <a:solidFill>
                    <a:srgbClr val="0070C0"/>
                  </a:solidFill>
                  <a:latin typeface="Comic Sans MS" pitchFamily="66" charset="0"/>
                </a:rPr>
                <a:t>       </a:t>
              </a:r>
            </a:p>
          </p:txBody>
        </p:sp>
        <p:sp>
          <p:nvSpPr>
            <p:cNvPr id="16396" name="TextBox 18"/>
            <p:cNvSpPr txBox="1">
              <a:spLocks noChangeArrowheads="1"/>
            </p:cNvSpPr>
            <p:nvPr/>
          </p:nvSpPr>
          <p:spPr bwMode="auto">
            <a:xfrm>
              <a:off x="1143000" y="1447800"/>
              <a:ext cx="1770652" cy="461665"/>
            </a:xfrm>
            <a:prstGeom prst="rect">
              <a:avLst/>
            </a:prstGeom>
            <a:noFill/>
            <a:ln w="38100">
              <a:noFill/>
              <a:miter lim="800000"/>
              <a:headEnd/>
              <a:tailEnd/>
            </a:ln>
          </p:spPr>
          <p:txBody>
            <a:bodyPr wrap="square">
              <a:spAutoFit/>
            </a:bodyPr>
            <a:lstStyle/>
            <a:p>
              <a:pPr algn="ctr"/>
              <a:r>
                <a:rPr lang="en-US" sz="2400" dirty="0" smtClean="0">
                  <a:latin typeface="Comic Sans MS" pitchFamily="66" charset="0"/>
                </a:rPr>
                <a:t>PAC</a:t>
              </a:r>
              <a:r>
                <a:rPr lang="en-US" sz="2400" dirty="0">
                  <a:latin typeface="Comic Sans MS" pitchFamily="66" charset="0"/>
                </a:rPr>
                <a:t>* </a:t>
              </a:r>
            </a:p>
          </p:txBody>
        </p:sp>
      </p:grpSp>
      <p:sp>
        <p:nvSpPr>
          <p:cNvPr id="18" name="TextBox 17"/>
          <p:cNvSpPr txBox="1">
            <a:spLocks noChangeArrowheads="1"/>
          </p:cNvSpPr>
          <p:nvPr/>
        </p:nvSpPr>
        <p:spPr bwMode="auto">
          <a:xfrm>
            <a:off x="2826389" y="5297451"/>
            <a:ext cx="3193411" cy="461665"/>
          </a:xfrm>
          <a:prstGeom prst="rect">
            <a:avLst/>
          </a:prstGeom>
          <a:noFill/>
          <a:ln w="9525">
            <a:noFill/>
            <a:miter lim="800000"/>
            <a:headEnd/>
            <a:tailEnd/>
          </a:ln>
        </p:spPr>
        <p:txBody>
          <a:bodyPr wrap="square">
            <a:spAutoFit/>
          </a:bodyPr>
          <a:lstStyle/>
          <a:p>
            <a:r>
              <a:rPr lang="en-US" sz="2400" dirty="0">
                <a:solidFill>
                  <a:srgbClr val="FF0000"/>
                </a:solidFill>
                <a:latin typeface="Comic Sans MS" pitchFamily="66" charset="0"/>
              </a:rPr>
              <a:t>PAC* = </a:t>
            </a:r>
            <a:r>
              <a:rPr lang="en-US" sz="2400" dirty="0" smtClean="0">
                <a:solidFill>
                  <a:srgbClr val="FF0000"/>
                </a:solidFill>
                <a:latin typeface="Comic Sans MS" pitchFamily="66" charset="0"/>
              </a:rPr>
              <a:t>Private PAC</a:t>
            </a:r>
            <a:r>
              <a:rPr lang="en-US" sz="2400" dirty="0">
                <a:solidFill>
                  <a:srgbClr val="FF0000"/>
                </a:solidFill>
                <a:latin typeface="Comic Sans MS" pitchFamily="66" charset="0"/>
              </a:rPr>
              <a:t>*</a:t>
            </a:r>
            <a:endParaRPr lang="he-IL" sz="2400" dirty="0">
              <a:solidFill>
                <a:srgbClr val="FF0000"/>
              </a:solidFill>
              <a:latin typeface="Comic Sans MS" pitchFamily="66" charset="0"/>
            </a:endParaRPr>
          </a:p>
        </p:txBody>
      </p:sp>
      <p:sp>
        <p:nvSpPr>
          <p:cNvPr id="6" name="Oval 5"/>
          <p:cNvSpPr/>
          <p:nvPr/>
        </p:nvSpPr>
        <p:spPr>
          <a:xfrm>
            <a:off x="914400" y="1568116"/>
            <a:ext cx="5943600" cy="2590800"/>
          </a:xfrm>
          <a:prstGeom prst="ellipse">
            <a:avLst/>
          </a:prstGeom>
          <a:solidFill>
            <a:schemeClr val="bg1">
              <a:alpha val="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27" name="TextBox 26"/>
          <p:cNvSpPr txBox="1">
            <a:spLocks noChangeArrowheads="1"/>
          </p:cNvSpPr>
          <p:nvPr/>
        </p:nvSpPr>
        <p:spPr bwMode="auto">
          <a:xfrm>
            <a:off x="2743200" y="4764051"/>
            <a:ext cx="3581400" cy="461665"/>
          </a:xfrm>
          <a:prstGeom prst="rect">
            <a:avLst/>
          </a:prstGeom>
          <a:noFill/>
          <a:ln w="9525">
            <a:noFill/>
            <a:miter lim="800000"/>
            <a:headEnd/>
            <a:tailEnd/>
          </a:ln>
        </p:spPr>
        <p:txBody>
          <a:bodyPr wrap="square">
            <a:spAutoFit/>
          </a:bodyPr>
          <a:lstStyle/>
          <a:p>
            <a:pPr algn="ctr"/>
            <a:r>
              <a:rPr lang="en-US" sz="2400" dirty="0" smtClean="0">
                <a:latin typeface="Comic Sans MS" pitchFamily="66" charset="0"/>
              </a:rPr>
              <a:t>PAC-learnable</a:t>
            </a:r>
            <a:endParaRPr lang="he-IL" sz="2400" dirty="0">
              <a:latin typeface="Comic Sans MS" pitchFamily="66" charset="0"/>
            </a:endParaRPr>
          </a:p>
        </p:txBody>
      </p:sp>
      <p:sp>
        <p:nvSpPr>
          <p:cNvPr id="28" name="TextBox 27"/>
          <p:cNvSpPr txBox="1">
            <a:spLocks noChangeArrowheads="1"/>
          </p:cNvSpPr>
          <p:nvPr/>
        </p:nvSpPr>
        <p:spPr bwMode="auto">
          <a:xfrm>
            <a:off x="1676400" y="2208256"/>
            <a:ext cx="3962400" cy="1692771"/>
          </a:xfrm>
          <a:prstGeom prst="rect">
            <a:avLst/>
          </a:prstGeom>
          <a:noFill/>
          <a:ln w="9525">
            <a:noFill/>
            <a:miter lim="800000"/>
            <a:headEnd/>
            <a:tailEnd/>
          </a:ln>
        </p:spPr>
        <p:txBody>
          <a:bodyPr wrap="square">
            <a:spAutoFit/>
          </a:bodyPr>
          <a:lstStyle/>
          <a:p>
            <a:r>
              <a:rPr lang="en-US" sz="2800" dirty="0" smtClean="0">
                <a:latin typeface="Comic Sans MS" pitchFamily="66" charset="0"/>
              </a:rPr>
              <a:t>SQ </a:t>
            </a:r>
            <a:endParaRPr lang="en-US" sz="2800" dirty="0" smtClean="0">
              <a:solidFill>
                <a:schemeClr val="tx2">
                  <a:lumMod val="75000"/>
                </a:schemeClr>
              </a:solidFill>
              <a:latin typeface="Comic Sans MS" pitchFamily="66" charset="0"/>
            </a:endParaRPr>
          </a:p>
          <a:p>
            <a:pPr lvl="3"/>
            <a:r>
              <a:rPr lang="en-US" sz="2400" dirty="0" smtClean="0">
                <a:latin typeface="Comic Sans MS" pitchFamily="66" charset="0"/>
              </a:rPr>
              <a:t>      </a:t>
            </a:r>
            <a:r>
              <a:rPr lang="en-US" sz="2400" dirty="0" err="1" smtClean="0">
                <a:solidFill>
                  <a:srgbClr val="00B050"/>
                </a:solidFill>
                <a:latin typeface="Comic Sans MS" pitchFamily="66" charset="0"/>
              </a:rPr>
              <a:t>Halfplanes</a:t>
            </a:r>
            <a:endParaRPr lang="en-US" sz="2400" dirty="0" smtClean="0">
              <a:solidFill>
                <a:srgbClr val="00B050"/>
              </a:solidFill>
              <a:latin typeface="Comic Sans MS" pitchFamily="66" charset="0"/>
            </a:endParaRPr>
          </a:p>
          <a:p>
            <a:pPr lvl="3"/>
            <a:r>
              <a:rPr lang="en-US" sz="2400" dirty="0" smtClean="0">
                <a:latin typeface="Comic Sans MS" pitchFamily="66" charset="0"/>
              </a:rPr>
              <a:t>      </a:t>
            </a:r>
            <a:r>
              <a:rPr lang="en-US" sz="2400" dirty="0" smtClean="0">
                <a:solidFill>
                  <a:srgbClr val="00B050"/>
                </a:solidFill>
                <a:latin typeface="Comic Sans MS" pitchFamily="66" charset="0"/>
              </a:rPr>
              <a:t>Conjunctions</a:t>
            </a:r>
          </a:p>
          <a:p>
            <a:pPr lvl="3"/>
            <a:r>
              <a:rPr lang="en-US" sz="2400" dirty="0" smtClean="0">
                <a:latin typeface="Comic Sans MS" pitchFamily="66" charset="0"/>
              </a:rPr>
              <a:t>             </a:t>
            </a:r>
            <a:r>
              <a:rPr lang="en-US" sz="2800" dirty="0" smtClean="0">
                <a:solidFill>
                  <a:srgbClr val="00B050"/>
                </a:solidFill>
                <a:latin typeface="Comic Sans MS" pitchFamily="66" charset="0"/>
              </a:rPr>
              <a:t>…</a:t>
            </a:r>
            <a:endParaRPr lang="he-IL" sz="2400" dirty="0">
              <a:solidFill>
                <a:srgbClr val="00B050"/>
              </a:solidFill>
              <a:latin typeface="Comic Sans MS" pitchFamily="66" charset="0"/>
            </a:endParaRPr>
          </a:p>
        </p:txBody>
      </p:sp>
      <p:sp>
        <p:nvSpPr>
          <p:cNvPr id="29" name="Oval 28"/>
          <p:cNvSpPr/>
          <p:nvPr/>
        </p:nvSpPr>
        <p:spPr bwMode="auto">
          <a:xfrm>
            <a:off x="3422338" y="2787316"/>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0" name="Oval 29"/>
          <p:cNvSpPr/>
          <p:nvPr/>
        </p:nvSpPr>
        <p:spPr bwMode="auto">
          <a:xfrm>
            <a:off x="3429000" y="3168316"/>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1" name="Oval 30"/>
          <p:cNvSpPr/>
          <p:nvPr/>
        </p:nvSpPr>
        <p:spPr bwMode="auto">
          <a:xfrm>
            <a:off x="3429000" y="3547672"/>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3"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18</a:t>
            </a:fld>
            <a:endParaRPr lang="en-US" dirty="0"/>
          </a:p>
        </p:txBody>
      </p:sp>
      <p:sp>
        <p:nvSpPr>
          <p:cNvPr id="24" name="Half Frame 23"/>
          <p:cNvSpPr/>
          <p:nvPr/>
        </p:nvSpPr>
        <p:spPr>
          <a:xfrm rot="13485588">
            <a:off x="6036148" y="5006634"/>
            <a:ext cx="270204" cy="590564"/>
          </a:xfrm>
          <a:prstGeom prst="halfFrame">
            <a:avLst>
              <a:gd name="adj1" fmla="val 14522"/>
              <a:gd name="adj2" fmla="val 1598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TextBox 24"/>
          <p:cNvSpPr txBox="1">
            <a:spLocks noChangeArrowheads="1"/>
          </p:cNvSpPr>
          <p:nvPr/>
        </p:nvSpPr>
        <p:spPr bwMode="auto">
          <a:xfrm>
            <a:off x="2209800" y="2187896"/>
            <a:ext cx="2286000" cy="523220"/>
          </a:xfrm>
          <a:prstGeom prst="rect">
            <a:avLst/>
          </a:prstGeom>
          <a:noFill/>
          <a:ln w="9525">
            <a:noFill/>
            <a:miter lim="800000"/>
            <a:headEnd/>
            <a:tailEnd/>
          </a:ln>
        </p:spPr>
        <p:txBody>
          <a:bodyPr wrap="square">
            <a:spAutoFit/>
          </a:bodyPr>
          <a:lstStyle/>
          <a:p>
            <a:r>
              <a:rPr lang="en-US" sz="2800" dirty="0" smtClean="0">
                <a:latin typeface="Comic Sans MS" pitchFamily="66" charset="0"/>
              </a:rPr>
              <a:t> </a:t>
            </a:r>
            <a:r>
              <a:rPr lang="en-US" sz="2400" dirty="0" smtClean="0">
                <a:solidFill>
                  <a:schemeClr val="tx2">
                    <a:lumMod val="75000"/>
                  </a:schemeClr>
                </a:solidFill>
                <a:latin typeface="Comic Sans MS" pitchFamily="66" charset="0"/>
              </a:rPr>
              <a:t>[BDMN05]</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5" presetClass="path" presetSubtype="0" accel="50000" decel="50000" fill="hold" nodeType="clickEffect">
                                  <p:stCondLst>
                                    <p:cond delay="0"/>
                                  </p:stCondLst>
                                  <p:childTnLst>
                                    <p:animMotion origin="layout" path="M 1.38889E-6 -3.58382E-6 L -0.08247 0.00417 " pathEditMode="relative" rAng="0" ptsTypes="AA">
                                      <p:cBhvr>
                                        <p:cTn id="20" dur="2000" fill="hold"/>
                                        <p:tgtEl>
                                          <p:spTgt spid="3"/>
                                        </p:tgtEl>
                                        <p:attrNameLst>
                                          <p:attrName>ppt_x</p:attrName>
                                          <p:attrName>ppt_y</p:attrName>
                                        </p:attrNameLst>
                                      </p:cBhvr>
                                      <p:rCtr x="-41" y="2"/>
                                    </p:animMotion>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p:bldP spid="6" grpId="0" animBg="1"/>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 anchorCtr="0" compatLnSpc="1">
            <a:prstTxWarp prst="textNoShape">
              <a:avLst/>
            </a:prstTxWarp>
          </a:bodyPr>
          <a:lstStyle/>
          <a:p>
            <a:pPr eaLnBrk="1" hangingPunct="1"/>
            <a:r>
              <a:rPr lang="en-US" sz="3600" cap="none" dirty="0" smtClean="0"/>
              <a:t>Efficient Learner for Parity</a:t>
            </a:r>
            <a:endParaRPr lang="en-US" sz="3600" cap="none" dirty="0" smtClean="0">
              <a:solidFill>
                <a:schemeClr val="hlink"/>
              </a:solidFill>
            </a:endParaRPr>
          </a:p>
        </p:txBody>
      </p:sp>
      <p:sp>
        <p:nvSpPr>
          <p:cNvPr id="38915" name="Content Placeholder 2"/>
          <p:cNvSpPr>
            <a:spLocks noGrp="1"/>
          </p:cNvSpPr>
          <p:nvPr>
            <p:ph sz="quarter" idx="1"/>
          </p:nvPr>
        </p:nvSpPr>
        <p:spPr/>
        <p:txBody>
          <a:bodyPr>
            <a:noAutofit/>
          </a:bodyPr>
          <a:lstStyle/>
          <a:p>
            <a:pPr eaLnBrk="1" hangingPunct="1">
              <a:lnSpc>
                <a:spcPct val="90000"/>
              </a:lnSpc>
              <a:buFont typeface="Wingdings" pitchFamily="2" charset="2"/>
              <a:buNone/>
            </a:pPr>
            <a:r>
              <a:rPr lang="en-US" dirty="0" smtClean="0">
                <a:solidFill>
                  <a:srgbClr val="FF0000"/>
                </a:solidFill>
                <a:latin typeface="Calibri" pitchFamily="34" charset="0"/>
                <a:cs typeface="Calibri" pitchFamily="34" charset="0"/>
              </a:rPr>
              <a:t>Parity Problems </a:t>
            </a:r>
          </a:p>
          <a:p>
            <a:pPr>
              <a:lnSpc>
                <a:spcPct val="80000"/>
              </a:lnSpc>
              <a:buNone/>
            </a:pPr>
            <a:r>
              <a:rPr lang="en-US" dirty="0" smtClean="0">
                <a:solidFill>
                  <a:srgbClr val="C00000"/>
                </a:solidFill>
                <a:latin typeface="Calibri" pitchFamily="34" charset="0"/>
                <a:cs typeface="Calibri" pitchFamily="34" charset="0"/>
              </a:rPr>
              <a:t>	</a:t>
            </a:r>
            <a:r>
              <a:rPr lang="en-US" dirty="0" smtClean="0">
                <a:solidFill>
                  <a:srgbClr val="00B050"/>
                </a:solidFill>
                <a:latin typeface="Calibri" pitchFamily="34" charset="0"/>
                <a:cs typeface="Calibri" pitchFamily="34" charset="0"/>
              </a:rPr>
              <a:t>Domain: </a:t>
            </a:r>
            <a:r>
              <a:rPr lang="en-US" dirty="0" smtClean="0">
                <a:latin typeface="Calibri" pitchFamily="34" charset="0"/>
                <a:cs typeface="Calibri" pitchFamily="34" charset="0"/>
              </a:rPr>
              <a:t>D = {0,1}</a:t>
            </a:r>
            <a:r>
              <a:rPr lang="en-US" sz="3200" i="1" baseline="30000" dirty="0" smtClean="0">
                <a:latin typeface="Calibri" pitchFamily="34" charset="0"/>
                <a:cs typeface="Calibri" pitchFamily="34" charset="0"/>
              </a:rPr>
              <a:t>d</a:t>
            </a:r>
            <a:endParaRPr lang="en-US" baseline="30000" dirty="0" smtClean="0">
              <a:solidFill>
                <a:srgbClr val="C00000"/>
              </a:solidFill>
              <a:latin typeface="Calibri" pitchFamily="34" charset="0"/>
              <a:cs typeface="Calibri" pitchFamily="34" charset="0"/>
            </a:endParaRPr>
          </a:p>
          <a:p>
            <a:pPr eaLnBrk="1" hangingPunct="1">
              <a:lnSpc>
                <a:spcPct val="80000"/>
              </a:lnSpc>
              <a:buFont typeface="Wingdings" pitchFamily="2" charset="2"/>
              <a:buNone/>
            </a:pPr>
            <a:r>
              <a:rPr lang="en-US" dirty="0" smtClean="0">
                <a:solidFill>
                  <a:srgbClr val="C00000"/>
                </a:solidFill>
                <a:latin typeface="Calibri" pitchFamily="34" charset="0"/>
                <a:cs typeface="Calibri" pitchFamily="34" charset="0"/>
              </a:rPr>
              <a:t>	</a:t>
            </a:r>
            <a:r>
              <a:rPr lang="en-US" dirty="0" smtClean="0">
                <a:solidFill>
                  <a:srgbClr val="00B050"/>
                </a:solidFill>
                <a:latin typeface="Calibri" pitchFamily="34" charset="0"/>
                <a:cs typeface="Calibri" pitchFamily="34" charset="0"/>
              </a:rPr>
              <a:t>Concepts: </a:t>
            </a:r>
            <a:r>
              <a:rPr lang="en-US" dirty="0" err="1" smtClean="0">
                <a:latin typeface="Calibri" pitchFamily="34" charset="0"/>
                <a:cs typeface="Calibri" pitchFamily="34" charset="0"/>
              </a:rPr>
              <a:t>c</a:t>
            </a:r>
            <a:r>
              <a:rPr lang="en-US" b="1" baseline="-25000" dirty="0" err="1" smtClean="0">
                <a:solidFill>
                  <a:srgbClr val="0000FF"/>
                </a:solidFill>
                <a:latin typeface="Calibri" pitchFamily="34" charset="0"/>
                <a:cs typeface="Calibri" pitchFamily="34" charset="0"/>
              </a:rPr>
              <a:t>r</a:t>
            </a:r>
            <a:r>
              <a:rPr lang="en-US" dirty="0" smtClean="0">
                <a:latin typeface="Calibri" pitchFamily="34" charset="0"/>
                <a:cs typeface="Calibri" pitchFamily="34" charset="0"/>
              </a:rPr>
              <a:t>(</a:t>
            </a:r>
            <a:r>
              <a:rPr lang="en-US" b="1" dirty="0" smtClean="0">
                <a:latin typeface="Calibri" pitchFamily="34" charset="0"/>
                <a:cs typeface="Calibri" pitchFamily="34" charset="0"/>
              </a:rPr>
              <a:t>x</a:t>
            </a:r>
            <a:r>
              <a:rPr lang="en-US" dirty="0" smtClean="0">
                <a:latin typeface="Calibri" pitchFamily="34" charset="0"/>
                <a:cs typeface="Calibri" pitchFamily="34" charset="0"/>
              </a:rPr>
              <a:t>) = &lt;</a:t>
            </a:r>
            <a:r>
              <a:rPr lang="en-US" b="1" dirty="0" err="1" smtClean="0">
                <a:solidFill>
                  <a:srgbClr val="0000FF"/>
                </a:solidFill>
                <a:latin typeface="Calibri" pitchFamily="34" charset="0"/>
                <a:cs typeface="Calibri" pitchFamily="34" charset="0"/>
              </a:rPr>
              <a:t>r</a:t>
            </a:r>
            <a:r>
              <a:rPr lang="en-US" dirty="0" err="1" smtClean="0">
                <a:latin typeface="Calibri" pitchFamily="34" charset="0"/>
                <a:cs typeface="Calibri" pitchFamily="34" charset="0"/>
              </a:rPr>
              <a:t>,</a:t>
            </a:r>
            <a:r>
              <a:rPr lang="en-US" b="1" dirty="0" err="1" smtClean="0">
                <a:latin typeface="Calibri" pitchFamily="34" charset="0"/>
                <a:cs typeface="Calibri" pitchFamily="34" charset="0"/>
              </a:rPr>
              <a:t>x</a:t>
            </a:r>
            <a:r>
              <a:rPr lang="en-US" dirty="0" smtClean="0">
                <a:latin typeface="Calibri" pitchFamily="34" charset="0"/>
                <a:cs typeface="Calibri" pitchFamily="34" charset="0"/>
              </a:rPr>
              <a:t>&gt; (mod 2)</a:t>
            </a:r>
          </a:p>
          <a:p>
            <a:pPr>
              <a:lnSpc>
                <a:spcPct val="80000"/>
              </a:lnSpc>
              <a:buNone/>
            </a:pPr>
            <a:r>
              <a:rPr lang="en-US" dirty="0" smtClean="0">
                <a:solidFill>
                  <a:srgbClr val="C00000"/>
                </a:solidFill>
                <a:latin typeface="Calibri" pitchFamily="34" charset="0"/>
                <a:cs typeface="Calibri" pitchFamily="34" charset="0"/>
              </a:rPr>
              <a:t>	</a:t>
            </a:r>
            <a:r>
              <a:rPr lang="en-US" dirty="0" smtClean="0">
                <a:solidFill>
                  <a:srgbClr val="00B050"/>
                </a:solidFill>
                <a:latin typeface="Calibri" pitchFamily="34" charset="0"/>
                <a:cs typeface="Calibri" pitchFamily="34" charset="0"/>
              </a:rPr>
              <a:t>Input:  </a:t>
            </a:r>
            <a:r>
              <a:rPr lang="en-US" b="1" dirty="0" smtClean="0">
                <a:latin typeface="Calibri" pitchFamily="34" charset="0"/>
                <a:cs typeface="Calibri" pitchFamily="34" charset="0"/>
              </a:rPr>
              <a:t>x </a:t>
            </a:r>
            <a:r>
              <a:rPr lang="en-US" dirty="0" smtClean="0">
                <a:latin typeface="Calibri" pitchFamily="34" charset="0"/>
                <a:cs typeface="Calibri" pitchFamily="34" charset="0"/>
              </a:rPr>
              <a:t>=((y</a:t>
            </a:r>
            <a:r>
              <a:rPr lang="en-US" baseline="-25000" dirty="0" smtClean="0">
                <a:latin typeface="Calibri" pitchFamily="34" charset="0"/>
                <a:cs typeface="Calibri" pitchFamily="34" charset="0"/>
              </a:rPr>
              <a:t>1</a:t>
            </a:r>
            <a:r>
              <a:rPr lang="en-US" dirty="0" smtClean="0">
                <a:latin typeface="Calibri" pitchFamily="34" charset="0"/>
                <a:cs typeface="Calibri" pitchFamily="34" charset="0"/>
              </a:rPr>
              <a:t>,c</a:t>
            </a:r>
            <a:r>
              <a:rPr lang="en-US" b="1" baseline="-25000" dirty="0" smtClean="0">
                <a:solidFill>
                  <a:srgbClr val="0000FF"/>
                </a:solidFill>
                <a:latin typeface="Calibri" pitchFamily="34" charset="0"/>
                <a:cs typeface="Calibri" pitchFamily="34" charset="0"/>
              </a:rPr>
              <a:t>r</a:t>
            </a:r>
            <a:r>
              <a:rPr lang="en-US" dirty="0" smtClean="0">
                <a:latin typeface="Calibri" pitchFamily="34" charset="0"/>
                <a:cs typeface="Calibri" pitchFamily="34" charset="0"/>
              </a:rPr>
              <a:t>(y</a:t>
            </a:r>
            <a:r>
              <a:rPr lang="en-US" baseline="-25000" dirty="0" smtClean="0">
                <a:latin typeface="Calibri" pitchFamily="34" charset="0"/>
                <a:cs typeface="Calibri" pitchFamily="34" charset="0"/>
              </a:rPr>
              <a:t>1</a:t>
            </a:r>
            <a:r>
              <a:rPr lang="en-US" dirty="0" smtClean="0">
                <a:latin typeface="Calibri" pitchFamily="34" charset="0"/>
                <a:cs typeface="Calibri" pitchFamily="34" charset="0"/>
              </a:rPr>
              <a:t>)),….., (</a:t>
            </a:r>
            <a:r>
              <a:rPr lang="en-US" dirty="0" err="1" smtClean="0">
                <a:latin typeface="Calibri" pitchFamily="34" charset="0"/>
                <a:cs typeface="Calibri" pitchFamily="34" charset="0"/>
              </a:rPr>
              <a:t>y</a:t>
            </a:r>
            <a:r>
              <a:rPr lang="en-US" baseline="-25000" dirty="0" err="1" smtClean="0">
                <a:latin typeface="Calibri" pitchFamily="34" charset="0"/>
                <a:cs typeface="Calibri" pitchFamily="34" charset="0"/>
              </a:rPr>
              <a:t>n</a:t>
            </a:r>
            <a:r>
              <a:rPr lang="en-US" dirty="0" err="1" smtClean="0">
                <a:latin typeface="Calibri" pitchFamily="34" charset="0"/>
                <a:cs typeface="Calibri" pitchFamily="34" charset="0"/>
              </a:rPr>
              <a:t>,c</a:t>
            </a:r>
            <a:r>
              <a:rPr lang="en-US" b="1" baseline="-25000" dirty="0" err="1" smtClean="0">
                <a:solidFill>
                  <a:srgbClr val="0000FF"/>
                </a:solidFill>
                <a:latin typeface="Calibri" pitchFamily="34" charset="0"/>
                <a:cs typeface="Calibri" pitchFamily="34" charset="0"/>
              </a:rPr>
              <a:t>r</a:t>
            </a:r>
            <a:r>
              <a:rPr lang="en-US" dirty="0" smtClean="0">
                <a:latin typeface="Calibri" pitchFamily="34" charset="0"/>
                <a:cs typeface="Calibri" pitchFamily="34" charset="0"/>
              </a:rPr>
              <a:t>(</a:t>
            </a:r>
            <a:r>
              <a:rPr lang="en-US" dirty="0" err="1" smtClean="0">
                <a:latin typeface="Calibri" pitchFamily="34" charset="0"/>
                <a:cs typeface="Calibri" pitchFamily="34" charset="0"/>
              </a:rPr>
              <a:t>y</a:t>
            </a:r>
            <a:r>
              <a:rPr lang="en-US" baseline="-25000" dirty="0" err="1" smtClean="0">
                <a:latin typeface="Calibri" pitchFamily="34" charset="0"/>
                <a:cs typeface="Calibri" pitchFamily="34" charset="0"/>
              </a:rPr>
              <a:t>n</a:t>
            </a:r>
            <a:r>
              <a:rPr lang="en-US" dirty="0" smtClean="0">
                <a:latin typeface="Calibri" pitchFamily="34" charset="0"/>
                <a:cs typeface="Calibri" pitchFamily="34" charset="0"/>
              </a:rPr>
              <a:t>)))</a:t>
            </a:r>
          </a:p>
          <a:p>
            <a:pPr eaLnBrk="1" hangingPunct="1">
              <a:lnSpc>
                <a:spcPct val="90000"/>
              </a:lnSpc>
              <a:buFont typeface="Wingdings" pitchFamily="2" charset="2"/>
              <a:buNone/>
            </a:pPr>
            <a:endParaRPr lang="en-US" dirty="0" smtClean="0">
              <a:latin typeface="Calibri" pitchFamily="34" charset="0"/>
              <a:cs typeface="Calibri" pitchFamily="34" charset="0"/>
            </a:endParaRPr>
          </a:p>
          <a:p>
            <a:pPr eaLnBrk="1" hangingPunct="1">
              <a:lnSpc>
                <a:spcPct val="90000"/>
              </a:lnSpc>
            </a:pPr>
            <a:r>
              <a:rPr lang="en-US" dirty="0" smtClean="0">
                <a:latin typeface="Calibri" pitchFamily="34" charset="0"/>
                <a:cs typeface="Calibri" pitchFamily="34" charset="0"/>
              </a:rPr>
              <a:t>Each example (</a:t>
            </a:r>
            <a:r>
              <a:rPr lang="en-US" dirty="0" err="1" smtClean="0">
                <a:latin typeface="Calibri" pitchFamily="34" charset="0"/>
                <a:cs typeface="Calibri" pitchFamily="34" charset="0"/>
              </a:rPr>
              <a:t>y</a:t>
            </a:r>
            <a:r>
              <a:rPr lang="en-US" baseline="-25000" dirty="0" err="1" smtClean="0">
                <a:latin typeface="Calibri" pitchFamily="34" charset="0"/>
                <a:cs typeface="Calibri" pitchFamily="34" charset="0"/>
              </a:rPr>
              <a:t>i</a:t>
            </a:r>
            <a:r>
              <a:rPr lang="en-US" dirty="0" err="1" smtClean="0">
                <a:latin typeface="Calibri" pitchFamily="34" charset="0"/>
                <a:cs typeface="Calibri" pitchFamily="34" charset="0"/>
              </a:rPr>
              <a:t>,c</a:t>
            </a:r>
            <a:r>
              <a:rPr lang="en-US" b="1" baseline="-25000" dirty="0" err="1" smtClean="0">
                <a:solidFill>
                  <a:srgbClr val="0000FF"/>
                </a:solidFill>
                <a:latin typeface="Calibri" pitchFamily="34" charset="0"/>
                <a:cs typeface="Calibri" pitchFamily="34" charset="0"/>
              </a:rPr>
              <a:t>r</a:t>
            </a:r>
            <a:r>
              <a:rPr lang="en-US" dirty="0" smtClean="0">
                <a:latin typeface="Calibri" pitchFamily="34" charset="0"/>
                <a:cs typeface="Calibri" pitchFamily="34" charset="0"/>
              </a:rPr>
              <a:t>(</a:t>
            </a:r>
            <a:r>
              <a:rPr lang="en-US" dirty="0" err="1" smtClean="0">
                <a:latin typeface="Calibri" pitchFamily="34" charset="0"/>
                <a:cs typeface="Calibri" pitchFamily="34" charset="0"/>
              </a:rPr>
              <a:t>y</a:t>
            </a:r>
            <a:r>
              <a:rPr lang="en-US" baseline="-25000" dirty="0" err="1" smtClean="0">
                <a:latin typeface="Calibri" pitchFamily="34" charset="0"/>
                <a:cs typeface="Calibri" pitchFamily="34" charset="0"/>
              </a:rPr>
              <a:t>i</a:t>
            </a:r>
            <a:r>
              <a:rPr lang="en-US" dirty="0" smtClean="0">
                <a:latin typeface="Calibri" pitchFamily="34" charset="0"/>
                <a:cs typeface="Calibri" pitchFamily="34" charset="0"/>
              </a:rPr>
              <a:t>)) is a linear constraint on </a:t>
            </a:r>
            <a:r>
              <a:rPr lang="en-US" b="1" dirty="0" smtClean="0">
                <a:solidFill>
                  <a:srgbClr val="0000FF"/>
                </a:solidFill>
                <a:latin typeface="Calibri" pitchFamily="34" charset="0"/>
                <a:cs typeface="Calibri" pitchFamily="34" charset="0"/>
              </a:rPr>
              <a:t>r</a:t>
            </a:r>
          </a:p>
          <a:p>
            <a:pPr lvl="1" eaLnBrk="1" hangingPunct="1">
              <a:lnSpc>
                <a:spcPct val="90000"/>
              </a:lnSpc>
            </a:pPr>
            <a:r>
              <a:rPr lang="en-US" sz="2800" dirty="0" smtClean="0">
                <a:latin typeface="Calibri" pitchFamily="34" charset="0"/>
                <a:cs typeface="Calibri" pitchFamily="34" charset="0"/>
              </a:rPr>
              <a:t>(1101,1) translates to r</a:t>
            </a:r>
            <a:r>
              <a:rPr lang="en-US" sz="2800" baseline="-25000" dirty="0" smtClean="0">
                <a:latin typeface="Calibri" pitchFamily="34" charset="0"/>
                <a:cs typeface="Calibri" pitchFamily="34" charset="0"/>
              </a:rPr>
              <a:t>1</a:t>
            </a:r>
            <a:r>
              <a:rPr lang="en-US" sz="2800" dirty="0" smtClean="0">
                <a:latin typeface="Calibri" pitchFamily="34" charset="0"/>
                <a:cs typeface="Calibri" pitchFamily="34" charset="0"/>
              </a:rPr>
              <a:t> + r</a:t>
            </a:r>
            <a:r>
              <a:rPr lang="en-US" sz="2800" baseline="-25000" dirty="0" smtClean="0">
                <a:latin typeface="Calibri" pitchFamily="34" charset="0"/>
                <a:cs typeface="Calibri" pitchFamily="34" charset="0"/>
              </a:rPr>
              <a:t>2</a:t>
            </a:r>
            <a:r>
              <a:rPr lang="en-US" sz="2800" dirty="0" smtClean="0">
                <a:latin typeface="Calibri" pitchFamily="34" charset="0"/>
                <a:cs typeface="Calibri" pitchFamily="34" charset="0"/>
              </a:rPr>
              <a:t> + r</a:t>
            </a:r>
            <a:r>
              <a:rPr lang="en-US" sz="2800" baseline="-25000" dirty="0" smtClean="0">
                <a:latin typeface="Calibri" pitchFamily="34" charset="0"/>
                <a:cs typeface="Calibri" pitchFamily="34" charset="0"/>
              </a:rPr>
              <a:t>4</a:t>
            </a:r>
            <a:r>
              <a:rPr lang="en-US" sz="2800" dirty="0" smtClean="0">
                <a:latin typeface="Calibri" pitchFamily="34" charset="0"/>
                <a:cs typeface="Calibri" pitchFamily="34" charset="0"/>
              </a:rPr>
              <a:t> (mod 2) =1</a:t>
            </a:r>
            <a:r>
              <a:rPr lang="en-US" sz="2800" dirty="0" smtClean="0">
                <a:solidFill>
                  <a:srgbClr val="C00000"/>
                </a:solidFill>
                <a:latin typeface="Calibri" pitchFamily="34" charset="0"/>
                <a:cs typeface="Calibri" pitchFamily="34" charset="0"/>
              </a:rPr>
              <a:t> </a:t>
            </a:r>
          </a:p>
          <a:p>
            <a:pPr eaLnBrk="1" hangingPunct="1">
              <a:lnSpc>
                <a:spcPct val="90000"/>
              </a:lnSpc>
              <a:buFont typeface="Wingdings" pitchFamily="2" charset="2"/>
              <a:buNone/>
            </a:pPr>
            <a:r>
              <a:rPr lang="en-US" dirty="0" smtClean="0">
                <a:solidFill>
                  <a:srgbClr val="C00000"/>
                </a:solidFill>
                <a:latin typeface="Calibri" pitchFamily="34" charset="0"/>
                <a:cs typeface="Calibri" pitchFamily="34" charset="0"/>
              </a:rPr>
              <a:t>		</a:t>
            </a:r>
          </a:p>
          <a:p>
            <a:pPr eaLnBrk="1" hangingPunct="1">
              <a:lnSpc>
                <a:spcPct val="90000"/>
              </a:lnSpc>
            </a:pPr>
            <a:r>
              <a:rPr lang="en-US" dirty="0" smtClean="0">
                <a:solidFill>
                  <a:srgbClr val="0000FF"/>
                </a:solidFill>
                <a:latin typeface="Calibri" pitchFamily="34" charset="0"/>
                <a:cs typeface="Calibri" pitchFamily="34" charset="0"/>
              </a:rPr>
              <a:t>Non-private learning algorithm:  </a:t>
            </a:r>
          </a:p>
          <a:p>
            <a:pPr lvl="1" eaLnBrk="1" hangingPunct="1">
              <a:lnSpc>
                <a:spcPct val="90000"/>
              </a:lnSpc>
            </a:pPr>
            <a:r>
              <a:rPr lang="en-US" sz="2800" dirty="0" smtClean="0">
                <a:latin typeface="Calibri" pitchFamily="34" charset="0"/>
                <a:cs typeface="Calibri" pitchFamily="34" charset="0"/>
              </a:rPr>
              <a:t>Find </a:t>
            </a:r>
            <a:r>
              <a:rPr lang="en-US" sz="2800" b="1" dirty="0" smtClean="0">
                <a:solidFill>
                  <a:srgbClr val="0000FF"/>
                </a:solidFill>
                <a:latin typeface="Calibri" pitchFamily="34" charset="0"/>
                <a:cs typeface="Calibri" pitchFamily="34" charset="0"/>
              </a:rPr>
              <a:t>r</a:t>
            </a:r>
            <a:r>
              <a:rPr lang="en-US" sz="2800" dirty="0" smtClean="0">
                <a:latin typeface="Calibri" pitchFamily="34" charset="0"/>
                <a:cs typeface="Calibri" pitchFamily="34" charset="0"/>
              </a:rPr>
              <a:t> by solving the set of linear equations over GF(2) imposed by input </a:t>
            </a:r>
            <a:r>
              <a:rPr lang="en-US" sz="2800" b="1" dirty="0" smtClean="0">
                <a:latin typeface="Calibri" pitchFamily="34" charset="0"/>
                <a:cs typeface="Calibri" pitchFamily="34" charset="0"/>
              </a:rPr>
              <a:t>x</a:t>
            </a:r>
            <a:endParaRPr lang="en-US" sz="2800" b="1" u="sng" dirty="0" smtClean="0">
              <a:latin typeface="Calibri" pitchFamily="34" charset="0"/>
              <a:cs typeface="Calibri" pitchFamily="34" charset="0"/>
            </a:endParaRPr>
          </a:p>
          <a:p>
            <a:pPr eaLnBrk="1" hangingPunct="1">
              <a:lnSpc>
                <a:spcPct val="90000"/>
              </a:lnSpc>
              <a:buFont typeface="Wingdings" pitchFamily="2" charset="2"/>
              <a:buNone/>
            </a:pPr>
            <a:endParaRPr lang="en-US" dirty="0" smtClean="0"/>
          </a:p>
        </p:txBody>
      </p:sp>
      <p:sp>
        <p:nvSpPr>
          <p:cNvPr id="4"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19</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5" end="5"/>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5">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8915">
                                            <p:txEl>
                                              <p:pRg st="8" end="8"/>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891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 anchorCtr="0" compatLnSpc="1">
            <a:prstTxWarp prst="textNoShape">
              <a:avLst/>
            </a:prstTxWarp>
            <a:noAutofit/>
          </a:bodyPr>
          <a:lstStyle/>
          <a:p>
            <a:pPr eaLnBrk="1" hangingPunct="1"/>
            <a:r>
              <a:rPr lang="en-US" sz="4000" cap="none" dirty="0" smtClean="0">
                <a:effectLst>
                  <a:outerShdw blurRad="38100" dist="38100" dir="2700000" algn="tl">
                    <a:srgbClr val="C0C0C0"/>
                  </a:outerShdw>
                </a:effectLst>
              </a:rPr>
              <a:t>The Effect of a Single Example</a:t>
            </a:r>
          </a:p>
        </p:txBody>
      </p:sp>
      <p:sp>
        <p:nvSpPr>
          <p:cNvPr id="39939" name="Content Placeholder 2"/>
          <p:cNvSpPr>
            <a:spLocks noGrp="1"/>
          </p:cNvSpPr>
          <p:nvPr>
            <p:ph sz="quarter" idx="1"/>
          </p:nvPr>
        </p:nvSpPr>
        <p:spPr/>
        <p:txBody>
          <a:bodyPr>
            <a:normAutofit/>
          </a:bodyPr>
          <a:lstStyle/>
          <a:p>
            <a:pPr>
              <a:lnSpc>
                <a:spcPct val="80000"/>
              </a:lnSpc>
            </a:pPr>
            <a:r>
              <a:rPr lang="en-US" sz="3200" dirty="0" smtClean="0"/>
              <a:t>Let </a:t>
            </a:r>
            <a:r>
              <a:rPr lang="en-US" sz="3200" dirty="0" smtClean="0">
                <a:solidFill>
                  <a:srgbClr val="0000FF"/>
                </a:solidFill>
              </a:rPr>
              <a:t>V</a:t>
            </a:r>
            <a:r>
              <a:rPr lang="en-US" sz="3200" baseline="-25000" dirty="0" smtClean="0">
                <a:solidFill>
                  <a:srgbClr val="0000FF"/>
                </a:solidFill>
              </a:rPr>
              <a:t>i</a:t>
            </a:r>
            <a:r>
              <a:rPr lang="en-US" sz="3200" dirty="0" smtClean="0"/>
              <a:t> be space of feasible solutions for the set of equations imposed by (y</a:t>
            </a:r>
            <a:r>
              <a:rPr lang="en-US" sz="3200" baseline="-25000" dirty="0" smtClean="0"/>
              <a:t>1</a:t>
            </a:r>
            <a:r>
              <a:rPr lang="en-US" sz="3200" dirty="0" smtClean="0"/>
              <a:t>,c</a:t>
            </a:r>
            <a:r>
              <a:rPr lang="en-US" sz="3200" b="1" baseline="-25000" dirty="0" smtClean="0"/>
              <a:t>r</a:t>
            </a:r>
            <a:r>
              <a:rPr lang="en-US" sz="3200" dirty="0" smtClean="0"/>
              <a:t>(y</a:t>
            </a:r>
            <a:r>
              <a:rPr lang="en-US" sz="3200" baseline="-25000" dirty="0" smtClean="0"/>
              <a:t>1</a:t>
            </a:r>
            <a:r>
              <a:rPr lang="en-US" sz="3200" dirty="0" smtClean="0"/>
              <a:t>)),…,(</a:t>
            </a:r>
            <a:r>
              <a:rPr lang="en-US" sz="3200" dirty="0" err="1" smtClean="0"/>
              <a:t>y</a:t>
            </a:r>
            <a:r>
              <a:rPr lang="en-US" sz="3200" baseline="-25000" dirty="0" err="1" smtClean="0"/>
              <a:t>i</a:t>
            </a:r>
            <a:r>
              <a:rPr lang="en-US" sz="3200" dirty="0" err="1" smtClean="0"/>
              <a:t>,c</a:t>
            </a:r>
            <a:r>
              <a:rPr lang="en-US" sz="3200" b="1" baseline="-25000" dirty="0" err="1" smtClean="0"/>
              <a:t>r</a:t>
            </a:r>
            <a:r>
              <a:rPr lang="en-US" sz="3200" dirty="0" smtClean="0"/>
              <a:t>(</a:t>
            </a:r>
            <a:r>
              <a:rPr lang="en-US" sz="3200" dirty="0" err="1" smtClean="0"/>
              <a:t>y</a:t>
            </a:r>
            <a:r>
              <a:rPr lang="en-US" sz="3200" baseline="-25000" dirty="0" err="1" smtClean="0"/>
              <a:t>i</a:t>
            </a:r>
            <a:r>
              <a:rPr lang="en-US" sz="3200" dirty="0" smtClean="0"/>
              <a:t>))</a:t>
            </a:r>
            <a:endParaRPr lang="en-US" sz="3200" baseline="-25000" dirty="0" smtClean="0"/>
          </a:p>
          <a:p>
            <a:pPr eaLnBrk="1" hangingPunct="1">
              <a:lnSpc>
                <a:spcPct val="80000"/>
              </a:lnSpc>
            </a:pPr>
            <a:r>
              <a:rPr lang="en-US" sz="3200" dirty="0" smtClean="0"/>
              <a:t>Add a fresh example (y</a:t>
            </a:r>
            <a:r>
              <a:rPr lang="en-US" sz="3200" baseline="-25000" dirty="0" smtClean="0"/>
              <a:t>i+1</a:t>
            </a:r>
            <a:r>
              <a:rPr lang="en-US" sz="3200" dirty="0" smtClean="0"/>
              <a:t>,c</a:t>
            </a:r>
            <a:r>
              <a:rPr lang="en-US" sz="3200" b="1" baseline="-25000" dirty="0" smtClean="0"/>
              <a:t>r</a:t>
            </a:r>
            <a:r>
              <a:rPr lang="en-US" sz="3200" dirty="0" smtClean="0"/>
              <a:t>(y</a:t>
            </a:r>
            <a:r>
              <a:rPr lang="en-US" sz="3200" baseline="-25000" dirty="0" smtClean="0"/>
              <a:t>i+1</a:t>
            </a:r>
            <a:r>
              <a:rPr lang="en-US" sz="3200" dirty="0" smtClean="0"/>
              <a:t>))</a:t>
            </a:r>
          </a:p>
          <a:p>
            <a:pPr lvl="1" eaLnBrk="1" hangingPunct="1">
              <a:lnSpc>
                <a:spcPct val="80000"/>
              </a:lnSpc>
            </a:pPr>
            <a:r>
              <a:rPr lang="en-US" sz="3200" dirty="0" smtClean="0"/>
              <a:t>Consider the new solution space </a:t>
            </a:r>
            <a:r>
              <a:rPr lang="en-US" sz="3200" dirty="0" smtClean="0">
                <a:solidFill>
                  <a:srgbClr val="0000FF"/>
                </a:solidFill>
              </a:rPr>
              <a:t>V</a:t>
            </a:r>
            <a:r>
              <a:rPr lang="en-US" sz="3200" baseline="-25000" dirty="0" smtClean="0">
                <a:solidFill>
                  <a:srgbClr val="0000FF"/>
                </a:solidFill>
              </a:rPr>
              <a:t>i+1</a:t>
            </a:r>
            <a:endParaRPr lang="en-US" sz="3200" dirty="0" smtClean="0">
              <a:solidFill>
                <a:srgbClr val="0000FF"/>
              </a:solidFill>
            </a:endParaRPr>
          </a:p>
          <a:p>
            <a:pPr>
              <a:lnSpc>
                <a:spcPct val="80000"/>
              </a:lnSpc>
            </a:pPr>
            <a:r>
              <a:rPr lang="en-US" sz="3200" dirty="0" smtClean="0"/>
              <a:t>Then</a:t>
            </a:r>
          </a:p>
          <a:p>
            <a:pPr lvl="1">
              <a:lnSpc>
                <a:spcPct val="80000"/>
              </a:lnSpc>
            </a:pPr>
            <a:r>
              <a:rPr lang="en-US" sz="2800" dirty="0" smtClean="0"/>
              <a:t>|</a:t>
            </a:r>
            <a:r>
              <a:rPr lang="en-US" sz="2800" dirty="0" smtClean="0">
                <a:solidFill>
                  <a:srgbClr val="0000FF"/>
                </a:solidFill>
              </a:rPr>
              <a:t>V</a:t>
            </a:r>
            <a:r>
              <a:rPr lang="en-US" sz="2800" baseline="-25000" dirty="0" smtClean="0">
                <a:solidFill>
                  <a:srgbClr val="0000FF"/>
                </a:solidFill>
              </a:rPr>
              <a:t>i+1</a:t>
            </a:r>
            <a:r>
              <a:rPr lang="en-US" sz="2800" dirty="0" smtClean="0"/>
              <a:t>| ≥ |</a:t>
            </a:r>
            <a:r>
              <a:rPr lang="en-US" sz="2800" dirty="0" smtClean="0">
                <a:solidFill>
                  <a:srgbClr val="0000FF"/>
                </a:solidFill>
              </a:rPr>
              <a:t>V</a:t>
            </a:r>
            <a:r>
              <a:rPr lang="en-US" sz="2800" baseline="-25000" dirty="0" smtClean="0">
                <a:solidFill>
                  <a:srgbClr val="0000FF"/>
                </a:solidFill>
              </a:rPr>
              <a:t>i</a:t>
            </a:r>
            <a:r>
              <a:rPr lang="en-US" sz="2800" dirty="0" smtClean="0"/>
              <a:t>|/2, or</a:t>
            </a:r>
          </a:p>
          <a:p>
            <a:pPr lvl="1">
              <a:lnSpc>
                <a:spcPct val="80000"/>
              </a:lnSpc>
            </a:pPr>
            <a:r>
              <a:rPr lang="en-US" sz="2800" dirty="0" smtClean="0"/>
              <a:t>|</a:t>
            </a:r>
            <a:r>
              <a:rPr lang="en-US" sz="2800" dirty="0" smtClean="0">
                <a:solidFill>
                  <a:srgbClr val="0000FF"/>
                </a:solidFill>
              </a:rPr>
              <a:t>V</a:t>
            </a:r>
            <a:r>
              <a:rPr lang="en-US" sz="2800" baseline="-25000" dirty="0" smtClean="0">
                <a:solidFill>
                  <a:srgbClr val="0000FF"/>
                </a:solidFill>
              </a:rPr>
              <a:t>i+1</a:t>
            </a:r>
            <a:r>
              <a:rPr lang="en-US" sz="2800" dirty="0" smtClean="0"/>
              <a:t>| = 0 (</a:t>
            </a:r>
            <a:r>
              <a:rPr lang="en-US" dirty="0" smtClean="0"/>
              <a:t>system </a:t>
            </a:r>
          </a:p>
          <a:p>
            <a:pPr lvl="1">
              <a:lnSpc>
                <a:spcPct val="80000"/>
              </a:lnSpc>
              <a:buNone/>
            </a:pPr>
            <a:r>
              <a:rPr lang="en-US" dirty="0" smtClean="0"/>
              <a:t>    becomes inconsistent)</a:t>
            </a:r>
          </a:p>
          <a:p>
            <a:pPr eaLnBrk="1" hangingPunct="1">
              <a:lnSpc>
                <a:spcPct val="80000"/>
              </a:lnSpc>
              <a:buFont typeface="Wingdings" pitchFamily="2" charset="2"/>
              <a:buNone/>
            </a:pPr>
            <a:endParaRPr lang="en-US" sz="3200" dirty="0" smtClean="0"/>
          </a:p>
        </p:txBody>
      </p:sp>
      <p:sp>
        <p:nvSpPr>
          <p:cNvPr id="11" name="Rounded Rectangular Callout 10"/>
          <p:cNvSpPr/>
          <p:nvPr/>
        </p:nvSpPr>
        <p:spPr>
          <a:xfrm>
            <a:off x="228600" y="4953000"/>
            <a:ext cx="4038600" cy="1143000"/>
          </a:xfrm>
          <a:prstGeom prst="wedgeRoundRectCallout">
            <a:avLst>
              <a:gd name="adj1" fmla="val 1042"/>
              <a:gd name="adj2" fmla="val -7984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en-US" sz="2400" dirty="0" smtClean="0">
                <a:solidFill>
                  <a:srgbClr val="00B050"/>
                </a:solidFill>
              </a:rPr>
              <a:t>The solution space changes drastically only when the non-private learner fails</a:t>
            </a:r>
            <a:endParaRPr lang="he-IL" sz="2400" dirty="0">
              <a:solidFill>
                <a:srgbClr val="00B050"/>
              </a:solidFill>
              <a:latin typeface="Comic Sans MS" pitchFamily="66" charset="0"/>
            </a:endParaRPr>
          </a:p>
        </p:txBody>
      </p:sp>
      <p:sp>
        <p:nvSpPr>
          <p:cNvPr id="7" name="TextBox 57"/>
          <p:cNvSpPr txBox="1">
            <a:spLocks noChangeArrowheads="1"/>
          </p:cNvSpPr>
          <p:nvPr/>
        </p:nvSpPr>
        <p:spPr bwMode="auto">
          <a:xfrm>
            <a:off x="5978654" y="4642246"/>
            <a:ext cx="603504" cy="307777"/>
          </a:xfrm>
          <a:prstGeom prst="rect">
            <a:avLst/>
          </a:prstGeom>
          <a:noFill/>
          <a:ln w="9525">
            <a:noFill/>
            <a:miter lim="800000"/>
            <a:headEnd/>
            <a:tailEnd/>
          </a:ln>
        </p:spPr>
        <p:txBody>
          <a:bodyPr>
            <a:spAutoFit/>
          </a:bodyPr>
          <a:lstStyle/>
          <a:p>
            <a:r>
              <a:rPr lang="en-US" sz="1400">
                <a:latin typeface="Comic Sans MS" pitchFamily="66" charset="0"/>
              </a:rPr>
              <a:t> </a:t>
            </a:r>
            <a:r>
              <a:rPr lang="en-US" sz="1400">
                <a:latin typeface="Comic Sans MS" pitchFamily="66" charset="0"/>
                <a:cs typeface="Times New Roman" pitchFamily="18" charset="0"/>
              </a:rPr>
              <a:t>1</a:t>
            </a:r>
            <a:r>
              <a:rPr lang="en-US" sz="1400">
                <a:latin typeface="Comic Sans MS" pitchFamily="66" charset="0"/>
              </a:rPr>
              <a:t>00</a:t>
            </a:r>
          </a:p>
        </p:txBody>
      </p:sp>
      <p:grpSp>
        <p:nvGrpSpPr>
          <p:cNvPr id="8" name="Group 52"/>
          <p:cNvGrpSpPr>
            <a:grpSpLocks/>
          </p:cNvGrpSpPr>
          <p:nvPr/>
        </p:nvGrpSpPr>
        <p:grpSpPr bwMode="auto">
          <a:xfrm>
            <a:off x="4419602" y="3048000"/>
            <a:ext cx="2514598" cy="2157179"/>
            <a:chOff x="838200" y="2286000"/>
            <a:chExt cx="4191000" cy="3247853"/>
          </a:xfrm>
        </p:grpSpPr>
        <p:sp>
          <p:nvSpPr>
            <p:cNvPr id="9" name="AutoShape 6"/>
            <p:cNvSpPr>
              <a:spLocks noChangeArrowheads="1"/>
            </p:cNvSpPr>
            <p:nvPr/>
          </p:nvSpPr>
          <p:spPr bwMode="auto">
            <a:xfrm>
              <a:off x="1524000" y="2438400"/>
              <a:ext cx="2427288" cy="2427288"/>
            </a:xfrm>
            <a:prstGeom prst="cube">
              <a:avLst>
                <a:gd name="adj" fmla="val 25000"/>
              </a:avLst>
            </a:prstGeom>
            <a:noFill/>
            <a:ln w="19050">
              <a:solidFill>
                <a:schemeClr val="tx1"/>
              </a:solidFill>
              <a:miter lim="800000"/>
              <a:headEnd/>
              <a:tailEnd/>
            </a:ln>
          </p:spPr>
          <p:txBody>
            <a:bodyPr wrap="none" anchor="ctr"/>
            <a:lstStyle/>
            <a:p>
              <a:endParaRPr lang="he-IL" sz="1400">
                <a:latin typeface="Comic Sans MS" pitchFamily="66" charset="0"/>
              </a:endParaRPr>
            </a:p>
          </p:txBody>
        </p:sp>
        <p:sp>
          <p:nvSpPr>
            <p:cNvPr id="12" name="Line 7"/>
            <p:cNvSpPr>
              <a:spLocks noChangeShapeType="1"/>
            </p:cNvSpPr>
            <p:nvPr/>
          </p:nvSpPr>
          <p:spPr bwMode="auto">
            <a:xfrm>
              <a:off x="2133600" y="2438400"/>
              <a:ext cx="0" cy="1827213"/>
            </a:xfrm>
            <a:prstGeom prst="line">
              <a:avLst/>
            </a:prstGeom>
            <a:noFill/>
            <a:ln w="19050">
              <a:solidFill>
                <a:schemeClr val="tx1"/>
              </a:solidFill>
              <a:prstDash val="sysDot"/>
              <a:round/>
              <a:headEnd/>
              <a:tailEnd/>
            </a:ln>
          </p:spPr>
          <p:txBody>
            <a:bodyPr/>
            <a:lstStyle/>
            <a:p>
              <a:endParaRPr lang="he-IL" sz="1400"/>
            </a:p>
          </p:txBody>
        </p:sp>
        <p:sp>
          <p:nvSpPr>
            <p:cNvPr id="13" name="Line 8"/>
            <p:cNvSpPr>
              <a:spLocks noChangeShapeType="1"/>
            </p:cNvSpPr>
            <p:nvPr/>
          </p:nvSpPr>
          <p:spPr bwMode="auto">
            <a:xfrm>
              <a:off x="2133600" y="4265613"/>
              <a:ext cx="1674813" cy="0"/>
            </a:xfrm>
            <a:prstGeom prst="line">
              <a:avLst/>
            </a:prstGeom>
            <a:noFill/>
            <a:ln w="19050">
              <a:solidFill>
                <a:schemeClr val="tx1"/>
              </a:solidFill>
              <a:prstDash val="sysDot"/>
              <a:round/>
              <a:headEnd/>
              <a:tailEnd/>
            </a:ln>
          </p:spPr>
          <p:txBody>
            <a:bodyPr/>
            <a:lstStyle/>
            <a:p>
              <a:endParaRPr lang="he-IL" sz="1400"/>
            </a:p>
          </p:txBody>
        </p:sp>
        <p:sp>
          <p:nvSpPr>
            <p:cNvPr id="14" name="Line 9"/>
            <p:cNvSpPr>
              <a:spLocks noChangeShapeType="1"/>
            </p:cNvSpPr>
            <p:nvPr/>
          </p:nvSpPr>
          <p:spPr bwMode="auto">
            <a:xfrm flipH="1">
              <a:off x="1473197" y="4265614"/>
              <a:ext cx="660404" cy="544378"/>
            </a:xfrm>
            <a:prstGeom prst="line">
              <a:avLst/>
            </a:prstGeom>
            <a:noFill/>
            <a:ln w="19050">
              <a:solidFill>
                <a:schemeClr val="tx1"/>
              </a:solidFill>
              <a:prstDash val="sysDot"/>
              <a:round/>
              <a:headEnd/>
              <a:tailEnd/>
            </a:ln>
          </p:spPr>
          <p:txBody>
            <a:bodyPr/>
            <a:lstStyle/>
            <a:p>
              <a:endParaRPr lang="he-IL" sz="1400"/>
            </a:p>
          </p:txBody>
        </p:sp>
        <p:sp>
          <p:nvSpPr>
            <p:cNvPr id="17" name="Oval 12"/>
            <p:cNvSpPr>
              <a:spLocks noChangeArrowheads="1"/>
            </p:cNvSpPr>
            <p:nvPr/>
          </p:nvSpPr>
          <p:spPr bwMode="auto">
            <a:xfrm>
              <a:off x="3808413" y="2286000"/>
              <a:ext cx="304800" cy="30480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18" name="Oval 13"/>
            <p:cNvSpPr>
              <a:spLocks noChangeArrowheads="1"/>
            </p:cNvSpPr>
            <p:nvPr/>
          </p:nvSpPr>
          <p:spPr bwMode="auto">
            <a:xfrm>
              <a:off x="3198813" y="2895600"/>
              <a:ext cx="304800" cy="30480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19" name="Oval 14"/>
            <p:cNvSpPr>
              <a:spLocks noChangeArrowheads="1"/>
            </p:cNvSpPr>
            <p:nvPr/>
          </p:nvSpPr>
          <p:spPr bwMode="auto">
            <a:xfrm>
              <a:off x="1981200" y="2286000"/>
              <a:ext cx="304800" cy="30480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20" name="Oval 15"/>
            <p:cNvSpPr>
              <a:spLocks noChangeArrowheads="1"/>
            </p:cNvSpPr>
            <p:nvPr/>
          </p:nvSpPr>
          <p:spPr bwMode="auto">
            <a:xfrm>
              <a:off x="1346197" y="2859634"/>
              <a:ext cx="304800" cy="30480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23" name="TextBox 56"/>
            <p:cNvSpPr txBox="1">
              <a:spLocks noChangeArrowheads="1"/>
            </p:cNvSpPr>
            <p:nvPr/>
          </p:nvSpPr>
          <p:spPr bwMode="auto">
            <a:xfrm>
              <a:off x="838200" y="4724397"/>
              <a:ext cx="914400" cy="809456"/>
            </a:xfrm>
            <a:prstGeom prst="rect">
              <a:avLst/>
            </a:prstGeom>
            <a:noFill/>
            <a:ln w="9525">
              <a:noFill/>
              <a:miter lim="800000"/>
              <a:headEnd/>
              <a:tailEnd/>
            </a:ln>
          </p:spPr>
          <p:txBody>
            <a:bodyPr>
              <a:spAutoFit/>
            </a:bodyPr>
            <a:lstStyle/>
            <a:p>
              <a:r>
                <a:rPr lang="en-US" sz="1400">
                  <a:latin typeface="Comic Sans MS" pitchFamily="66" charset="0"/>
                </a:rPr>
                <a:t> 000</a:t>
              </a:r>
            </a:p>
          </p:txBody>
        </p:sp>
        <p:sp>
          <p:nvSpPr>
            <p:cNvPr id="24" name="TextBox 58"/>
            <p:cNvSpPr txBox="1">
              <a:spLocks noChangeArrowheads="1"/>
            </p:cNvSpPr>
            <p:nvPr/>
          </p:nvSpPr>
          <p:spPr bwMode="auto">
            <a:xfrm>
              <a:off x="2209799" y="3733797"/>
              <a:ext cx="914401" cy="463390"/>
            </a:xfrm>
            <a:prstGeom prst="rect">
              <a:avLst/>
            </a:prstGeom>
            <a:noFill/>
            <a:ln w="9525">
              <a:noFill/>
              <a:miter lim="800000"/>
              <a:headEnd/>
              <a:tailEnd/>
            </a:ln>
          </p:spPr>
          <p:txBody>
            <a:bodyPr>
              <a:spAutoFit/>
            </a:bodyPr>
            <a:lstStyle/>
            <a:p>
              <a:r>
                <a:rPr lang="en-US" sz="1400">
                  <a:latin typeface="Comic Sans MS" pitchFamily="66" charset="0"/>
                </a:rPr>
                <a:t> 00</a:t>
              </a:r>
              <a:r>
                <a:rPr lang="en-US" sz="1400">
                  <a:latin typeface="Comic Sans MS" pitchFamily="66" charset="0"/>
                  <a:cs typeface="Times New Roman" pitchFamily="18" charset="0"/>
                </a:rPr>
                <a:t>1</a:t>
              </a:r>
            </a:p>
          </p:txBody>
        </p:sp>
        <p:sp>
          <p:nvSpPr>
            <p:cNvPr id="25" name="TextBox 59"/>
            <p:cNvSpPr txBox="1">
              <a:spLocks noChangeArrowheads="1"/>
            </p:cNvSpPr>
            <p:nvPr/>
          </p:nvSpPr>
          <p:spPr bwMode="auto">
            <a:xfrm>
              <a:off x="4114799" y="3809999"/>
              <a:ext cx="914401" cy="463390"/>
            </a:xfrm>
            <a:prstGeom prst="rect">
              <a:avLst/>
            </a:prstGeom>
            <a:noFill/>
            <a:ln w="9525">
              <a:noFill/>
              <a:miter lim="800000"/>
              <a:headEnd/>
              <a:tailEnd/>
            </a:ln>
          </p:spPr>
          <p:txBody>
            <a:bodyPr>
              <a:spAutoFit/>
            </a:bodyPr>
            <a:lstStyle/>
            <a:p>
              <a:r>
                <a:rPr lang="en-US" sz="1400">
                  <a:latin typeface="Comic Sans MS" pitchFamily="66" charset="0"/>
                </a:rPr>
                <a:t> </a:t>
              </a:r>
              <a:r>
                <a:rPr lang="en-US" sz="1400">
                  <a:latin typeface="Comic Sans MS" pitchFamily="66" charset="0"/>
                  <a:cs typeface="Times New Roman" pitchFamily="18" charset="0"/>
                </a:rPr>
                <a:t>1</a:t>
              </a:r>
              <a:r>
                <a:rPr lang="en-US" sz="1400">
                  <a:latin typeface="Comic Sans MS" pitchFamily="66" charset="0"/>
                </a:rPr>
                <a:t>0</a:t>
              </a:r>
              <a:r>
                <a:rPr lang="en-US" sz="1400">
                  <a:latin typeface="Comic Sans MS" pitchFamily="66" charset="0"/>
                  <a:cs typeface="Times New Roman" pitchFamily="18" charset="0"/>
                </a:rPr>
                <a:t>1</a:t>
              </a:r>
            </a:p>
          </p:txBody>
        </p:sp>
      </p:grpSp>
      <p:sp>
        <p:nvSpPr>
          <p:cNvPr id="45" name="TextBox 44"/>
          <p:cNvSpPr txBox="1">
            <a:spLocks noChangeArrowheads="1"/>
          </p:cNvSpPr>
          <p:nvPr/>
        </p:nvSpPr>
        <p:spPr bwMode="auto">
          <a:xfrm>
            <a:off x="4724400" y="5127248"/>
            <a:ext cx="3962400" cy="892552"/>
          </a:xfrm>
          <a:prstGeom prst="rect">
            <a:avLst/>
          </a:prstGeom>
          <a:noFill/>
          <a:ln w="9525">
            <a:noFill/>
            <a:miter lim="800000"/>
            <a:headEnd/>
            <a:tailEnd/>
          </a:ln>
        </p:spPr>
        <p:txBody>
          <a:bodyPr wrap="square">
            <a:spAutoFit/>
          </a:bodyPr>
          <a:lstStyle/>
          <a:p>
            <a:r>
              <a:rPr lang="en-US" sz="2600" dirty="0">
                <a:solidFill>
                  <a:srgbClr val="C00000"/>
                </a:solidFill>
                <a:latin typeface="Comic Sans MS" pitchFamily="66" charset="0"/>
              </a:rPr>
              <a:t>new constraint: </a:t>
            </a:r>
            <a:r>
              <a:rPr lang="en-US" sz="2600" dirty="0">
                <a:latin typeface="Comic Sans MS" pitchFamily="66" charset="0"/>
              </a:rPr>
              <a:t>second coordinate is </a:t>
            </a:r>
            <a:r>
              <a:rPr lang="en-US" sz="2600" dirty="0">
                <a:latin typeface="Comic Sans MS" pitchFamily="66" charset="0"/>
                <a:cs typeface="Times New Roman" pitchFamily="18" charset="0"/>
              </a:rPr>
              <a:t>1</a:t>
            </a:r>
            <a:r>
              <a:rPr lang="en-US" sz="2600" dirty="0">
                <a:latin typeface="Comic Sans MS" pitchFamily="66" charset="0"/>
              </a:rPr>
              <a:t> </a:t>
            </a:r>
          </a:p>
        </p:txBody>
      </p:sp>
      <p:sp>
        <p:nvSpPr>
          <p:cNvPr id="46" name="TextBox 45"/>
          <p:cNvSpPr txBox="1">
            <a:spLocks noChangeArrowheads="1"/>
          </p:cNvSpPr>
          <p:nvPr/>
        </p:nvSpPr>
        <p:spPr bwMode="auto">
          <a:xfrm>
            <a:off x="4724400" y="5127248"/>
            <a:ext cx="3875314" cy="892552"/>
          </a:xfrm>
          <a:prstGeom prst="rect">
            <a:avLst/>
          </a:prstGeom>
          <a:noFill/>
          <a:ln w="9525">
            <a:noFill/>
            <a:miter lim="800000"/>
            <a:headEnd/>
            <a:tailEnd/>
          </a:ln>
        </p:spPr>
        <p:txBody>
          <a:bodyPr wrap="square">
            <a:spAutoFit/>
          </a:bodyPr>
          <a:lstStyle/>
          <a:p>
            <a:r>
              <a:rPr lang="en-US" sz="2600" dirty="0">
                <a:solidFill>
                  <a:srgbClr val="C00000"/>
                </a:solidFill>
                <a:latin typeface="Comic Sans MS" pitchFamily="66" charset="0"/>
              </a:rPr>
              <a:t>new constraint: </a:t>
            </a:r>
            <a:r>
              <a:rPr lang="en-US" sz="2600" dirty="0">
                <a:latin typeface="Comic Sans MS" pitchFamily="66" charset="0"/>
              </a:rPr>
              <a:t>third</a:t>
            </a:r>
            <a:r>
              <a:rPr lang="en-US" sz="2600" dirty="0">
                <a:solidFill>
                  <a:srgbClr val="C00000"/>
                </a:solidFill>
                <a:latin typeface="Comic Sans MS" pitchFamily="66" charset="0"/>
              </a:rPr>
              <a:t> </a:t>
            </a:r>
            <a:r>
              <a:rPr lang="en-US" sz="2600" dirty="0">
                <a:latin typeface="Comic Sans MS" pitchFamily="66" charset="0"/>
              </a:rPr>
              <a:t>coordinate is 0</a:t>
            </a:r>
          </a:p>
        </p:txBody>
      </p:sp>
      <p:sp>
        <p:nvSpPr>
          <p:cNvPr id="47"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20</a:t>
            </a:fld>
            <a:endParaRPr lang="en-US" dirty="0"/>
          </a:p>
        </p:txBody>
      </p:sp>
      <p:grpSp>
        <p:nvGrpSpPr>
          <p:cNvPr id="28" name="Group 60"/>
          <p:cNvGrpSpPr>
            <a:grpSpLocks/>
          </p:cNvGrpSpPr>
          <p:nvPr/>
        </p:nvGrpSpPr>
        <p:grpSpPr bwMode="auto">
          <a:xfrm>
            <a:off x="6600446" y="3048000"/>
            <a:ext cx="2162555" cy="2157181"/>
            <a:chOff x="4724406" y="1932707"/>
            <a:chExt cx="3276603" cy="2952591"/>
          </a:xfrm>
        </p:grpSpPr>
        <p:sp>
          <p:nvSpPr>
            <p:cNvPr id="41" name="AutoShape 6"/>
            <p:cNvSpPr>
              <a:spLocks noChangeArrowheads="1"/>
            </p:cNvSpPr>
            <p:nvPr/>
          </p:nvSpPr>
          <p:spPr bwMode="auto">
            <a:xfrm>
              <a:off x="5347860" y="2071252"/>
              <a:ext cx="2206628" cy="2206623"/>
            </a:xfrm>
            <a:prstGeom prst="cube">
              <a:avLst>
                <a:gd name="adj" fmla="val 25000"/>
              </a:avLst>
            </a:prstGeom>
            <a:noFill/>
            <a:ln w="19050">
              <a:solidFill>
                <a:schemeClr val="tx1"/>
              </a:solidFill>
              <a:miter lim="800000"/>
              <a:headEnd/>
              <a:tailEnd/>
            </a:ln>
          </p:spPr>
          <p:txBody>
            <a:bodyPr wrap="none" anchor="ctr"/>
            <a:lstStyle/>
            <a:p>
              <a:endParaRPr lang="he-IL" sz="1400">
                <a:latin typeface="Comic Sans MS" pitchFamily="66" charset="0"/>
              </a:endParaRPr>
            </a:p>
          </p:txBody>
        </p:sp>
        <p:sp>
          <p:nvSpPr>
            <p:cNvPr id="29" name="TextBox 89"/>
            <p:cNvSpPr txBox="1">
              <a:spLocks noChangeArrowheads="1"/>
            </p:cNvSpPr>
            <p:nvPr/>
          </p:nvSpPr>
          <p:spPr bwMode="auto">
            <a:xfrm>
              <a:off x="7086608" y="4114794"/>
              <a:ext cx="914401" cy="421263"/>
            </a:xfrm>
            <a:prstGeom prst="rect">
              <a:avLst/>
            </a:prstGeom>
            <a:noFill/>
            <a:ln w="9525">
              <a:noFill/>
              <a:miter lim="800000"/>
              <a:headEnd/>
              <a:tailEnd/>
            </a:ln>
          </p:spPr>
          <p:txBody>
            <a:bodyPr>
              <a:spAutoFit/>
            </a:bodyPr>
            <a:lstStyle/>
            <a:p>
              <a:r>
                <a:rPr lang="en-US" sz="1400">
                  <a:latin typeface="Comic Sans MS" pitchFamily="66" charset="0"/>
                </a:rPr>
                <a:t> </a:t>
              </a:r>
              <a:r>
                <a:rPr lang="en-US" sz="1400">
                  <a:latin typeface="Comic Sans MS" pitchFamily="66" charset="0"/>
                  <a:cs typeface="Times New Roman" pitchFamily="18" charset="0"/>
                </a:rPr>
                <a:t>1</a:t>
              </a:r>
              <a:r>
                <a:rPr lang="en-US" sz="1400">
                  <a:latin typeface="Comic Sans MS" pitchFamily="66" charset="0"/>
                </a:rPr>
                <a:t>00</a:t>
              </a:r>
            </a:p>
          </p:txBody>
        </p:sp>
        <p:sp>
          <p:nvSpPr>
            <p:cNvPr id="30" name="AutoShape 6"/>
            <p:cNvSpPr>
              <a:spLocks noChangeArrowheads="1"/>
            </p:cNvSpPr>
            <p:nvPr/>
          </p:nvSpPr>
          <p:spPr bwMode="auto">
            <a:xfrm>
              <a:off x="5347862" y="2071252"/>
              <a:ext cx="2206628" cy="2206623"/>
            </a:xfrm>
            <a:prstGeom prst="cube">
              <a:avLst>
                <a:gd name="adj" fmla="val 25000"/>
              </a:avLst>
            </a:prstGeom>
            <a:noFill/>
            <a:ln w="19050">
              <a:solidFill>
                <a:schemeClr val="tx1"/>
              </a:solidFill>
              <a:miter lim="800000"/>
              <a:headEnd/>
              <a:tailEnd/>
            </a:ln>
          </p:spPr>
          <p:txBody>
            <a:bodyPr wrap="none" anchor="ctr"/>
            <a:lstStyle/>
            <a:p>
              <a:endParaRPr lang="he-IL" sz="1400">
                <a:latin typeface="Comic Sans MS" pitchFamily="66" charset="0"/>
              </a:endParaRPr>
            </a:p>
          </p:txBody>
        </p:sp>
        <p:sp>
          <p:nvSpPr>
            <p:cNvPr id="31" name="Line 7"/>
            <p:cNvSpPr>
              <a:spLocks noChangeShapeType="1"/>
            </p:cNvSpPr>
            <p:nvPr/>
          </p:nvSpPr>
          <p:spPr bwMode="auto">
            <a:xfrm>
              <a:off x="5902044" y="2071252"/>
              <a:ext cx="0" cy="1661100"/>
            </a:xfrm>
            <a:prstGeom prst="line">
              <a:avLst/>
            </a:prstGeom>
            <a:noFill/>
            <a:ln w="19050">
              <a:solidFill>
                <a:schemeClr val="tx1"/>
              </a:solidFill>
              <a:prstDash val="sysDot"/>
              <a:round/>
              <a:headEnd/>
              <a:tailEnd/>
            </a:ln>
          </p:spPr>
          <p:txBody>
            <a:bodyPr/>
            <a:lstStyle/>
            <a:p>
              <a:endParaRPr lang="he-IL" sz="1400"/>
            </a:p>
          </p:txBody>
        </p:sp>
        <p:sp>
          <p:nvSpPr>
            <p:cNvPr id="32" name="Line 8"/>
            <p:cNvSpPr>
              <a:spLocks noChangeShapeType="1"/>
            </p:cNvSpPr>
            <p:nvPr/>
          </p:nvSpPr>
          <p:spPr bwMode="auto">
            <a:xfrm>
              <a:off x="5902044" y="3732353"/>
              <a:ext cx="1522560" cy="0"/>
            </a:xfrm>
            <a:prstGeom prst="line">
              <a:avLst/>
            </a:prstGeom>
            <a:noFill/>
            <a:ln w="19050">
              <a:solidFill>
                <a:schemeClr val="tx1"/>
              </a:solidFill>
              <a:prstDash val="sysDot"/>
              <a:round/>
              <a:headEnd/>
              <a:tailEnd/>
            </a:ln>
          </p:spPr>
          <p:txBody>
            <a:bodyPr/>
            <a:lstStyle/>
            <a:p>
              <a:endParaRPr lang="he-IL" sz="1400"/>
            </a:p>
          </p:txBody>
        </p:sp>
        <p:sp>
          <p:nvSpPr>
            <p:cNvPr id="33" name="Line 9"/>
            <p:cNvSpPr>
              <a:spLocks noChangeShapeType="1"/>
            </p:cNvSpPr>
            <p:nvPr/>
          </p:nvSpPr>
          <p:spPr bwMode="auto">
            <a:xfrm flipH="1">
              <a:off x="5486407" y="3732353"/>
              <a:ext cx="415637" cy="415636"/>
            </a:xfrm>
            <a:prstGeom prst="line">
              <a:avLst/>
            </a:prstGeom>
            <a:noFill/>
            <a:ln w="19050">
              <a:solidFill>
                <a:schemeClr val="tx1"/>
              </a:solidFill>
              <a:prstDash val="sysDot"/>
              <a:round/>
              <a:headEnd/>
              <a:tailEnd/>
            </a:ln>
          </p:spPr>
          <p:txBody>
            <a:bodyPr/>
            <a:lstStyle/>
            <a:p>
              <a:endParaRPr lang="he-IL" sz="1400"/>
            </a:p>
          </p:txBody>
        </p:sp>
        <p:sp>
          <p:nvSpPr>
            <p:cNvPr id="34" name="Oval 10"/>
            <p:cNvSpPr>
              <a:spLocks noChangeArrowheads="1"/>
            </p:cNvSpPr>
            <p:nvPr/>
          </p:nvSpPr>
          <p:spPr bwMode="auto">
            <a:xfrm>
              <a:off x="5763499" y="3593807"/>
              <a:ext cx="277091" cy="27709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35" name="Oval 11"/>
            <p:cNvSpPr>
              <a:spLocks noChangeArrowheads="1"/>
            </p:cNvSpPr>
            <p:nvPr/>
          </p:nvSpPr>
          <p:spPr bwMode="auto">
            <a:xfrm>
              <a:off x="7424603" y="3593807"/>
              <a:ext cx="277091" cy="27709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36" name="Oval 12"/>
            <p:cNvSpPr>
              <a:spLocks noChangeArrowheads="1"/>
            </p:cNvSpPr>
            <p:nvPr/>
          </p:nvSpPr>
          <p:spPr bwMode="auto">
            <a:xfrm>
              <a:off x="7424603" y="1932707"/>
              <a:ext cx="277091" cy="27709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37" name="Oval 13"/>
            <p:cNvSpPr>
              <a:spLocks noChangeArrowheads="1"/>
            </p:cNvSpPr>
            <p:nvPr/>
          </p:nvSpPr>
          <p:spPr bwMode="auto">
            <a:xfrm>
              <a:off x="6870420" y="2486888"/>
              <a:ext cx="277091" cy="27709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38" name="Oval 14"/>
            <p:cNvSpPr>
              <a:spLocks noChangeArrowheads="1"/>
            </p:cNvSpPr>
            <p:nvPr/>
          </p:nvSpPr>
          <p:spPr bwMode="auto">
            <a:xfrm>
              <a:off x="5763499" y="1932707"/>
              <a:ext cx="277091" cy="277091"/>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39" name="Oval 15"/>
            <p:cNvSpPr>
              <a:spLocks noChangeArrowheads="1"/>
            </p:cNvSpPr>
            <p:nvPr/>
          </p:nvSpPr>
          <p:spPr bwMode="auto">
            <a:xfrm>
              <a:off x="5230095" y="2454192"/>
              <a:ext cx="277091" cy="277090"/>
            </a:xfrm>
            <a:prstGeom prst="ellipse">
              <a:avLst/>
            </a:prstGeom>
            <a:solidFill>
              <a:schemeClr val="tx1"/>
            </a:solidFill>
            <a:ln w="9525">
              <a:solidFill>
                <a:schemeClr val="bg1"/>
              </a:solidFill>
              <a:round/>
              <a:headEnd/>
              <a:tailEnd/>
            </a:ln>
          </p:spPr>
          <p:txBody>
            <a:bodyPr wrap="none" anchor="ctr"/>
            <a:lstStyle/>
            <a:p>
              <a:endParaRPr lang="he-IL" sz="1400">
                <a:latin typeface="Comic Sans MS" pitchFamily="66" charset="0"/>
              </a:endParaRPr>
            </a:p>
          </p:txBody>
        </p:sp>
        <p:sp>
          <p:nvSpPr>
            <p:cNvPr id="40" name="TextBox 88"/>
            <p:cNvSpPr txBox="1">
              <a:spLocks noChangeArrowheads="1"/>
            </p:cNvSpPr>
            <p:nvPr/>
          </p:nvSpPr>
          <p:spPr bwMode="auto">
            <a:xfrm>
              <a:off x="4724406" y="4149431"/>
              <a:ext cx="831273" cy="735867"/>
            </a:xfrm>
            <a:prstGeom prst="rect">
              <a:avLst/>
            </a:prstGeom>
            <a:noFill/>
            <a:ln w="9525">
              <a:noFill/>
              <a:miter lim="800000"/>
              <a:headEnd/>
              <a:tailEnd/>
            </a:ln>
          </p:spPr>
          <p:txBody>
            <a:bodyPr>
              <a:spAutoFit/>
            </a:bodyPr>
            <a:lstStyle/>
            <a:p>
              <a:r>
                <a:rPr lang="en-US" sz="1400">
                  <a:latin typeface="Comic Sans MS" pitchFamily="66" charset="0"/>
                </a:rPr>
                <a:t> 000</a:t>
              </a:r>
            </a:p>
          </p:txBody>
        </p:sp>
        <p:sp>
          <p:nvSpPr>
            <p:cNvPr id="42" name="Line 7"/>
            <p:cNvSpPr>
              <a:spLocks noChangeShapeType="1"/>
            </p:cNvSpPr>
            <p:nvPr/>
          </p:nvSpPr>
          <p:spPr bwMode="auto">
            <a:xfrm>
              <a:off x="5902043" y="2071252"/>
              <a:ext cx="0" cy="1661101"/>
            </a:xfrm>
            <a:prstGeom prst="line">
              <a:avLst/>
            </a:prstGeom>
            <a:noFill/>
            <a:ln w="19050">
              <a:solidFill>
                <a:schemeClr val="tx1"/>
              </a:solidFill>
              <a:prstDash val="sysDot"/>
              <a:round/>
              <a:headEnd/>
              <a:tailEnd/>
            </a:ln>
          </p:spPr>
          <p:txBody>
            <a:bodyPr/>
            <a:lstStyle/>
            <a:p>
              <a:endParaRPr lang="he-IL" sz="1400"/>
            </a:p>
          </p:txBody>
        </p:sp>
        <p:sp>
          <p:nvSpPr>
            <p:cNvPr id="43" name="Line 8"/>
            <p:cNvSpPr>
              <a:spLocks noChangeShapeType="1"/>
            </p:cNvSpPr>
            <p:nvPr/>
          </p:nvSpPr>
          <p:spPr bwMode="auto">
            <a:xfrm>
              <a:off x="5902043" y="3732354"/>
              <a:ext cx="1522560" cy="0"/>
            </a:xfrm>
            <a:prstGeom prst="line">
              <a:avLst/>
            </a:prstGeom>
            <a:noFill/>
            <a:ln w="19050">
              <a:solidFill>
                <a:schemeClr val="tx1"/>
              </a:solidFill>
              <a:prstDash val="sysDot"/>
              <a:round/>
              <a:headEnd/>
              <a:tailEnd/>
            </a:ln>
          </p:spPr>
          <p:txBody>
            <a:bodyPr/>
            <a:lstStyle/>
            <a:p>
              <a:endParaRPr lang="he-IL" sz="1400"/>
            </a:p>
          </p:txBody>
        </p:sp>
        <p:sp>
          <p:nvSpPr>
            <p:cNvPr id="44" name="Line 9"/>
            <p:cNvSpPr>
              <a:spLocks noChangeShapeType="1"/>
            </p:cNvSpPr>
            <p:nvPr/>
          </p:nvSpPr>
          <p:spPr bwMode="auto">
            <a:xfrm flipH="1">
              <a:off x="5486400" y="3732358"/>
              <a:ext cx="415637" cy="415636"/>
            </a:xfrm>
            <a:prstGeom prst="line">
              <a:avLst/>
            </a:prstGeom>
            <a:noFill/>
            <a:ln w="19050">
              <a:solidFill>
                <a:schemeClr val="tx1"/>
              </a:solidFill>
              <a:prstDash val="sysDot"/>
              <a:round/>
              <a:headEnd/>
              <a:tailEnd/>
            </a:ln>
          </p:spPr>
          <p:txBody>
            <a:bodyPr/>
            <a:lstStyle/>
            <a:p>
              <a:endParaRPr lang="he-IL" sz="1400"/>
            </a:p>
          </p:txBody>
        </p:sp>
      </p:grpSp>
      <p:sp>
        <p:nvSpPr>
          <p:cNvPr id="49" name="Oval 62"/>
          <p:cNvSpPr>
            <a:spLocks noChangeArrowheads="1"/>
          </p:cNvSpPr>
          <p:nvPr/>
        </p:nvSpPr>
        <p:spPr bwMode="auto">
          <a:xfrm>
            <a:off x="4724400" y="4648200"/>
            <a:ext cx="169164" cy="169164"/>
          </a:xfrm>
          <a:prstGeom prst="ellipse">
            <a:avLst/>
          </a:prstGeom>
          <a:solidFill>
            <a:srgbClr val="0033CC"/>
          </a:solidFill>
          <a:ln w="9525">
            <a:solidFill>
              <a:schemeClr val="tx1"/>
            </a:solidFill>
            <a:round/>
            <a:headEnd/>
            <a:tailEnd/>
          </a:ln>
        </p:spPr>
        <p:txBody>
          <a:bodyPr wrap="none" anchor="ctr"/>
          <a:lstStyle/>
          <a:p>
            <a:endParaRPr lang="en-US">
              <a:solidFill>
                <a:srgbClr val="0033CC"/>
              </a:solidFill>
              <a:latin typeface="Calibri" pitchFamily="34" charset="0"/>
            </a:endParaRPr>
          </a:p>
        </p:txBody>
      </p:sp>
      <p:sp>
        <p:nvSpPr>
          <p:cNvPr id="50" name="Oval 62"/>
          <p:cNvSpPr>
            <a:spLocks noChangeArrowheads="1"/>
          </p:cNvSpPr>
          <p:nvPr/>
        </p:nvSpPr>
        <p:spPr bwMode="auto">
          <a:xfrm>
            <a:off x="5850636" y="4648200"/>
            <a:ext cx="169164" cy="169164"/>
          </a:xfrm>
          <a:prstGeom prst="ellipse">
            <a:avLst/>
          </a:prstGeom>
          <a:solidFill>
            <a:srgbClr val="0033CC"/>
          </a:solidFill>
          <a:ln w="9525">
            <a:solidFill>
              <a:schemeClr val="tx1"/>
            </a:solidFill>
            <a:round/>
            <a:headEnd/>
            <a:tailEnd/>
          </a:ln>
        </p:spPr>
        <p:txBody>
          <a:bodyPr wrap="none" anchor="ctr"/>
          <a:lstStyle/>
          <a:p>
            <a:endParaRPr lang="en-US">
              <a:solidFill>
                <a:srgbClr val="0033CC"/>
              </a:solidFill>
              <a:latin typeface="Calibri" pitchFamily="34" charset="0"/>
            </a:endParaRPr>
          </a:p>
        </p:txBody>
      </p:sp>
      <p:sp>
        <p:nvSpPr>
          <p:cNvPr id="51" name="Oval 62"/>
          <p:cNvSpPr>
            <a:spLocks noChangeArrowheads="1"/>
          </p:cNvSpPr>
          <p:nvPr/>
        </p:nvSpPr>
        <p:spPr bwMode="auto">
          <a:xfrm>
            <a:off x="5088636" y="4267200"/>
            <a:ext cx="169164" cy="169164"/>
          </a:xfrm>
          <a:prstGeom prst="ellipse">
            <a:avLst/>
          </a:prstGeom>
          <a:solidFill>
            <a:srgbClr val="0033CC"/>
          </a:solidFill>
          <a:ln w="9525">
            <a:solidFill>
              <a:schemeClr val="tx1"/>
            </a:solidFill>
            <a:round/>
            <a:headEnd/>
            <a:tailEnd/>
          </a:ln>
        </p:spPr>
        <p:txBody>
          <a:bodyPr wrap="none" anchor="ctr"/>
          <a:lstStyle/>
          <a:p>
            <a:endParaRPr lang="en-US">
              <a:solidFill>
                <a:srgbClr val="0033CC"/>
              </a:solidFill>
              <a:latin typeface="Calibri" pitchFamily="34" charset="0"/>
            </a:endParaRPr>
          </a:p>
        </p:txBody>
      </p:sp>
      <p:sp>
        <p:nvSpPr>
          <p:cNvPr id="52" name="Oval 62"/>
          <p:cNvSpPr>
            <a:spLocks noChangeArrowheads="1"/>
          </p:cNvSpPr>
          <p:nvPr/>
        </p:nvSpPr>
        <p:spPr bwMode="auto">
          <a:xfrm>
            <a:off x="6172200" y="4267200"/>
            <a:ext cx="169164" cy="169164"/>
          </a:xfrm>
          <a:prstGeom prst="ellipse">
            <a:avLst/>
          </a:prstGeom>
          <a:solidFill>
            <a:srgbClr val="0033CC"/>
          </a:solidFill>
          <a:ln w="9525">
            <a:solidFill>
              <a:schemeClr val="tx1"/>
            </a:solidFill>
            <a:round/>
            <a:headEnd/>
            <a:tailEnd/>
          </a:ln>
        </p:spPr>
        <p:txBody>
          <a:bodyPr wrap="none" anchor="ctr"/>
          <a:lstStyle/>
          <a:p>
            <a:endParaRPr lang="en-US">
              <a:solidFill>
                <a:srgbClr val="0033CC"/>
              </a:solidFill>
              <a:latin typeface="Calibri" pitchFamily="34" charset="0"/>
            </a:endParaRPr>
          </a:p>
        </p:txBody>
      </p:sp>
      <p:sp>
        <p:nvSpPr>
          <p:cNvPr id="53" name="Oval 62"/>
          <p:cNvSpPr>
            <a:spLocks noChangeArrowheads="1"/>
          </p:cNvSpPr>
          <p:nvPr/>
        </p:nvSpPr>
        <p:spPr bwMode="auto">
          <a:xfrm>
            <a:off x="6934200" y="4648200"/>
            <a:ext cx="169164" cy="169164"/>
          </a:xfrm>
          <a:prstGeom prst="ellipse">
            <a:avLst/>
          </a:prstGeom>
          <a:solidFill>
            <a:srgbClr val="0033CC"/>
          </a:solidFill>
          <a:ln w="9525">
            <a:solidFill>
              <a:schemeClr val="tx1"/>
            </a:solidFill>
            <a:round/>
            <a:headEnd/>
            <a:tailEnd/>
          </a:ln>
        </p:spPr>
        <p:txBody>
          <a:bodyPr wrap="none" anchor="ctr"/>
          <a:lstStyle/>
          <a:p>
            <a:endParaRPr lang="en-US">
              <a:solidFill>
                <a:srgbClr val="0033CC"/>
              </a:solidFill>
              <a:latin typeface="Calibri" pitchFamily="34" charset="0"/>
            </a:endParaRPr>
          </a:p>
        </p:txBody>
      </p:sp>
      <p:sp>
        <p:nvSpPr>
          <p:cNvPr id="54" name="Oval 62"/>
          <p:cNvSpPr>
            <a:spLocks noChangeArrowheads="1"/>
          </p:cNvSpPr>
          <p:nvPr/>
        </p:nvSpPr>
        <p:spPr bwMode="auto">
          <a:xfrm>
            <a:off x="8001000" y="4648200"/>
            <a:ext cx="169164" cy="169164"/>
          </a:xfrm>
          <a:prstGeom prst="ellipse">
            <a:avLst/>
          </a:prstGeom>
          <a:solidFill>
            <a:srgbClr val="0033CC"/>
          </a:solidFill>
          <a:ln w="9525">
            <a:solidFill>
              <a:schemeClr val="tx1"/>
            </a:solidFill>
            <a:round/>
            <a:headEnd/>
            <a:tailEnd/>
          </a:ln>
        </p:spPr>
        <p:txBody>
          <a:bodyPr wrap="none" anchor="ctr"/>
          <a:lstStyle/>
          <a:p>
            <a:endParaRPr lang="en-US">
              <a:solidFill>
                <a:srgbClr val="0033CC"/>
              </a:solidFill>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939">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9939">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939">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939">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9939">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46"/>
                                        </p:tgtEl>
                                      </p:cBhvr>
                                    </p:animEffect>
                                    <p:set>
                                      <p:cBhvr>
                                        <p:cTn id="31" dur="1" fill="hold">
                                          <p:stCondLst>
                                            <p:cond delay="499"/>
                                          </p:stCondLst>
                                        </p:cTn>
                                        <p:tgtEl>
                                          <p:spTgt spid="46"/>
                                        </p:tgtEl>
                                        <p:attrNameLst>
                                          <p:attrName>style.visibility</p:attrName>
                                        </p:attrNameLst>
                                      </p:cBhvr>
                                      <p:to>
                                        <p:strVal val="hidden"/>
                                      </p:to>
                                    </p:set>
                                  </p:childTnLst>
                                </p:cTn>
                              </p:par>
                              <p:par>
                                <p:cTn id="32" presetID="1" presetClass="entr" presetSubtype="0"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childTnLst>
                                </p:cTn>
                              </p:par>
                            </p:childTnLst>
                          </p:cTn>
                        </p:par>
                        <p:par>
                          <p:cTn id="34" fill="hold">
                            <p:stCondLst>
                              <p:cond delay="500"/>
                            </p:stCondLst>
                            <p:childTnLst>
                              <p:par>
                                <p:cTn id="35" presetID="1" presetClass="emph" presetSubtype="1" nodeType="afterEffect">
                                  <p:stCondLst>
                                    <p:cond delay="0"/>
                                  </p:stCondLst>
                                  <p:childTnLst>
                                    <p:set>
                                      <p:cBhvr>
                                        <p:cTn id="36" dur="indefinite"/>
                                        <p:tgtEl>
                                          <p:spTgt spid="54"/>
                                        </p:tgtEl>
                                        <p:attrNameLst>
                                          <p:attrName>fillcolor</p:attrName>
                                        </p:attrNameLst>
                                      </p:cBhvr>
                                      <p:to>
                                        <p:clrVal>
                                          <a:schemeClr val="tx1"/>
                                        </p:clrVal>
                                      </p:to>
                                    </p:set>
                                    <p:set>
                                      <p:cBhvr>
                                        <p:cTn id="37" dur="indefinite"/>
                                        <p:tgtEl>
                                          <p:spTgt spid="54"/>
                                        </p:tgtEl>
                                        <p:attrNameLst>
                                          <p:attrName>fill.type</p:attrName>
                                        </p:attrNameLst>
                                      </p:cBhvr>
                                      <p:to>
                                        <p:strVal val="solid"/>
                                      </p:to>
                                    </p:set>
                                    <p:set>
                                      <p:cBhvr>
                                        <p:cTn id="38" dur="indefinite"/>
                                        <p:tgtEl>
                                          <p:spTgt spid="54"/>
                                        </p:tgtEl>
                                        <p:attrNameLst>
                                          <p:attrName>fill.on</p:attrName>
                                        </p:attrNameLst>
                                      </p:cBhvr>
                                      <p:to>
                                        <p:strVal val="true"/>
                                      </p:to>
                                    </p:set>
                                  </p:childTnLst>
                                </p:cTn>
                              </p:par>
                            </p:childTnLst>
                          </p:cTn>
                        </p:par>
                        <p:par>
                          <p:cTn id="39" fill="hold">
                            <p:stCondLst>
                              <p:cond delay="500"/>
                            </p:stCondLst>
                            <p:childTnLst>
                              <p:par>
                                <p:cTn id="40" presetID="1" presetClass="emph" presetSubtype="1" nodeType="afterEffect">
                                  <p:stCondLst>
                                    <p:cond delay="0"/>
                                  </p:stCondLst>
                                  <p:childTnLst>
                                    <p:set>
                                      <p:cBhvr>
                                        <p:cTn id="41" dur="indefinite"/>
                                        <p:tgtEl>
                                          <p:spTgt spid="53"/>
                                        </p:tgtEl>
                                        <p:attrNameLst>
                                          <p:attrName>fillcolor</p:attrName>
                                        </p:attrNameLst>
                                      </p:cBhvr>
                                      <p:to>
                                        <p:clrVal>
                                          <a:schemeClr val="tx1"/>
                                        </p:clrVal>
                                      </p:to>
                                    </p:set>
                                    <p:set>
                                      <p:cBhvr>
                                        <p:cTn id="42" dur="indefinite"/>
                                        <p:tgtEl>
                                          <p:spTgt spid="53"/>
                                        </p:tgtEl>
                                        <p:attrNameLst>
                                          <p:attrName>fill.type</p:attrName>
                                        </p:attrNameLst>
                                      </p:cBhvr>
                                      <p:to>
                                        <p:strVal val="solid"/>
                                      </p:to>
                                    </p:set>
                                    <p:set>
                                      <p:cBhvr>
                                        <p:cTn id="43" dur="indefinite"/>
                                        <p:tgtEl>
                                          <p:spTgt spid="53"/>
                                        </p:tgtEl>
                                        <p:attrNameLst>
                                          <p:attrName>fill.on</p:attrName>
                                        </p:attrNameLst>
                                      </p:cBhvr>
                                      <p:to>
                                        <p:strVal val="tru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uiExpand="1" build="p"/>
      <p:bldP spid="11" grpId="0" animBg="1"/>
      <p:bldP spid="45" grpId="0"/>
      <p:bldP spid="46" grpId="0"/>
      <p:bldP spid="46" grpId="1"/>
      <p:bldP spid="53" grpId="0" animBg="1"/>
      <p:bldP spid="5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 anchorCtr="0" compatLnSpc="1">
            <a:prstTxWarp prst="textNoShape">
              <a:avLst/>
            </a:prstTxWarp>
            <a:normAutofit/>
          </a:bodyPr>
          <a:lstStyle/>
          <a:p>
            <a:pPr eaLnBrk="1" hangingPunct="1"/>
            <a:r>
              <a:rPr lang="en-US" sz="3600" cap="none" dirty="0" smtClean="0"/>
              <a:t>Private Learner for Parity</a:t>
            </a:r>
          </a:p>
        </p:txBody>
      </p:sp>
      <p:sp>
        <p:nvSpPr>
          <p:cNvPr id="8" name="Content Placeholder 7"/>
          <p:cNvSpPr>
            <a:spLocks noGrp="1"/>
          </p:cNvSpPr>
          <p:nvPr>
            <p:ph sz="quarter" idx="1"/>
          </p:nvPr>
        </p:nvSpPr>
        <p:spPr>
          <a:xfrm>
            <a:off x="304800" y="1066800"/>
            <a:ext cx="8534400" cy="2971800"/>
          </a:xfrm>
          <a:ln w="28575">
            <a:solidFill>
              <a:srgbClr val="00B050"/>
            </a:solidFill>
          </a:ln>
        </p:spPr>
        <p:txBody>
          <a:bodyPr>
            <a:normAutofit/>
          </a:bodyPr>
          <a:lstStyle/>
          <a:p>
            <a:pPr marL="457200" indent="-457200" algn="ctr" eaLnBrk="1" fontAlgn="auto" hangingPunct="1">
              <a:lnSpc>
                <a:spcPct val="110000"/>
              </a:lnSpc>
              <a:spcBef>
                <a:spcPts val="0"/>
              </a:spcBef>
              <a:spcAft>
                <a:spcPts val="0"/>
              </a:spcAft>
              <a:buNone/>
              <a:defRPr/>
            </a:pPr>
            <a:r>
              <a:rPr lang="en-US" sz="2400" dirty="0" smtClean="0"/>
              <a:t>Algorithm </a:t>
            </a:r>
            <a:r>
              <a:rPr lang="en-US" sz="2400" dirty="0" smtClean="0">
                <a:solidFill>
                  <a:srgbClr val="0000FF"/>
                </a:solidFill>
              </a:rPr>
              <a:t>A</a:t>
            </a:r>
          </a:p>
          <a:p>
            <a:pPr marL="457200" indent="-457200" eaLnBrk="1" fontAlgn="auto" hangingPunct="1">
              <a:lnSpc>
                <a:spcPct val="110000"/>
              </a:lnSpc>
              <a:spcBef>
                <a:spcPts val="0"/>
              </a:spcBef>
              <a:spcAft>
                <a:spcPts val="0"/>
              </a:spcAft>
              <a:buFont typeface="+mj-lt"/>
              <a:buAutoNum type="arabicPeriod"/>
              <a:defRPr/>
            </a:pPr>
            <a:r>
              <a:rPr lang="en-US" sz="2400" dirty="0" smtClean="0"/>
              <a:t>With probability </a:t>
            </a:r>
            <a:r>
              <a:rPr lang="en-US" sz="2400" dirty="0" smtClean="0">
                <a:latin typeface="Times New Roman" pitchFamily="18" charset="0"/>
                <a:cs typeface="Times New Roman" pitchFamily="18" charset="0"/>
              </a:rPr>
              <a:t>½</a:t>
            </a:r>
            <a:r>
              <a:rPr lang="en-US" sz="2400" dirty="0" smtClean="0"/>
              <a:t> output “fail”.</a:t>
            </a:r>
          </a:p>
          <a:p>
            <a:pPr marL="457200" indent="-457200" eaLnBrk="1" fontAlgn="auto" hangingPunct="1">
              <a:lnSpc>
                <a:spcPct val="20000"/>
              </a:lnSpc>
              <a:spcBef>
                <a:spcPts val="0"/>
              </a:spcBef>
              <a:spcAft>
                <a:spcPts val="0"/>
              </a:spcAft>
              <a:buFont typeface="+mj-lt"/>
              <a:buAutoNum type="arabicPeriod"/>
              <a:defRPr/>
            </a:pPr>
            <a:endParaRPr lang="en-US" sz="2400" dirty="0" smtClean="0"/>
          </a:p>
          <a:p>
            <a:pPr marL="457200" indent="-457200" eaLnBrk="1" fontAlgn="auto" hangingPunct="1">
              <a:spcBef>
                <a:spcPts val="0"/>
              </a:spcBef>
              <a:spcAft>
                <a:spcPts val="0"/>
              </a:spcAft>
              <a:buFont typeface="+mj-lt"/>
              <a:buAutoNum type="arabicPeriod"/>
              <a:defRPr/>
            </a:pPr>
            <a:r>
              <a:rPr lang="en-US" sz="2400" b="1" dirty="0" smtClean="0"/>
              <a:t> </a:t>
            </a:r>
            <a:r>
              <a:rPr lang="en-US" sz="2400" dirty="0" smtClean="0"/>
              <a:t>Construct</a:t>
            </a:r>
            <a:r>
              <a:rPr lang="en-US" sz="2400" b="1" dirty="0" smtClean="0"/>
              <a:t> </a:t>
            </a:r>
            <a:r>
              <a:rPr lang="en-US" sz="2400" b="1" dirty="0" err="1" smtClean="0"/>
              <a:t>x</a:t>
            </a:r>
            <a:r>
              <a:rPr lang="en-US" sz="2400" baseline="-25000" dirty="0" err="1" smtClean="0"/>
              <a:t>s</a:t>
            </a:r>
            <a:r>
              <a:rPr lang="en-US" sz="2400" dirty="0" smtClean="0"/>
              <a:t> </a:t>
            </a:r>
            <a:r>
              <a:rPr lang="en-US" sz="2400" dirty="0" smtClean="0">
                <a:sym typeface="Wingdings" pitchFamily="2" charset="2"/>
              </a:rPr>
              <a:t>by </a:t>
            </a:r>
            <a:r>
              <a:rPr lang="en-US" sz="2400" dirty="0" smtClean="0"/>
              <a:t>picking each example from </a:t>
            </a:r>
            <a:r>
              <a:rPr lang="en-US" sz="2400" b="1" dirty="0" smtClean="0"/>
              <a:t>x</a:t>
            </a:r>
            <a:r>
              <a:rPr lang="en-US" sz="2400" dirty="0" smtClean="0"/>
              <a:t> with probability </a:t>
            </a:r>
            <a:r>
              <a:rPr lang="en-US" sz="2400" dirty="0" smtClean="0">
                <a:sym typeface="Symbol"/>
              </a:rPr>
              <a:t>.</a:t>
            </a:r>
            <a:endParaRPr lang="en-US" sz="2400" dirty="0" smtClean="0"/>
          </a:p>
          <a:p>
            <a:pPr marL="457200" indent="-457200" eaLnBrk="1" fontAlgn="auto" hangingPunct="1">
              <a:lnSpc>
                <a:spcPct val="30000"/>
              </a:lnSpc>
              <a:spcBef>
                <a:spcPts val="0"/>
              </a:spcBef>
              <a:spcAft>
                <a:spcPts val="0"/>
              </a:spcAft>
              <a:buFont typeface="+mj-lt"/>
              <a:buAutoNum type="arabicPeriod"/>
              <a:defRPr/>
            </a:pPr>
            <a:endParaRPr lang="en-US" sz="2400" dirty="0" smtClean="0"/>
          </a:p>
          <a:p>
            <a:pPr marL="457200" indent="-457200" eaLnBrk="1" fontAlgn="auto" hangingPunct="1">
              <a:spcBef>
                <a:spcPts val="0"/>
              </a:spcBef>
              <a:spcAft>
                <a:spcPts val="0"/>
              </a:spcAft>
              <a:buFont typeface="+mj-lt"/>
              <a:buAutoNum type="arabicPeriod"/>
              <a:defRPr/>
            </a:pPr>
            <a:r>
              <a:rPr lang="en-US" sz="2400" dirty="0" smtClean="0"/>
              <a:t>Solve the system of equations imposed by examples in </a:t>
            </a:r>
            <a:r>
              <a:rPr lang="en-US" sz="2400" b="1" dirty="0" err="1" smtClean="0"/>
              <a:t>x</a:t>
            </a:r>
            <a:r>
              <a:rPr lang="en-US" sz="2400" baseline="-25000" dirty="0" err="1" smtClean="0"/>
              <a:t>s</a:t>
            </a:r>
            <a:r>
              <a:rPr lang="en-US" sz="2400" baseline="-25000" dirty="0" smtClean="0"/>
              <a:t> </a:t>
            </a:r>
            <a:r>
              <a:rPr lang="en-US" sz="2400" dirty="0" smtClean="0"/>
              <a:t>.</a:t>
            </a:r>
          </a:p>
          <a:p>
            <a:pPr marL="823913" lvl="1" indent="-457200" eaLnBrk="1" fontAlgn="auto" hangingPunct="1">
              <a:spcBef>
                <a:spcPts val="0"/>
              </a:spcBef>
              <a:spcAft>
                <a:spcPts val="0"/>
              </a:spcAft>
              <a:defRPr/>
            </a:pPr>
            <a:r>
              <a:rPr lang="en-US" sz="2000" dirty="0" smtClean="0"/>
              <a:t>Let </a:t>
            </a:r>
            <a:r>
              <a:rPr lang="en-US" sz="2000" dirty="0" smtClean="0">
                <a:solidFill>
                  <a:srgbClr val="0000FF"/>
                </a:solidFill>
              </a:rPr>
              <a:t>V</a:t>
            </a:r>
            <a:r>
              <a:rPr lang="en-US" sz="2000" dirty="0" smtClean="0"/>
              <a:t> be the set of feasible solutions.</a:t>
            </a:r>
          </a:p>
          <a:p>
            <a:pPr marL="457200" indent="-457200" eaLnBrk="1" fontAlgn="auto" hangingPunct="1">
              <a:lnSpc>
                <a:spcPct val="30000"/>
              </a:lnSpc>
              <a:spcBef>
                <a:spcPts val="0"/>
              </a:spcBef>
              <a:spcAft>
                <a:spcPts val="0"/>
              </a:spcAft>
              <a:buFont typeface="+mj-lt"/>
              <a:buAutoNum type="arabicPeriod"/>
              <a:defRPr/>
            </a:pPr>
            <a:endParaRPr lang="en-US" sz="2400" dirty="0" smtClean="0"/>
          </a:p>
          <a:p>
            <a:pPr marL="457200" indent="-457200" eaLnBrk="1" fontAlgn="auto" hangingPunct="1">
              <a:spcBef>
                <a:spcPts val="0"/>
              </a:spcBef>
              <a:spcAft>
                <a:spcPts val="0"/>
              </a:spcAft>
              <a:buFont typeface="+mj-lt"/>
              <a:buAutoNum type="arabicPeriod"/>
              <a:defRPr/>
            </a:pPr>
            <a:r>
              <a:rPr lang="en-US" sz="2400" dirty="0" smtClean="0"/>
              <a:t>If</a:t>
            </a:r>
            <a:r>
              <a:rPr lang="en-US" sz="2400" dirty="0" smtClean="0">
                <a:solidFill>
                  <a:srgbClr val="0000FF"/>
                </a:solidFill>
              </a:rPr>
              <a:t> V </a:t>
            </a:r>
            <a:r>
              <a:rPr lang="en-US" sz="2400" dirty="0" smtClean="0"/>
              <a:t>= Ø, output “fail”.</a:t>
            </a:r>
            <a:br>
              <a:rPr lang="en-US" sz="2400" dirty="0" smtClean="0"/>
            </a:br>
            <a:r>
              <a:rPr lang="en-US" sz="2400" dirty="0" smtClean="0"/>
              <a:t>Otherwise,  </a:t>
            </a:r>
            <a:r>
              <a:rPr lang="en-US" sz="2400" dirty="0" smtClean="0">
                <a:solidFill>
                  <a:srgbClr val="0000FF"/>
                </a:solidFill>
              </a:rPr>
              <a:t>r</a:t>
            </a:r>
            <a:r>
              <a:rPr lang="en-US" sz="2400" dirty="0" smtClean="0"/>
              <a:t> in </a:t>
            </a:r>
            <a:r>
              <a:rPr lang="en-US" sz="2400" dirty="0" smtClean="0">
                <a:solidFill>
                  <a:srgbClr val="0000FF"/>
                </a:solidFill>
              </a:rPr>
              <a:t>V </a:t>
            </a:r>
            <a:r>
              <a:rPr lang="en-US" sz="2400" dirty="0" smtClean="0"/>
              <a:t>uniformly at random; output </a:t>
            </a:r>
            <a:r>
              <a:rPr lang="en-US" sz="2400" dirty="0" err="1" smtClean="0"/>
              <a:t>c</a:t>
            </a:r>
            <a:r>
              <a:rPr lang="en-US" sz="2400" baseline="-25000" dirty="0" err="1" smtClean="0"/>
              <a:t>r</a:t>
            </a:r>
            <a:r>
              <a:rPr lang="en-US" sz="2400" baseline="-25000" dirty="0" smtClean="0"/>
              <a:t> </a:t>
            </a:r>
            <a:r>
              <a:rPr lang="en-US" sz="2400" dirty="0" smtClean="0"/>
              <a:t>.</a:t>
            </a:r>
            <a:endParaRPr lang="en-US" sz="2400" dirty="0" smtClean="0">
              <a:solidFill>
                <a:srgbClr val="0000FF"/>
              </a:solidFill>
            </a:endParaRPr>
          </a:p>
        </p:txBody>
      </p:sp>
      <p:sp>
        <p:nvSpPr>
          <p:cNvPr id="5"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21</a:t>
            </a:fld>
            <a:endParaRPr lang="en-US" dirty="0"/>
          </a:p>
        </p:txBody>
      </p:sp>
      <p:cxnSp>
        <p:nvCxnSpPr>
          <p:cNvPr id="10" name="Straight Connector 9"/>
          <p:cNvCxnSpPr/>
          <p:nvPr/>
        </p:nvCxnSpPr>
        <p:spPr>
          <a:xfrm>
            <a:off x="304800" y="1524000"/>
            <a:ext cx="853440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7" name="Rounded Rectangular Callout 6"/>
          <p:cNvSpPr/>
          <p:nvPr/>
        </p:nvSpPr>
        <p:spPr>
          <a:xfrm>
            <a:off x="6172200" y="1371600"/>
            <a:ext cx="2514600" cy="609600"/>
          </a:xfrm>
          <a:prstGeom prst="wedgeRoundRectCallout">
            <a:avLst>
              <a:gd name="adj1" fmla="val -68108"/>
              <a:gd name="adj2" fmla="val 8376"/>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err="1" smtClean="0">
                <a:solidFill>
                  <a:schemeClr val="tx1"/>
                </a:solidFill>
                <a:latin typeface="Comic Sans MS" pitchFamily="66" charset="0"/>
              </a:rPr>
              <a:t>Smooths</a:t>
            </a:r>
            <a:r>
              <a:rPr lang="en-US" dirty="0" smtClean="0">
                <a:solidFill>
                  <a:schemeClr val="tx1"/>
                </a:solidFill>
                <a:latin typeface="Comic Sans MS" pitchFamily="66" charset="0"/>
              </a:rPr>
              <a:t> </a:t>
            </a:r>
            <a:r>
              <a:rPr lang="en-US" dirty="0">
                <a:solidFill>
                  <a:schemeClr val="tx1"/>
                </a:solidFill>
                <a:latin typeface="Comic Sans MS" pitchFamily="66" charset="0"/>
              </a:rPr>
              <a:t>out extreme jumps in </a:t>
            </a:r>
            <a:r>
              <a:rPr lang="en-US" dirty="0" smtClean="0">
                <a:solidFill>
                  <a:srgbClr val="0000FF"/>
                </a:solidFill>
                <a:latin typeface="Comic Sans MS" pitchFamily="66" charset="0"/>
              </a:rPr>
              <a:t>V</a:t>
            </a:r>
            <a:r>
              <a:rPr lang="en-US" baseline="-25000" dirty="0" smtClean="0">
                <a:solidFill>
                  <a:srgbClr val="0000FF"/>
                </a:solidFill>
                <a:latin typeface="Comic Sans MS" pitchFamily="66" charset="0"/>
              </a:rPr>
              <a:t>i</a:t>
            </a:r>
            <a:endParaRPr lang="en-US" baseline="-25000" dirty="0">
              <a:solidFill>
                <a:srgbClr val="0000FF"/>
              </a:solidFill>
              <a:latin typeface="Comic Sans MS" pitchFamily="66" charset="0"/>
            </a:endParaRPr>
          </a:p>
        </p:txBody>
      </p:sp>
      <p:sp>
        <p:nvSpPr>
          <p:cNvPr id="12" name="Content Placeholder 2"/>
          <p:cNvSpPr txBox="1">
            <a:spLocks/>
          </p:cNvSpPr>
          <p:nvPr/>
        </p:nvSpPr>
        <p:spPr>
          <a:xfrm>
            <a:off x="304800" y="4114800"/>
            <a:ext cx="8534400" cy="1905000"/>
          </a:xfrm>
          <a:prstGeom prst="rect">
            <a:avLst/>
          </a:prstGeom>
        </p:spPr>
        <p:txBody>
          <a:bodyPr vert="horz">
            <a:normAutofit/>
          </a:bodyPr>
          <a:lstStyle/>
          <a:p>
            <a:r>
              <a:rPr lang="en-US" sz="2400" i="1" dirty="0" smtClean="0">
                <a:solidFill>
                  <a:srgbClr val="0000FF"/>
                </a:solidFill>
                <a:latin typeface="Calibri" pitchFamily="34" charset="0"/>
                <a:cs typeface="Calibri" pitchFamily="34" charset="0"/>
              </a:rPr>
              <a:t>Lemma</a:t>
            </a:r>
            <a:r>
              <a:rPr lang="en-US" sz="2400" b="1" dirty="0" smtClean="0">
                <a:solidFill>
                  <a:srgbClr val="C00000"/>
                </a:solidFill>
                <a:latin typeface="Calibri" pitchFamily="34" charset="0"/>
                <a:cs typeface="Calibri" pitchFamily="34" charset="0"/>
              </a:rPr>
              <a:t> [utility]. </a:t>
            </a:r>
            <a:r>
              <a:rPr lang="en-US" sz="2400" dirty="0" smtClean="0">
                <a:latin typeface="Calibri" pitchFamily="34" charset="0"/>
                <a:cs typeface="Calibri" pitchFamily="34" charset="0"/>
              </a:rPr>
              <a:t>Our algorithm PAC-learns parity with</a:t>
            </a:r>
          </a:p>
          <a:p>
            <a:pPr algn="ctr"/>
            <a:r>
              <a:rPr lang="en-US" sz="2400" dirty="0" smtClean="0">
                <a:solidFill>
                  <a:srgbClr val="0000FF"/>
                </a:solidFill>
                <a:latin typeface="Calibri" pitchFamily="34" charset="0"/>
                <a:cs typeface="Calibri" pitchFamily="34" charset="0"/>
              </a:rPr>
              <a:t>n = O((non-private-sample-size)/</a:t>
            </a:r>
            <a:r>
              <a:rPr lang="el-GR" sz="2400" dirty="0" smtClean="0">
                <a:solidFill>
                  <a:srgbClr val="0000FF"/>
                </a:solidFill>
                <a:latin typeface="Calibri" pitchFamily="34" charset="0"/>
                <a:cs typeface="Calibri" pitchFamily="34" charset="0"/>
              </a:rPr>
              <a:t>ε)</a:t>
            </a:r>
          </a:p>
          <a:p>
            <a:r>
              <a:rPr lang="en-US" sz="2400" i="1" dirty="0" smtClean="0">
                <a:solidFill>
                  <a:srgbClr val="0000FF"/>
                </a:solidFill>
                <a:latin typeface="Calibri" pitchFamily="34" charset="0"/>
                <a:cs typeface="Calibri" pitchFamily="34" charset="0"/>
              </a:rPr>
              <a:t>Proof idea: </a:t>
            </a:r>
            <a:r>
              <a:rPr lang="en-US" sz="2400" dirty="0" smtClean="0">
                <a:latin typeface="Calibri" pitchFamily="34" charset="0"/>
                <a:cs typeface="Calibri" pitchFamily="34" charset="0"/>
              </a:rPr>
              <a:t>Conditioned on passing step 1, get the same utility as</a:t>
            </a:r>
          </a:p>
          <a:p>
            <a:r>
              <a:rPr lang="en-US" sz="2400" dirty="0" smtClean="0">
                <a:latin typeface="Calibri" pitchFamily="34" charset="0"/>
                <a:cs typeface="Calibri" pitchFamily="34" charset="0"/>
              </a:rPr>
              <a:t>with </a:t>
            </a:r>
            <a:r>
              <a:rPr lang="en-US" sz="2400" dirty="0" err="1" smtClean="0">
                <a:solidFill>
                  <a:srgbClr val="0000FF"/>
                </a:solidFill>
                <a:latin typeface="Calibri" pitchFamily="34" charset="0"/>
                <a:cs typeface="Calibri" pitchFamily="34" charset="0"/>
              </a:rPr>
              <a:t>ε</a:t>
            </a:r>
            <a:r>
              <a:rPr lang="en-US" sz="2400" i="1" dirty="0" err="1" smtClean="0">
                <a:solidFill>
                  <a:srgbClr val="0000FF"/>
                </a:solidFill>
                <a:latin typeface="Calibri" pitchFamily="34" charset="0"/>
                <a:cs typeface="Calibri" pitchFamily="34" charset="0"/>
              </a:rPr>
              <a:t>n</a:t>
            </a:r>
            <a:r>
              <a:rPr lang="en-US" sz="2400" i="1" dirty="0" smtClean="0">
                <a:latin typeface="Calibri" pitchFamily="34" charset="0"/>
                <a:cs typeface="Calibri" pitchFamily="34" charset="0"/>
              </a:rPr>
              <a:t> </a:t>
            </a:r>
            <a:r>
              <a:rPr lang="en-US" sz="2400" dirty="0" smtClean="0">
                <a:latin typeface="Calibri" pitchFamily="34" charset="0"/>
                <a:cs typeface="Calibri" pitchFamily="34" charset="0"/>
              </a:rPr>
              <a:t>examples. By repeating a few times, pass step 1 </a:t>
            </a:r>
            <a:r>
              <a:rPr lang="en-US" sz="2400" dirty="0" err="1" smtClean="0">
                <a:latin typeface="Calibri" pitchFamily="34" charset="0"/>
                <a:cs typeface="Calibri" pitchFamily="34" charset="0"/>
              </a:rPr>
              <a:t>w.h.p</a:t>
            </a:r>
            <a:r>
              <a:rPr lang="en-US" sz="2400" i="1" dirty="0" smtClean="0">
                <a:latin typeface="Calibri" pitchFamily="34" charset="0"/>
                <a:cs typeface="Calibri" pitchFamily="34" charset="0"/>
              </a:rPr>
              <a:t>.</a:t>
            </a:r>
            <a:endParaRPr kumimoji="0" lang="en-US" sz="2900" b="0" i="0" u="none" strike="noStrike" kern="1200" cap="none" spc="0" normalizeH="0" baseline="0" noProof="0" dirty="0" smtClean="0">
              <a:ln>
                <a:noFill/>
              </a:ln>
              <a:solidFill>
                <a:schemeClr val="tx1"/>
              </a:solidFill>
              <a:effectLst/>
              <a:uLnTx/>
              <a:uFillTx/>
              <a:latin typeface="Calibri" pitchFamily="34" charset="0"/>
              <a:cs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7" grpId="0" uiExpand="1" animBg="1"/>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 anchorCtr="0" compatLnSpc="1">
            <a:prstTxWarp prst="textNoShape">
              <a:avLst/>
            </a:prstTxWarp>
            <a:normAutofit/>
          </a:bodyPr>
          <a:lstStyle/>
          <a:p>
            <a:pPr eaLnBrk="1" hangingPunct="1"/>
            <a:r>
              <a:rPr lang="en-US" sz="3600" cap="none" dirty="0" smtClean="0">
                <a:effectLst>
                  <a:outerShdw blurRad="38100" dist="38100" dir="2700000" algn="tl">
                    <a:srgbClr val="C0C0C0"/>
                  </a:outerShdw>
                </a:effectLst>
              </a:rPr>
              <a:t>Private Learner for Parity</a:t>
            </a:r>
          </a:p>
        </p:txBody>
      </p:sp>
      <p:sp>
        <p:nvSpPr>
          <p:cNvPr id="43012" name="Content Placeholder 2"/>
          <p:cNvSpPr>
            <a:spLocks noGrp="1"/>
          </p:cNvSpPr>
          <p:nvPr>
            <p:ph sz="quarter" idx="1"/>
          </p:nvPr>
        </p:nvSpPr>
        <p:spPr>
          <a:xfrm>
            <a:off x="304800" y="1066800"/>
            <a:ext cx="8534400" cy="5791200"/>
          </a:xfrm>
        </p:spPr>
        <p:txBody>
          <a:bodyPr>
            <a:normAutofit fontScale="85000" lnSpcReduction="10000"/>
          </a:bodyPr>
          <a:lstStyle/>
          <a:p>
            <a:pPr>
              <a:buNone/>
            </a:pPr>
            <a:r>
              <a:rPr lang="en-US" sz="3200" i="1" dirty="0" smtClean="0">
                <a:solidFill>
                  <a:srgbClr val="0000FF"/>
                </a:solidFill>
              </a:rPr>
              <a:t>Lemma.</a:t>
            </a:r>
            <a:r>
              <a:rPr lang="en-US" sz="3200" b="1" dirty="0" smtClean="0">
                <a:solidFill>
                  <a:srgbClr val="C00000"/>
                </a:solidFill>
              </a:rPr>
              <a:t> </a:t>
            </a:r>
            <a:r>
              <a:rPr lang="en-US" sz="3200" dirty="0" smtClean="0"/>
              <a:t>Algorithm </a:t>
            </a:r>
            <a:r>
              <a:rPr lang="en-US" sz="3200" dirty="0" smtClean="0">
                <a:solidFill>
                  <a:srgbClr val="0000FF"/>
                </a:solidFill>
              </a:rPr>
              <a:t>A</a:t>
            </a:r>
            <a:r>
              <a:rPr lang="en-US" sz="3200" dirty="0" smtClean="0"/>
              <a:t> is </a:t>
            </a:r>
            <a:r>
              <a:rPr lang="en-US" sz="3200" dirty="0" smtClean="0">
                <a:solidFill>
                  <a:srgbClr val="0000FF"/>
                </a:solidFill>
              </a:rPr>
              <a:t>4</a:t>
            </a:r>
            <a:r>
              <a:rPr lang="el-GR" sz="3200" dirty="0" smtClean="0">
                <a:solidFill>
                  <a:srgbClr val="0000FF"/>
                </a:solidFill>
              </a:rPr>
              <a:t>ε</a:t>
            </a:r>
            <a:r>
              <a:rPr lang="en-US" sz="3200" dirty="0" smtClean="0"/>
              <a:t>-differentially private.</a:t>
            </a:r>
            <a:endParaRPr lang="el-GR" sz="3200" dirty="0" smtClean="0"/>
          </a:p>
          <a:p>
            <a:pPr>
              <a:buNone/>
            </a:pPr>
            <a:r>
              <a:rPr lang="en-US" sz="3200" i="1" dirty="0" smtClean="0">
                <a:solidFill>
                  <a:srgbClr val="0000FF"/>
                </a:solidFill>
              </a:rPr>
              <a:t>Proof: </a:t>
            </a:r>
            <a:r>
              <a:rPr lang="en-US" sz="3200" dirty="0" smtClean="0"/>
              <a:t>For inputs </a:t>
            </a:r>
            <a:r>
              <a:rPr lang="en-US" sz="3200" b="1" dirty="0" smtClean="0"/>
              <a:t>x</a:t>
            </a:r>
            <a:r>
              <a:rPr lang="en-US" sz="3200" dirty="0" smtClean="0"/>
              <a:t> and </a:t>
            </a:r>
            <a:r>
              <a:rPr lang="en-US" sz="3200" b="1" dirty="0" smtClean="0"/>
              <a:t>x’</a:t>
            </a:r>
            <a:r>
              <a:rPr lang="en-US" sz="3200" dirty="0" smtClean="0"/>
              <a:t> that differ in position </a:t>
            </a:r>
            <a:r>
              <a:rPr lang="en-US" sz="3200" b="1" dirty="0" err="1" smtClean="0">
                <a:solidFill>
                  <a:srgbClr val="00B050"/>
                </a:solidFill>
              </a:rPr>
              <a:t>i</a:t>
            </a:r>
            <a:r>
              <a:rPr lang="en-US" sz="3200" dirty="0" smtClean="0"/>
              <a:t>, show that for all outcomes probabilities go up/down by  </a:t>
            </a:r>
            <a:r>
              <a:rPr lang="en-US" sz="3200" b="1" dirty="0" smtClean="0">
                <a:solidFill>
                  <a:srgbClr val="0000FF"/>
                </a:solidFill>
                <a:sym typeface="Symbol"/>
              </a:rPr>
              <a:t> </a:t>
            </a:r>
            <a:r>
              <a:rPr lang="en-US" sz="3200" dirty="0" smtClean="0">
                <a:solidFill>
                  <a:srgbClr val="0000FF"/>
                </a:solidFill>
                <a:sym typeface="Symbol"/>
              </a:rPr>
              <a:t>4</a:t>
            </a:r>
            <a:r>
              <a:rPr lang="en-US" sz="3200" b="1" dirty="0" smtClean="0">
                <a:solidFill>
                  <a:srgbClr val="0000FF"/>
                </a:solidFill>
              </a:rPr>
              <a:t>ε</a:t>
            </a:r>
            <a:r>
              <a:rPr lang="en-US" sz="3200" b="1" dirty="0" smtClean="0"/>
              <a:t>.</a:t>
            </a:r>
          </a:p>
          <a:p>
            <a:r>
              <a:rPr lang="en-US" sz="3200" dirty="0" smtClean="0"/>
              <a:t>Changed input </a:t>
            </a:r>
            <a:r>
              <a:rPr lang="en-US" sz="3200" b="1" dirty="0" smtClean="0">
                <a:solidFill>
                  <a:srgbClr val="00B050"/>
                </a:solidFill>
              </a:rPr>
              <a:t>x</a:t>
            </a:r>
            <a:r>
              <a:rPr lang="en-US" sz="3200" b="1" baseline="-25000" dirty="0" smtClean="0">
                <a:solidFill>
                  <a:srgbClr val="00B050"/>
                </a:solidFill>
              </a:rPr>
              <a:t>i</a:t>
            </a:r>
            <a:r>
              <a:rPr lang="en-US" sz="3200" b="1" baseline="-25000" dirty="0" smtClean="0"/>
              <a:t> </a:t>
            </a:r>
            <a:r>
              <a:rPr lang="en-US" sz="3200" dirty="0" smtClean="0"/>
              <a:t>enters the sample with probability </a:t>
            </a:r>
            <a:r>
              <a:rPr lang="en-US" sz="3200" b="1" dirty="0" smtClean="0">
                <a:solidFill>
                  <a:srgbClr val="0000FF"/>
                </a:solidFill>
              </a:rPr>
              <a:t>ε</a:t>
            </a:r>
            <a:r>
              <a:rPr lang="en-US" sz="3200" b="1" dirty="0" smtClean="0"/>
              <a:t>.</a:t>
            </a:r>
          </a:p>
          <a:p>
            <a:r>
              <a:rPr lang="en-US" sz="3200" dirty="0" smtClean="0"/>
              <a:t>Probability of “fail” goes up or down by </a:t>
            </a:r>
            <a:r>
              <a:rPr lang="en-US" sz="3200" b="1" dirty="0" smtClean="0">
                <a:solidFill>
                  <a:srgbClr val="0000FF"/>
                </a:solidFill>
                <a:sym typeface="Symbol"/>
              </a:rPr>
              <a:t> </a:t>
            </a:r>
            <a:r>
              <a:rPr lang="en-US" sz="3200" b="1" dirty="0" smtClean="0">
                <a:solidFill>
                  <a:srgbClr val="0000FF"/>
                </a:solidFill>
              </a:rPr>
              <a:t>ε</a:t>
            </a:r>
            <a:r>
              <a:rPr lang="en-US" sz="3200" dirty="0" smtClean="0">
                <a:solidFill>
                  <a:srgbClr val="0000FF"/>
                </a:solidFill>
              </a:rPr>
              <a:t>/2</a:t>
            </a:r>
            <a:r>
              <a:rPr lang="en-US" sz="3200" dirty="0" smtClean="0"/>
              <a:t>.</a:t>
            </a:r>
          </a:p>
          <a:p>
            <a:pPr>
              <a:lnSpc>
                <a:spcPct val="110000"/>
              </a:lnSpc>
              <a:buNone/>
            </a:pPr>
            <a:r>
              <a:rPr lang="en-US" sz="3200" dirty="0" smtClean="0"/>
              <a:t>                          </a:t>
            </a:r>
            <a:r>
              <a:rPr lang="en-US" sz="3200" b="1" dirty="0" smtClean="0">
                <a:solidFill>
                  <a:srgbClr val="0000FF"/>
                </a:solidFill>
              </a:rPr>
              <a:t>≤</a:t>
            </a:r>
            <a:r>
              <a:rPr lang="en-US" sz="3200" dirty="0" smtClean="0"/>
              <a:t>                             </a:t>
            </a:r>
            <a:r>
              <a:rPr lang="en-US" sz="3200" b="1" dirty="0" smtClean="0">
                <a:solidFill>
                  <a:srgbClr val="0000FF"/>
                </a:solidFill>
              </a:rPr>
              <a:t>≤ </a:t>
            </a:r>
            <a:r>
              <a:rPr lang="en-US" sz="3200" dirty="0" smtClean="0">
                <a:solidFill>
                  <a:srgbClr val="0000FF"/>
                </a:solidFill>
              </a:rPr>
              <a:t>1+</a:t>
            </a:r>
            <a:r>
              <a:rPr lang="en-US" sz="3200" b="1" dirty="0" smtClean="0">
                <a:solidFill>
                  <a:srgbClr val="0000FF"/>
                </a:solidFill>
              </a:rPr>
              <a:t>ε </a:t>
            </a:r>
            <a:r>
              <a:rPr lang="en-US" dirty="0" smtClean="0"/>
              <a:t>as </a:t>
            </a:r>
            <a:r>
              <a:rPr lang="en-US" sz="2600" dirty="0" smtClean="0">
                <a:solidFill>
                  <a:srgbClr val="0000FF"/>
                </a:solidFill>
                <a:latin typeface="Comic Sans MS" pitchFamily="66" charset="0"/>
              </a:rPr>
              <a:t>Pr[A(</a:t>
            </a:r>
            <a:r>
              <a:rPr lang="en-US" sz="2600" b="1" dirty="0" smtClean="0">
                <a:solidFill>
                  <a:srgbClr val="FF0000"/>
                </a:solidFill>
                <a:latin typeface="Comic Sans MS" pitchFamily="66" charset="0"/>
              </a:rPr>
              <a:t>x’</a:t>
            </a:r>
            <a:r>
              <a:rPr lang="en-US" sz="2600" dirty="0" smtClean="0">
                <a:solidFill>
                  <a:srgbClr val="0000FF"/>
                </a:solidFill>
                <a:latin typeface="Comic Sans MS" pitchFamily="66" charset="0"/>
              </a:rPr>
              <a:t>) fails] </a:t>
            </a:r>
            <a:r>
              <a:rPr lang="en-US" sz="2600" b="1" dirty="0" smtClean="0">
                <a:solidFill>
                  <a:srgbClr val="0000FF"/>
                </a:solidFill>
                <a:sym typeface="Symbol"/>
              </a:rPr>
              <a:t></a:t>
            </a:r>
            <a:r>
              <a:rPr lang="en-US" sz="2600" b="1" dirty="0" smtClean="0">
                <a:solidFill>
                  <a:srgbClr val="0000FF"/>
                </a:solidFill>
              </a:rPr>
              <a:t> 1/2</a:t>
            </a:r>
            <a:r>
              <a:rPr lang="en-US" dirty="0" smtClean="0"/>
              <a:t>.</a:t>
            </a:r>
            <a:endParaRPr lang="en-US" sz="3200" dirty="0" smtClean="0">
              <a:sym typeface="Symbol" pitchFamily="18" charset="2"/>
            </a:endParaRPr>
          </a:p>
          <a:p>
            <a:pPr eaLnBrk="1" hangingPunct="1">
              <a:lnSpc>
                <a:spcPct val="110000"/>
              </a:lnSpc>
            </a:pPr>
            <a:r>
              <a:rPr lang="en-US" sz="3200" dirty="0" smtClean="0">
                <a:sym typeface="Symbol" pitchFamily="18" charset="2"/>
              </a:rPr>
              <a:t>For hypothesis </a:t>
            </a:r>
            <a:r>
              <a:rPr lang="en-US" sz="3200" b="1" dirty="0" smtClean="0">
                <a:solidFill>
                  <a:srgbClr val="0000FF"/>
                </a:solidFill>
                <a:sym typeface="Symbol" pitchFamily="18" charset="2"/>
              </a:rPr>
              <a:t>r</a:t>
            </a:r>
            <a:r>
              <a:rPr lang="en-US" sz="3200" b="1" dirty="0" smtClean="0">
                <a:sym typeface="Symbol" pitchFamily="18" charset="2"/>
              </a:rPr>
              <a:t>:                    </a:t>
            </a:r>
          </a:p>
          <a:p>
            <a:pPr eaLnBrk="1" hangingPunct="1">
              <a:lnSpc>
                <a:spcPct val="110000"/>
              </a:lnSpc>
              <a:buNone/>
            </a:pPr>
            <a:r>
              <a:rPr lang="en-US" sz="3200" b="1" dirty="0" smtClean="0">
                <a:solidFill>
                  <a:srgbClr val="0000FF"/>
                </a:solidFill>
                <a:sym typeface="Symbol" pitchFamily="18" charset="2"/>
              </a:rPr>
              <a:t>                            =</a:t>
            </a:r>
          </a:p>
          <a:p>
            <a:pPr>
              <a:lnSpc>
                <a:spcPct val="160000"/>
              </a:lnSpc>
              <a:buNone/>
            </a:pPr>
            <a:r>
              <a:rPr lang="en-US" sz="3100" dirty="0" smtClean="0"/>
              <a:t>                           </a:t>
            </a:r>
            <a:r>
              <a:rPr lang="en-US" b="1" dirty="0" smtClean="0">
                <a:solidFill>
                  <a:srgbClr val="0000FF"/>
                </a:solidFill>
                <a:sym typeface="Symbol"/>
              </a:rPr>
              <a:t> 2</a:t>
            </a:r>
            <a:r>
              <a:rPr lang="en-US" b="1" dirty="0" smtClean="0">
                <a:solidFill>
                  <a:srgbClr val="0000FF"/>
                </a:solidFill>
              </a:rPr>
              <a:t> ε/(1- ε) + 1</a:t>
            </a:r>
            <a:r>
              <a:rPr lang="en-US" b="1" dirty="0" smtClean="0">
                <a:solidFill>
                  <a:srgbClr val="0000FF"/>
                </a:solidFill>
                <a:sym typeface="Symbol"/>
              </a:rPr>
              <a:t> </a:t>
            </a:r>
            <a:r>
              <a:rPr lang="en-US" b="1" dirty="0" smtClean="0">
                <a:solidFill>
                  <a:srgbClr val="0000FF"/>
                </a:solidFill>
              </a:rPr>
              <a:t> 4ε+1           </a:t>
            </a:r>
            <a:r>
              <a:rPr lang="en-US" dirty="0" smtClean="0"/>
              <a:t>for</a:t>
            </a:r>
            <a:r>
              <a:rPr lang="en-US" b="1" dirty="0" smtClean="0">
                <a:solidFill>
                  <a:srgbClr val="0000FF"/>
                </a:solidFill>
              </a:rPr>
              <a:t> ε </a:t>
            </a:r>
            <a:r>
              <a:rPr lang="en-US" b="1" dirty="0" smtClean="0">
                <a:solidFill>
                  <a:srgbClr val="0000FF"/>
                </a:solidFill>
                <a:sym typeface="Symbol"/>
              </a:rPr>
              <a:t> </a:t>
            </a:r>
            <a:r>
              <a:rPr lang="en-US" b="1" dirty="0" smtClean="0">
                <a:solidFill>
                  <a:srgbClr val="0000FF"/>
                </a:solidFill>
              </a:rPr>
              <a:t>½</a:t>
            </a:r>
            <a:endParaRPr lang="en-US" dirty="0" smtClean="0"/>
          </a:p>
          <a:p>
            <a:pPr>
              <a:lnSpc>
                <a:spcPct val="110000"/>
              </a:lnSpc>
            </a:pPr>
            <a:r>
              <a:rPr lang="en-US" sz="3100" dirty="0" smtClean="0"/>
              <a:t>Only one example is changed:</a:t>
            </a:r>
          </a:p>
          <a:p>
            <a:pPr>
              <a:buNone/>
            </a:pPr>
            <a:r>
              <a:rPr lang="en-US" sz="3100" b="1" dirty="0" smtClean="0">
                <a:solidFill>
                  <a:srgbClr val="0000FF"/>
                </a:solidFill>
              </a:rPr>
              <a:t>                                                                 =                                 </a:t>
            </a:r>
            <a:r>
              <a:rPr lang="en-US" sz="2800" b="1" dirty="0" smtClean="0">
                <a:solidFill>
                  <a:srgbClr val="0000FF"/>
                </a:solidFill>
              </a:rPr>
              <a:t>≤ </a:t>
            </a:r>
            <a:r>
              <a:rPr lang="en-US" sz="3100" dirty="0" smtClean="0">
                <a:solidFill>
                  <a:srgbClr val="0000FF"/>
                </a:solidFill>
              </a:rPr>
              <a:t>2</a:t>
            </a:r>
            <a:r>
              <a:rPr lang="en-US" sz="3100" dirty="0" smtClean="0"/>
              <a:t>   </a:t>
            </a:r>
          </a:p>
          <a:p>
            <a:pPr eaLnBrk="1" hangingPunct="1"/>
            <a:endParaRPr lang="en-US" sz="3200" dirty="0" smtClean="0"/>
          </a:p>
          <a:p>
            <a:pPr eaLnBrk="1" hangingPunct="1"/>
            <a:endParaRPr lang="en-US" sz="3100" dirty="0" smtClean="0"/>
          </a:p>
        </p:txBody>
      </p:sp>
      <p:sp>
        <p:nvSpPr>
          <p:cNvPr id="6"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22</a:t>
            </a:fld>
            <a:endParaRPr lang="en-US" dirty="0"/>
          </a:p>
        </p:txBody>
      </p:sp>
      <p:sp>
        <p:nvSpPr>
          <p:cNvPr id="7" name="TextBox 13"/>
          <p:cNvSpPr txBox="1">
            <a:spLocks noChangeArrowheads="1"/>
          </p:cNvSpPr>
          <p:nvPr/>
        </p:nvSpPr>
        <p:spPr bwMode="auto">
          <a:xfrm>
            <a:off x="685800" y="3200400"/>
            <a:ext cx="4724400" cy="707886"/>
          </a:xfrm>
          <a:prstGeom prst="rect">
            <a:avLst/>
          </a:prstGeom>
          <a:noFill/>
          <a:ln w="9525">
            <a:noFill/>
            <a:miter lim="800000"/>
            <a:headEnd/>
            <a:tailEnd/>
          </a:ln>
        </p:spPr>
        <p:txBody>
          <a:bodyPr wrap="square">
            <a:spAutoFit/>
          </a:bodyPr>
          <a:lstStyle/>
          <a:p>
            <a:r>
              <a:rPr lang="en-US" sz="2000" dirty="0" smtClean="0">
                <a:solidFill>
                  <a:srgbClr val="0000FF"/>
                </a:solidFill>
                <a:latin typeface="Comic Sans MS" pitchFamily="66" charset="0"/>
              </a:rPr>
              <a:t>Pr[A(</a:t>
            </a:r>
            <a:r>
              <a:rPr lang="en-US" sz="2000" b="1" dirty="0" smtClean="0">
                <a:solidFill>
                  <a:srgbClr val="0000FF"/>
                </a:solidFill>
                <a:latin typeface="Comic Sans MS" pitchFamily="66" charset="0"/>
              </a:rPr>
              <a:t>x</a:t>
            </a:r>
            <a:r>
              <a:rPr lang="en-US" sz="2000" dirty="0" smtClean="0">
                <a:solidFill>
                  <a:srgbClr val="0000FF"/>
                </a:solidFill>
                <a:latin typeface="Comic Sans MS" pitchFamily="66" charset="0"/>
              </a:rPr>
              <a:t>) fails]    Pr[A(</a:t>
            </a:r>
            <a:r>
              <a:rPr lang="en-US" sz="2000" b="1" dirty="0" smtClean="0">
                <a:solidFill>
                  <a:srgbClr val="FF0000"/>
                </a:solidFill>
                <a:latin typeface="Comic Sans MS" pitchFamily="66" charset="0"/>
              </a:rPr>
              <a:t>x’</a:t>
            </a:r>
            <a:r>
              <a:rPr lang="en-US" sz="2000" dirty="0" smtClean="0">
                <a:solidFill>
                  <a:srgbClr val="0000FF"/>
                </a:solidFill>
                <a:latin typeface="Comic Sans MS" pitchFamily="66" charset="0"/>
              </a:rPr>
              <a:t>) fails]</a:t>
            </a:r>
            <a:r>
              <a:rPr lang="en-US" sz="2000" b="1" dirty="0" smtClean="0">
                <a:solidFill>
                  <a:srgbClr val="0000FF"/>
                </a:solidFill>
              </a:rPr>
              <a:t>+ε/2</a:t>
            </a:r>
            <a:endParaRPr lang="en-US" sz="2000" dirty="0" smtClean="0">
              <a:solidFill>
                <a:srgbClr val="0000FF"/>
              </a:solidFill>
              <a:latin typeface="Comic Sans MS" pitchFamily="66" charset="0"/>
            </a:endParaRPr>
          </a:p>
          <a:p>
            <a:r>
              <a:rPr lang="en-US" sz="2000" dirty="0" smtClean="0">
                <a:solidFill>
                  <a:srgbClr val="0000FF"/>
                </a:solidFill>
                <a:latin typeface="Comic Sans MS" pitchFamily="66" charset="0"/>
              </a:rPr>
              <a:t>Pr[A(</a:t>
            </a:r>
            <a:r>
              <a:rPr lang="en-US" sz="2000" b="1" dirty="0" smtClean="0">
                <a:solidFill>
                  <a:srgbClr val="FF0000"/>
                </a:solidFill>
                <a:latin typeface="Comic Sans MS" pitchFamily="66" charset="0"/>
              </a:rPr>
              <a:t>x’</a:t>
            </a:r>
            <a:r>
              <a:rPr lang="en-US" sz="2000" dirty="0" smtClean="0">
                <a:solidFill>
                  <a:srgbClr val="0000FF"/>
                </a:solidFill>
                <a:latin typeface="Comic Sans MS" pitchFamily="66" charset="0"/>
              </a:rPr>
              <a:t>) fails]   Pr[A(</a:t>
            </a:r>
            <a:r>
              <a:rPr lang="en-US" sz="2000" b="1" dirty="0" smtClean="0">
                <a:solidFill>
                  <a:srgbClr val="FF0000"/>
                </a:solidFill>
                <a:latin typeface="Comic Sans MS" pitchFamily="66" charset="0"/>
              </a:rPr>
              <a:t>x’</a:t>
            </a:r>
            <a:r>
              <a:rPr lang="en-US" sz="2000" dirty="0" smtClean="0">
                <a:solidFill>
                  <a:srgbClr val="0000FF"/>
                </a:solidFill>
                <a:latin typeface="Comic Sans MS" pitchFamily="66" charset="0"/>
              </a:rPr>
              <a:t>) fails]</a:t>
            </a:r>
          </a:p>
        </p:txBody>
      </p:sp>
      <p:cxnSp>
        <p:nvCxnSpPr>
          <p:cNvPr id="8" name="Straight Connector 7"/>
          <p:cNvCxnSpPr/>
          <p:nvPr/>
        </p:nvCxnSpPr>
        <p:spPr bwMode="auto">
          <a:xfrm>
            <a:off x="762000" y="3525698"/>
            <a:ext cx="1630680" cy="1588"/>
          </a:xfrm>
          <a:prstGeom prst="line">
            <a:avLst/>
          </a:prstGeom>
          <a:ln w="25400">
            <a:solidFill>
              <a:srgbClr val="0000FF"/>
            </a:solidFill>
          </a:ln>
        </p:spPr>
        <p:style>
          <a:lnRef idx="1">
            <a:schemeClr val="accent1"/>
          </a:lnRef>
          <a:fillRef idx="0">
            <a:schemeClr val="accent1"/>
          </a:fillRef>
          <a:effectRef idx="0">
            <a:schemeClr val="accent1"/>
          </a:effectRef>
          <a:fontRef idx="minor">
            <a:schemeClr val="tx1"/>
          </a:fontRef>
        </p:style>
      </p:cxnSp>
      <p:sp>
        <p:nvSpPr>
          <p:cNvPr id="10" name="TextBox 13"/>
          <p:cNvSpPr txBox="1">
            <a:spLocks noChangeArrowheads="1"/>
          </p:cNvSpPr>
          <p:nvPr/>
        </p:nvSpPr>
        <p:spPr bwMode="auto">
          <a:xfrm>
            <a:off x="914400" y="4191000"/>
            <a:ext cx="7391400" cy="707886"/>
          </a:xfrm>
          <a:prstGeom prst="rect">
            <a:avLst/>
          </a:prstGeom>
          <a:noFill/>
          <a:ln w="9525">
            <a:noFill/>
            <a:miter lim="800000"/>
            <a:headEnd/>
            <a:tailEnd/>
          </a:ln>
        </p:spPr>
        <p:txBody>
          <a:bodyPr wrap="square">
            <a:spAutoFit/>
          </a:bodyPr>
          <a:lstStyle/>
          <a:p>
            <a:pPr algn="ctr"/>
            <a:r>
              <a:rPr lang="en-US" sz="2000" dirty="0" smtClean="0">
                <a:solidFill>
                  <a:srgbClr val="0000FF"/>
                </a:solidFill>
                <a:latin typeface="Comic Sans MS" pitchFamily="66" charset="0"/>
              </a:rPr>
              <a:t>Pr[A(</a:t>
            </a:r>
            <a:r>
              <a:rPr lang="en-US" sz="2000" b="1" dirty="0" smtClean="0">
                <a:solidFill>
                  <a:srgbClr val="0000FF"/>
                </a:solidFill>
                <a:latin typeface="Comic Sans MS" pitchFamily="66" charset="0"/>
              </a:rPr>
              <a:t>x</a:t>
            </a:r>
            <a:r>
              <a:rPr lang="en-US" sz="2000" dirty="0" smtClean="0">
                <a:solidFill>
                  <a:srgbClr val="0000FF"/>
                </a:solidFill>
                <a:latin typeface="Comic Sans MS" pitchFamily="66" charset="0"/>
              </a:rPr>
              <a:t>) = r]      </a:t>
            </a:r>
            <a:r>
              <a:rPr lang="en-US" sz="2000" b="1" dirty="0" smtClean="0">
                <a:solidFill>
                  <a:srgbClr val="0000FF"/>
                </a:solidFill>
              </a:rPr>
              <a:t>ε </a:t>
            </a:r>
            <a:r>
              <a:rPr lang="en-US" sz="2000" dirty="0" smtClean="0">
                <a:solidFill>
                  <a:srgbClr val="0000FF"/>
                </a:solidFill>
                <a:latin typeface="Comic Sans MS" pitchFamily="66" charset="0"/>
              </a:rPr>
              <a:t>Pr[A(</a:t>
            </a:r>
            <a:r>
              <a:rPr lang="en-US" sz="2000" b="1" dirty="0" smtClean="0">
                <a:solidFill>
                  <a:srgbClr val="0000FF"/>
                </a:solidFill>
                <a:latin typeface="Comic Sans MS" pitchFamily="66" charset="0"/>
              </a:rPr>
              <a:t>x</a:t>
            </a:r>
            <a:r>
              <a:rPr lang="en-US" sz="2000" dirty="0" smtClean="0">
                <a:solidFill>
                  <a:srgbClr val="0000FF"/>
                </a:solidFill>
                <a:latin typeface="Comic Sans MS" pitchFamily="66" charset="0"/>
              </a:rPr>
              <a:t>) = r | </a:t>
            </a:r>
            <a:r>
              <a:rPr lang="en-US" sz="2000" b="1" dirty="0" err="1" smtClean="0">
                <a:solidFill>
                  <a:srgbClr val="00B050"/>
                </a:solidFill>
                <a:latin typeface="Comic Sans MS" pitchFamily="66" charset="0"/>
              </a:rPr>
              <a:t>i</a:t>
            </a:r>
            <a:r>
              <a:rPr lang="en-US" sz="2000" dirty="0" err="1" smtClean="0">
                <a:solidFill>
                  <a:srgbClr val="0000FF"/>
                </a:solidFill>
                <a:latin typeface="Comic Sans MS" pitchFamily="66" charset="0"/>
                <a:sym typeface="Symbol"/>
              </a:rPr>
              <a:t>S</a:t>
            </a:r>
            <a:r>
              <a:rPr lang="en-US" sz="2000" dirty="0" smtClean="0">
                <a:solidFill>
                  <a:srgbClr val="0000FF"/>
                </a:solidFill>
                <a:latin typeface="Comic Sans MS" pitchFamily="66" charset="0"/>
              </a:rPr>
              <a:t>]  + (1-</a:t>
            </a:r>
            <a:r>
              <a:rPr lang="en-US" sz="2000" b="1" dirty="0" smtClean="0">
                <a:solidFill>
                  <a:srgbClr val="0000FF"/>
                </a:solidFill>
              </a:rPr>
              <a:t>ε</a:t>
            </a:r>
            <a:r>
              <a:rPr lang="en-US" sz="2000" dirty="0" smtClean="0">
                <a:solidFill>
                  <a:srgbClr val="0000FF"/>
                </a:solidFill>
                <a:latin typeface="Comic Sans MS" pitchFamily="66" charset="0"/>
              </a:rPr>
              <a:t>)</a:t>
            </a:r>
            <a:r>
              <a:rPr lang="en-US" sz="2000" dirty="0" smtClean="0">
                <a:latin typeface="Comic Sans MS" pitchFamily="66" charset="0"/>
              </a:rPr>
              <a:t>Pr[A(</a:t>
            </a:r>
            <a:r>
              <a:rPr lang="en-US" sz="2000" b="1" dirty="0" smtClean="0">
                <a:latin typeface="Comic Sans MS" pitchFamily="66" charset="0"/>
              </a:rPr>
              <a:t>x</a:t>
            </a:r>
            <a:r>
              <a:rPr lang="en-US" sz="2000" dirty="0" smtClean="0">
                <a:latin typeface="Comic Sans MS" pitchFamily="66" charset="0"/>
              </a:rPr>
              <a:t>) = r |</a:t>
            </a:r>
            <a:r>
              <a:rPr lang="en-US" sz="2000" dirty="0" smtClean="0">
                <a:solidFill>
                  <a:srgbClr val="0000FF"/>
                </a:solidFill>
                <a:latin typeface="Comic Sans MS" pitchFamily="66" charset="0"/>
              </a:rPr>
              <a:t> </a:t>
            </a:r>
            <a:r>
              <a:rPr lang="en-US" sz="2000" b="1" dirty="0" err="1" smtClean="0">
                <a:solidFill>
                  <a:srgbClr val="00B050"/>
                </a:solidFill>
                <a:latin typeface="Comic Sans MS" pitchFamily="66" charset="0"/>
              </a:rPr>
              <a:t>i</a:t>
            </a:r>
            <a:r>
              <a:rPr lang="en-US" sz="2000" dirty="0" err="1" smtClean="0">
                <a:latin typeface="Comic Sans MS" pitchFamily="66" charset="0"/>
                <a:sym typeface="Symbol"/>
              </a:rPr>
              <a:t>S</a:t>
            </a:r>
            <a:r>
              <a:rPr lang="en-US" sz="2000" dirty="0" smtClean="0">
                <a:latin typeface="Comic Sans MS" pitchFamily="66" charset="0"/>
                <a:sym typeface="Symbol"/>
              </a:rPr>
              <a:t>]</a:t>
            </a:r>
            <a:endParaRPr lang="en-US" sz="2000" dirty="0" smtClean="0">
              <a:latin typeface="Comic Sans MS" pitchFamily="66" charset="0"/>
            </a:endParaRPr>
          </a:p>
          <a:p>
            <a:pPr algn="ctr"/>
            <a:r>
              <a:rPr lang="en-US" sz="2000" dirty="0" smtClean="0">
                <a:solidFill>
                  <a:srgbClr val="0000FF"/>
                </a:solidFill>
                <a:latin typeface="Comic Sans MS" pitchFamily="66" charset="0"/>
              </a:rPr>
              <a:t>Pr[A(</a:t>
            </a:r>
            <a:r>
              <a:rPr lang="en-US" sz="2000" b="1" dirty="0" smtClean="0">
                <a:solidFill>
                  <a:srgbClr val="FF0000"/>
                </a:solidFill>
                <a:latin typeface="Comic Sans MS" pitchFamily="66" charset="0"/>
              </a:rPr>
              <a:t>x’</a:t>
            </a:r>
            <a:r>
              <a:rPr lang="en-US" sz="2000" dirty="0" smtClean="0">
                <a:solidFill>
                  <a:srgbClr val="0000FF"/>
                </a:solidFill>
                <a:latin typeface="Comic Sans MS" pitchFamily="66" charset="0"/>
              </a:rPr>
              <a:t>) = r]     </a:t>
            </a:r>
            <a:r>
              <a:rPr lang="en-US" sz="2000" b="1" dirty="0" smtClean="0">
                <a:solidFill>
                  <a:srgbClr val="0000FF"/>
                </a:solidFill>
              </a:rPr>
              <a:t>ε </a:t>
            </a:r>
            <a:r>
              <a:rPr lang="en-US" sz="2000" dirty="0" smtClean="0">
                <a:solidFill>
                  <a:srgbClr val="0000FF"/>
                </a:solidFill>
                <a:latin typeface="Comic Sans MS" pitchFamily="66" charset="0"/>
              </a:rPr>
              <a:t>Pr[A(</a:t>
            </a:r>
            <a:r>
              <a:rPr lang="en-US" sz="2000" b="1" dirty="0" smtClean="0">
                <a:solidFill>
                  <a:srgbClr val="FF0000"/>
                </a:solidFill>
                <a:latin typeface="Comic Sans MS" pitchFamily="66" charset="0"/>
              </a:rPr>
              <a:t>x’</a:t>
            </a:r>
            <a:r>
              <a:rPr lang="en-US" sz="2000" dirty="0" smtClean="0">
                <a:solidFill>
                  <a:srgbClr val="0000FF"/>
                </a:solidFill>
                <a:latin typeface="Comic Sans MS" pitchFamily="66" charset="0"/>
              </a:rPr>
              <a:t>) = r | </a:t>
            </a:r>
            <a:r>
              <a:rPr lang="en-US" sz="2000" b="1" dirty="0" err="1" smtClean="0">
                <a:solidFill>
                  <a:srgbClr val="00B050"/>
                </a:solidFill>
                <a:latin typeface="Comic Sans MS" pitchFamily="66" charset="0"/>
              </a:rPr>
              <a:t>i</a:t>
            </a:r>
            <a:r>
              <a:rPr lang="en-US" sz="2000" dirty="0" err="1" smtClean="0">
                <a:solidFill>
                  <a:srgbClr val="0000FF"/>
                </a:solidFill>
                <a:latin typeface="Comic Sans MS" pitchFamily="66" charset="0"/>
                <a:sym typeface="Symbol"/>
              </a:rPr>
              <a:t>S</a:t>
            </a:r>
            <a:r>
              <a:rPr lang="en-US" sz="2000" dirty="0" smtClean="0">
                <a:solidFill>
                  <a:srgbClr val="0000FF"/>
                </a:solidFill>
                <a:latin typeface="Comic Sans MS" pitchFamily="66" charset="0"/>
              </a:rPr>
              <a:t>]  + (1-</a:t>
            </a:r>
            <a:r>
              <a:rPr lang="en-US" sz="2000" b="1" dirty="0" smtClean="0">
                <a:solidFill>
                  <a:srgbClr val="0000FF"/>
                </a:solidFill>
              </a:rPr>
              <a:t>ε</a:t>
            </a:r>
            <a:r>
              <a:rPr lang="en-US" sz="2000" dirty="0" smtClean="0">
                <a:solidFill>
                  <a:srgbClr val="0000FF"/>
                </a:solidFill>
                <a:latin typeface="Comic Sans MS" pitchFamily="66" charset="0"/>
              </a:rPr>
              <a:t>)</a:t>
            </a:r>
            <a:r>
              <a:rPr lang="en-US" sz="2000" dirty="0" smtClean="0">
                <a:latin typeface="Comic Sans MS" pitchFamily="66" charset="0"/>
              </a:rPr>
              <a:t>Pr[A(</a:t>
            </a:r>
            <a:r>
              <a:rPr lang="en-US" sz="2000" b="1" dirty="0" smtClean="0">
                <a:solidFill>
                  <a:srgbClr val="FF0000"/>
                </a:solidFill>
                <a:latin typeface="Comic Sans MS" pitchFamily="66" charset="0"/>
              </a:rPr>
              <a:t>x’</a:t>
            </a:r>
            <a:r>
              <a:rPr lang="en-US" sz="2000" dirty="0" smtClean="0">
                <a:latin typeface="Comic Sans MS" pitchFamily="66" charset="0"/>
              </a:rPr>
              <a:t>) = r |</a:t>
            </a:r>
            <a:r>
              <a:rPr lang="en-US" sz="2000" dirty="0" smtClean="0">
                <a:solidFill>
                  <a:srgbClr val="0000FF"/>
                </a:solidFill>
                <a:latin typeface="Comic Sans MS" pitchFamily="66" charset="0"/>
              </a:rPr>
              <a:t> </a:t>
            </a:r>
            <a:r>
              <a:rPr lang="en-US" sz="2000" b="1" dirty="0" err="1" smtClean="0">
                <a:solidFill>
                  <a:srgbClr val="00B050"/>
                </a:solidFill>
                <a:latin typeface="Comic Sans MS" pitchFamily="66" charset="0"/>
              </a:rPr>
              <a:t>i</a:t>
            </a:r>
            <a:r>
              <a:rPr lang="en-US" sz="2000" dirty="0" err="1" smtClean="0">
                <a:latin typeface="Comic Sans MS" pitchFamily="66" charset="0"/>
                <a:sym typeface="Symbol"/>
              </a:rPr>
              <a:t>S</a:t>
            </a:r>
            <a:r>
              <a:rPr lang="en-US" sz="2000" dirty="0" smtClean="0">
                <a:latin typeface="Comic Sans MS" pitchFamily="66" charset="0"/>
              </a:rPr>
              <a:t>]</a:t>
            </a:r>
          </a:p>
        </p:txBody>
      </p:sp>
      <p:cxnSp>
        <p:nvCxnSpPr>
          <p:cNvPr id="11" name="Straight Connector 10"/>
          <p:cNvCxnSpPr/>
          <p:nvPr/>
        </p:nvCxnSpPr>
        <p:spPr bwMode="auto">
          <a:xfrm>
            <a:off x="1066800" y="4569563"/>
            <a:ext cx="1405759" cy="2437"/>
          </a:xfrm>
          <a:prstGeom prst="line">
            <a:avLst/>
          </a:prstGeom>
          <a:ln w="254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auto">
          <a:xfrm>
            <a:off x="2861441" y="4572000"/>
            <a:ext cx="5291959" cy="1588"/>
          </a:xfrm>
          <a:prstGeom prst="line">
            <a:avLst/>
          </a:prstGeom>
          <a:ln w="254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bwMode="auto">
          <a:xfrm>
            <a:off x="2895600" y="6150114"/>
            <a:ext cx="2209800" cy="1588"/>
          </a:xfrm>
          <a:prstGeom prst="line">
            <a:avLst/>
          </a:prstGeom>
          <a:ln w="25400">
            <a:solidFill>
              <a:srgbClr val="0000FF"/>
            </a:solidFill>
          </a:ln>
        </p:spPr>
        <p:style>
          <a:lnRef idx="1">
            <a:schemeClr val="accent1"/>
          </a:lnRef>
          <a:fillRef idx="0">
            <a:schemeClr val="accent1"/>
          </a:fillRef>
          <a:effectRef idx="0">
            <a:schemeClr val="accent1"/>
          </a:effectRef>
          <a:fontRef idx="minor">
            <a:schemeClr val="tx1"/>
          </a:fontRef>
        </p:style>
      </p:cxnSp>
      <p:sp>
        <p:nvSpPr>
          <p:cNvPr id="22" name="TextBox 13"/>
          <p:cNvSpPr txBox="1">
            <a:spLocks noChangeArrowheads="1"/>
          </p:cNvSpPr>
          <p:nvPr/>
        </p:nvSpPr>
        <p:spPr bwMode="auto">
          <a:xfrm>
            <a:off x="2667000" y="5845314"/>
            <a:ext cx="5334000" cy="707886"/>
          </a:xfrm>
          <a:prstGeom prst="rect">
            <a:avLst/>
          </a:prstGeom>
          <a:noFill/>
          <a:ln w="9525">
            <a:noFill/>
            <a:miter lim="800000"/>
            <a:headEnd/>
            <a:tailEnd/>
          </a:ln>
        </p:spPr>
        <p:txBody>
          <a:bodyPr wrap="square">
            <a:spAutoFit/>
          </a:bodyPr>
          <a:lstStyle/>
          <a:p>
            <a:pPr algn="ctr"/>
            <a:r>
              <a:rPr lang="en-US" sz="2000" dirty="0" smtClean="0">
                <a:solidFill>
                  <a:srgbClr val="0000FF"/>
                </a:solidFill>
                <a:latin typeface="Comic Sans MS" pitchFamily="66" charset="0"/>
              </a:rPr>
              <a:t>Pr[A(</a:t>
            </a:r>
            <a:r>
              <a:rPr lang="en-US" sz="2000" b="1" dirty="0" smtClean="0">
                <a:solidFill>
                  <a:srgbClr val="0000FF"/>
                </a:solidFill>
                <a:latin typeface="Comic Sans MS" pitchFamily="66" charset="0"/>
              </a:rPr>
              <a:t>x</a:t>
            </a:r>
            <a:r>
              <a:rPr lang="en-US" sz="2000" dirty="0" smtClean="0">
                <a:solidFill>
                  <a:srgbClr val="0000FF"/>
                </a:solidFill>
                <a:latin typeface="Comic Sans MS" pitchFamily="66" charset="0"/>
              </a:rPr>
              <a:t>) = r | </a:t>
            </a:r>
            <a:r>
              <a:rPr lang="en-US" sz="2000" b="1" dirty="0" err="1" smtClean="0">
                <a:solidFill>
                  <a:srgbClr val="00B050"/>
                </a:solidFill>
                <a:latin typeface="Comic Sans MS" pitchFamily="66" charset="0"/>
              </a:rPr>
              <a:t>i</a:t>
            </a:r>
            <a:r>
              <a:rPr lang="en-US" sz="2000" dirty="0" err="1" smtClean="0">
                <a:solidFill>
                  <a:srgbClr val="0000FF"/>
                </a:solidFill>
                <a:latin typeface="Comic Sans MS" pitchFamily="66" charset="0"/>
                <a:sym typeface="Symbol"/>
              </a:rPr>
              <a:t>S</a:t>
            </a:r>
            <a:r>
              <a:rPr lang="en-US" sz="2000" dirty="0" smtClean="0">
                <a:solidFill>
                  <a:srgbClr val="0000FF"/>
                </a:solidFill>
                <a:latin typeface="Comic Sans MS" pitchFamily="66" charset="0"/>
              </a:rPr>
              <a:t>]       Pr[A(</a:t>
            </a:r>
            <a:r>
              <a:rPr lang="en-US" sz="2000" b="1" dirty="0" smtClean="0">
                <a:solidFill>
                  <a:srgbClr val="0000FF"/>
                </a:solidFill>
                <a:latin typeface="Comic Sans MS" pitchFamily="66" charset="0"/>
              </a:rPr>
              <a:t>x</a:t>
            </a:r>
            <a:r>
              <a:rPr lang="en-US" sz="2000" dirty="0" smtClean="0">
                <a:solidFill>
                  <a:srgbClr val="0000FF"/>
                </a:solidFill>
                <a:latin typeface="Comic Sans MS" pitchFamily="66" charset="0"/>
              </a:rPr>
              <a:t>) = r | </a:t>
            </a:r>
            <a:r>
              <a:rPr lang="en-US" sz="2000" b="1" dirty="0" err="1" smtClean="0">
                <a:solidFill>
                  <a:srgbClr val="00B050"/>
                </a:solidFill>
                <a:latin typeface="Comic Sans MS" pitchFamily="66" charset="0"/>
              </a:rPr>
              <a:t>i</a:t>
            </a:r>
            <a:r>
              <a:rPr lang="en-US" sz="2000" dirty="0" err="1" smtClean="0">
                <a:solidFill>
                  <a:srgbClr val="0000FF"/>
                </a:solidFill>
                <a:latin typeface="Comic Sans MS" pitchFamily="66" charset="0"/>
                <a:sym typeface="Symbol"/>
              </a:rPr>
              <a:t>S</a:t>
            </a:r>
            <a:r>
              <a:rPr lang="en-US" sz="2000" dirty="0" smtClean="0">
                <a:solidFill>
                  <a:srgbClr val="0000FF"/>
                </a:solidFill>
                <a:latin typeface="Comic Sans MS" pitchFamily="66" charset="0"/>
              </a:rPr>
              <a:t>]</a:t>
            </a:r>
          </a:p>
          <a:p>
            <a:pPr algn="ctr"/>
            <a:r>
              <a:rPr lang="en-US" sz="2000" dirty="0" smtClean="0">
                <a:latin typeface="Comic Sans MS" pitchFamily="66" charset="0"/>
              </a:rPr>
              <a:t>Pr[A(</a:t>
            </a:r>
            <a:r>
              <a:rPr lang="en-US" sz="2000" b="1" dirty="0" smtClean="0">
                <a:solidFill>
                  <a:srgbClr val="FF0000"/>
                </a:solidFill>
                <a:latin typeface="Comic Sans MS" pitchFamily="66" charset="0"/>
              </a:rPr>
              <a:t>x’</a:t>
            </a:r>
            <a:r>
              <a:rPr lang="en-US" sz="2000" dirty="0" smtClean="0">
                <a:latin typeface="Comic Sans MS" pitchFamily="66" charset="0"/>
              </a:rPr>
              <a:t>) = r |</a:t>
            </a:r>
            <a:r>
              <a:rPr lang="en-US" sz="2000" dirty="0" smtClean="0">
                <a:solidFill>
                  <a:srgbClr val="0000FF"/>
                </a:solidFill>
                <a:latin typeface="Comic Sans MS" pitchFamily="66" charset="0"/>
              </a:rPr>
              <a:t> </a:t>
            </a:r>
            <a:r>
              <a:rPr lang="en-US" sz="2000" b="1" dirty="0" err="1" smtClean="0">
                <a:solidFill>
                  <a:srgbClr val="00B050"/>
                </a:solidFill>
                <a:latin typeface="Comic Sans MS" pitchFamily="66" charset="0"/>
              </a:rPr>
              <a:t>i</a:t>
            </a:r>
            <a:r>
              <a:rPr lang="en-US" sz="2000" dirty="0" err="1" smtClean="0">
                <a:latin typeface="Comic Sans MS" pitchFamily="66" charset="0"/>
                <a:sym typeface="Symbol"/>
              </a:rPr>
              <a:t>S</a:t>
            </a:r>
            <a:r>
              <a:rPr lang="en-US" sz="2000" dirty="0" smtClean="0">
                <a:latin typeface="Comic Sans MS" pitchFamily="66" charset="0"/>
              </a:rPr>
              <a:t>]</a:t>
            </a:r>
            <a:r>
              <a:rPr lang="en-US" sz="2000" dirty="0" smtClean="0">
                <a:solidFill>
                  <a:srgbClr val="0000FF"/>
                </a:solidFill>
                <a:latin typeface="Comic Sans MS" pitchFamily="66" charset="0"/>
              </a:rPr>
              <a:t>      </a:t>
            </a:r>
            <a:r>
              <a:rPr lang="en-US" sz="2000" dirty="0" smtClean="0">
                <a:latin typeface="Comic Sans MS" pitchFamily="66" charset="0"/>
              </a:rPr>
              <a:t>Pr[A(</a:t>
            </a:r>
            <a:r>
              <a:rPr lang="en-US" sz="2000" b="1" dirty="0" smtClean="0">
                <a:latin typeface="Comic Sans MS" pitchFamily="66" charset="0"/>
              </a:rPr>
              <a:t>x</a:t>
            </a:r>
            <a:r>
              <a:rPr lang="en-US" sz="2000" dirty="0" smtClean="0">
                <a:latin typeface="Comic Sans MS" pitchFamily="66" charset="0"/>
              </a:rPr>
              <a:t>) = r |</a:t>
            </a:r>
            <a:r>
              <a:rPr lang="en-US" sz="2000" dirty="0" smtClean="0">
                <a:solidFill>
                  <a:srgbClr val="0000FF"/>
                </a:solidFill>
                <a:latin typeface="Comic Sans MS" pitchFamily="66" charset="0"/>
              </a:rPr>
              <a:t> </a:t>
            </a:r>
            <a:r>
              <a:rPr lang="en-US" sz="2000" b="1" dirty="0" err="1" smtClean="0">
                <a:solidFill>
                  <a:srgbClr val="00B050"/>
                </a:solidFill>
                <a:latin typeface="Comic Sans MS" pitchFamily="66" charset="0"/>
              </a:rPr>
              <a:t>i</a:t>
            </a:r>
            <a:r>
              <a:rPr lang="en-US" sz="2000" dirty="0" smtClean="0">
                <a:solidFill>
                  <a:srgbClr val="0000FF"/>
                </a:solidFill>
                <a:latin typeface="Comic Sans MS" pitchFamily="66" charset="0"/>
                <a:sym typeface="Symbol"/>
              </a:rPr>
              <a:t> </a:t>
            </a:r>
            <a:r>
              <a:rPr lang="en-US" sz="2000" dirty="0" smtClean="0">
                <a:latin typeface="Comic Sans MS" pitchFamily="66" charset="0"/>
                <a:sym typeface="Symbol"/>
              </a:rPr>
              <a:t> S</a:t>
            </a:r>
            <a:r>
              <a:rPr lang="en-US" sz="2000" dirty="0" smtClean="0">
                <a:latin typeface="Comic Sans MS" pitchFamily="66" charset="0"/>
              </a:rPr>
              <a:t>]</a:t>
            </a:r>
          </a:p>
        </p:txBody>
      </p:sp>
      <p:cxnSp>
        <p:nvCxnSpPr>
          <p:cNvPr id="24" name="Straight Connector 23"/>
          <p:cNvCxnSpPr/>
          <p:nvPr/>
        </p:nvCxnSpPr>
        <p:spPr bwMode="auto">
          <a:xfrm>
            <a:off x="5486400" y="6150114"/>
            <a:ext cx="2209800" cy="1588"/>
          </a:xfrm>
          <a:prstGeom prst="line">
            <a:avLst/>
          </a:prstGeom>
          <a:ln w="254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auto">
          <a:xfrm>
            <a:off x="2636520" y="3547872"/>
            <a:ext cx="2164080" cy="0"/>
          </a:xfrm>
          <a:prstGeom prst="line">
            <a:avLst/>
          </a:prstGeom>
          <a:ln w="25400">
            <a:solidFill>
              <a:srgbClr val="0000FF"/>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bwMode="auto">
          <a:xfrm>
            <a:off x="3048000" y="4590288"/>
            <a:ext cx="2133600" cy="400110"/>
          </a:xfrm>
          <a:prstGeom prst="rect">
            <a:avLst/>
          </a:prstGeom>
          <a:solidFill>
            <a:schemeClr val="bg1"/>
          </a:solidFill>
          <a:ln>
            <a:noFill/>
          </a:ln>
        </p:spPr>
        <p:txBody>
          <a:bodyPr wrap="square" rtlCol="1">
            <a:spAutoFit/>
          </a:bodyPr>
          <a:lstStyle/>
          <a:p>
            <a:pPr algn="ctr">
              <a:defRPr/>
            </a:pPr>
            <a:r>
              <a:rPr lang="en-US" sz="2000" b="1" dirty="0" smtClean="0">
                <a:latin typeface="Calibri" pitchFamily="34" charset="0"/>
                <a:cs typeface="Calibri" pitchFamily="34" charset="0"/>
              </a:rPr>
              <a:t>0</a:t>
            </a:r>
            <a:endParaRPr lang="he-IL" sz="2000" b="1" dirty="0">
              <a:latin typeface="Calibri" pitchFamily="34" charset="0"/>
            </a:endParaRPr>
          </a:p>
        </p:txBody>
      </p:sp>
      <p:sp>
        <p:nvSpPr>
          <p:cNvPr id="23" name="TextBox 22"/>
          <p:cNvSpPr txBox="1"/>
          <p:nvPr/>
        </p:nvSpPr>
        <p:spPr bwMode="auto">
          <a:xfrm>
            <a:off x="2514600" y="4419600"/>
            <a:ext cx="304800" cy="400110"/>
          </a:xfrm>
          <a:prstGeom prst="rect">
            <a:avLst/>
          </a:prstGeom>
          <a:solidFill>
            <a:schemeClr val="bg1"/>
          </a:solidFill>
          <a:ln>
            <a:noFill/>
          </a:ln>
        </p:spPr>
        <p:txBody>
          <a:bodyPr wrap="square" rtlCol="1">
            <a:spAutoFit/>
          </a:bodyPr>
          <a:lstStyle/>
          <a:p>
            <a:pPr algn="ctr">
              <a:defRPr/>
            </a:pPr>
            <a:r>
              <a:rPr lang="en-US" sz="2000" b="1" dirty="0" smtClean="0">
                <a:sym typeface="Symbol"/>
              </a:rPr>
              <a:t></a:t>
            </a:r>
            <a:endParaRPr lang="he-IL" sz="2000" b="1" dirty="0">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01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01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01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3012">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3012">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3012">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3012">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3012">
                                            <p:txEl>
                                              <p:pRg st="8" end="8"/>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430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0"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p:nvPr/>
        </p:nvSpPr>
        <p:spPr>
          <a:xfrm>
            <a:off x="914400" y="1568116"/>
            <a:ext cx="5943600" cy="2590800"/>
          </a:xfrm>
          <a:prstGeom prst="ellipse">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185346" name="Rectangle 2"/>
          <p:cNvSpPr>
            <a:spLocks noGrp="1" noChangeArrowheads="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Our Results: What is </a:t>
            </a:r>
            <a:r>
              <a:rPr lang="en-US" sz="3600" dirty="0" smtClean="0"/>
              <a:t>L</a:t>
            </a:r>
            <a:r>
              <a:rPr lang="en-US" sz="3600" cap="none" dirty="0" smtClean="0"/>
              <a:t>earnable </a:t>
            </a:r>
            <a:r>
              <a:rPr lang="en-US" sz="3600" dirty="0" smtClean="0"/>
              <a:t>Private</a:t>
            </a:r>
            <a:r>
              <a:rPr lang="en-US" sz="3600" cap="none" dirty="0" smtClean="0"/>
              <a:t>ly</a:t>
            </a:r>
          </a:p>
        </p:txBody>
      </p:sp>
      <p:sp>
        <p:nvSpPr>
          <p:cNvPr id="13" name="TextBox 12"/>
          <p:cNvSpPr txBox="1">
            <a:spLocks noChangeArrowheads="1"/>
          </p:cNvSpPr>
          <p:nvPr/>
        </p:nvSpPr>
        <p:spPr bwMode="auto">
          <a:xfrm>
            <a:off x="381000" y="5867400"/>
            <a:ext cx="8153400" cy="830997"/>
          </a:xfrm>
          <a:prstGeom prst="rect">
            <a:avLst/>
          </a:prstGeom>
          <a:noFill/>
          <a:ln w="9525">
            <a:solidFill>
              <a:srgbClr val="FF0000"/>
            </a:solidFill>
            <a:miter lim="800000"/>
            <a:headEnd/>
            <a:tailEnd/>
          </a:ln>
        </p:spPr>
        <p:txBody>
          <a:bodyPr wrap="square">
            <a:spAutoFit/>
          </a:bodyPr>
          <a:lstStyle/>
          <a:p>
            <a:r>
              <a:rPr lang="en-US" sz="2400" dirty="0" smtClean="0"/>
              <a:t>Note: Parity with noise is thought to be hard</a:t>
            </a:r>
          </a:p>
          <a:p>
            <a:pPr algn="ctr"/>
            <a:r>
              <a:rPr lang="en-US" sz="2400" dirty="0" smtClean="0">
                <a:solidFill>
                  <a:srgbClr val="FF0000"/>
                </a:solidFill>
              </a:rPr>
              <a:t>Private PAC ≠ learnable with noise</a:t>
            </a:r>
            <a:endParaRPr lang="en-US" sz="2400" dirty="0">
              <a:solidFill>
                <a:srgbClr val="FF0000"/>
              </a:solidFill>
              <a:latin typeface="Comic Sans MS" pitchFamily="66" charset="0"/>
            </a:endParaRPr>
          </a:p>
        </p:txBody>
      </p:sp>
      <p:grpSp>
        <p:nvGrpSpPr>
          <p:cNvPr id="2" name="Group 21"/>
          <p:cNvGrpSpPr>
            <a:grpSpLocks/>
          </p:cNvGrpSpPr>
          <p:nvPr/>
        </p:nvGrpSpPr>
        <p:grpSpPr bwMode="auto">
          <a:xfrm>
            <a:off x="533400" y="1263316"/>
            <a:ext cx="7315200" cy="3505200"/>
            <a:chOff x="2082800" y="1981200"/>
            <a:chExt cx="4876800" cy="2286000"/>
          </a:xfrm>
        </p:grpSpPr>
        <p:sp>
          <p:nvSpPr>
            <p:cNvPr id="20" name="Oval 19"/>
            <p:cNvSpPr/>
            <p:nvPr/>
          </p:nvSpPr>
          <p:spPr>
            <a:xfrm>
              <a:off x="2082800" y="1981200"/>
              <a:ext cx="4876800" cy="2286000"/>
            </a:xfrm>
            <a:prstGeom prst="ellipse">
              <a:avLst/>
            </a:prstGeom>
            <a:solidFill>
              <a:schemeClr val="bg2">
                <a:lumMod val="90000"/>
                <a:alpha val="44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p:txBody>
        </p:sp>
        <p:sp>
          <p:nvSpPr>
            <p:cNvPr id="16400" name="TextBox 11"/>
            <p:cNvSpPr txBox="1">
              <a:spLocks noChangeArrowheads="1"/>
            </p:cNvSpPr>
            <p:nvPr/>
          </p:nvSpPr>
          <p:spPr bwMode="auto">
            <a:xfrm>
              <a:off x="3352800" y="3919330"/>
              <a:ext cx="2895600" cy="260941"/>
            </a:xfrm>
            <a:prstGeom prst="rect">
              <a:avLst/>
            </a:prstGeom>
            <a:noFill/>
            <a:ln w="38100">
              <a:noFill/>
              <a:miter lim="800000"/>
              <a:headEnd/>
              <a:tailEnd/>
            </a:ln>
          </p:spPr>
          <p:txBody>
            <a:bodyPr wrap="square">
              <a:spAutoFit/>
            </a:bodyPr>
            <a:lstStyle/>
            <a:p>
              <a:pPr algn="ctr"/>
              <a:r>
                <a:rPr lang="en-US" sz="2000" dirty="0" smtClean="0">
                  <a:solidFill>
                    <a:srgbClr val="FF0000"/>
                  </a:solidFill>
                  <a:latin typeface="Comic Sans MS" pitchFamily="66" charset="0"/>
                </a:rPr>
                <a:t>Privately  PAC-learnable</a:t>
              </a:r>
              <a:endParaRPr lang="he-IL" sz="2000" dirty="0">
                <a:solidFill>
                  <a:srgbClr val="FF0000"/>
                </a:solidFill>
                <a:latin typeface="Comic Sans MS" pitchFamily="66" charset="0"/>
              </a:endParaRPr>
            </a:p>
          </p:txBody>
        </p:sp>
      </p:grpSp>
      <p:sp>
        <p:nvSpPr>
          <p:cNvPr id="5" name="Oval 4"/>
          <p:cNvSpPr/>
          <p:nvPr/>
        </p:nvSpPr>
        <p:spPr>
          <a:xfrm>
            <a:off x="381000" y="1143000"/>
            <a:ext cx="8153400" cy="4006516"/>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r>
              <a:rPr lang="en-US" sz="2400" dirty="0">
                <a:solidFill>
                  <a:schemeClr val="tx1"/>
                </a:solidFill>
                <a:latin typeface="Comic Sans MS" pitchFamily="66" charset="0"/>
              </a:rPr>
              <a:t> </a:t>
            </a:r>
          </a:p>
          <a:p>
            <a:pPr algn="ctr">
              <a:defRPr/>
            </a:pPr>
            <a:r>
              <a:rPr lang="en-US" sz="2600" dirty="0">
                <a:solidFill>
                  <a:schemeClr val="tx1"/>
                </a:solidFill>
                <a:latin typeface="Comic Sans MS" pitchFamily="66" charset="0"/>
              </a:rPr>
              <a:t>  </a:t>
            </a:r>
          </a:p>
          <a:p>
            <a:pPr algn="ctr">
              <a:defRPr/>
            </a:pPr>
            <a:endParaRPr lang="en-US" sz="2600" dirty="0">
              <a:solidFill>
                <a:schemeClr val="tx1"/>
              </a:solidFill>
              <a:latin typeface="Comic Sans MS" pitchFamily="66" charset="0"/>
            </a:endParaRPr>
          </a:p>
          <a:p>
            <a:pPr algn="ctr">
              <a:defRPr/>
            </a:pPr>
            <a:r>
              <a:rPr lang="en-US" sz="3000" dirty="0" smtClean="0">
                <a:solidFill>
                  <a:schemeClr val="tx1"/>
                </a:solidFill>
                <a:latin typeface="Comic Sans MS" pitchFamily="66" charset="0"/>
              </a:rPr>
              <a:t> </a:t>
            </a:r>
            <a:endParaRPr lang="en-US" sz="3000" dirty="0">
              <a:solidFill>
                <a:schemeClr val="tx1"/>
              </a:solidFill>
              <a:latin typeface="Comic Sans MS" pitchFamily="66" charset="0"/>
            </a:endParaRPr>
          </a:p>
        </p:txBody>
      </p:sp>
      <p:grpSp>
        <p:nvGrpSpPr>
          <p:cNvPr id="3" name="Group 20"/>
          <p:cNvGrpSpPr>
            <a:grpSpLocks/>
          </p:cNvGrpSpPr>
          <p:nvPr/>
        </p:nvGrpSpPr>
        <p:grpSpPr bwMode="auto">
          <a:xfrm>
            <a:off x="6781800" y="2743194"/>
            <a:ext cx="2119590" cy="535049"/>
            <a:chOff x="3781809" y="2371845"/>
            <a:chExt cx="1786777" cy="469197"/>
          </a:xfrm>
        </p:grpSpPr>
        <p:sp>
          <p:nvSpPr>
            <p:cNvPr id="16398" name="TextBox 10"/>
            <p:cNvSpPr txBox="1">
              <a:spLocks noChangeArrowheads="1"/>
            </p:cNvSpPr>
            <p:nvPr/>
          </p:nvSpPr>
          <p:spPr bwMode="auto">
            <a:xfrm>
              <a:off x="3781809" y="2371845"/>
              <a:ext cx="1786777" cy="404845"/>
            </a:xfrm>
            <a:prstGeom prst="rect">
              <a:avLst/>
            </a:prstGeom>
            <a:noFill/>
            <a:ln w="9525">
              <a:noFill/>
              <a:miter lim="800000"/>
              <a:headEnd/>
              <a:tailEnd/>
            </a:ln>
          </p:spPr>
          <p:txBody>
            <a:bodyPr wrap="square">
              <a:spAutoFit/>
            </a:bodyPr>
            <a:lstStyle/>
            <a:p>
              <a:r>
                <a:rPr lang="en-US" sz="2400" dirty="0">
                  <a:solidFill>
                    <a:srgbClr val="00B050"/>
                  </a:solidFill>
                  <a:latin typeface="Comic Sans MS" pitchFamily="66" charset="0"/>
                </a:rPr>
                <a:t>Parity</a:t>
              </a:r>
            </a:p>
          </p:txBody>
        </p:sp>
        <p:sp>
          <p:nvSpPr>
            <p:cNvPr id="8" name="Oval 7"/>
            <p:cNvSpPr/>
            <p:nvPr/>
          </p:nvSpPr>
          <p:spPr>
            <a:xfrm>
              <a:off x="4161605" y="2772779"/>
              <a:ext cx="69851" cy="6826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grpSp>
      <p:grpSp>
        <p:nvGrpSpPr>
          <p:cNvPr id="7" name="Group 16"/>
          <p:cNvGrpSpPr>
            <a:grpSpLocks/>
          </p:cNvGrpSpPr>
          <p:nvPr/>
        </p:nvGrpSpPr>
        <p:grpSpPr bwMode="auto">
          <a:xfrm>
            <a:off x="280220" y="1066800"/>
            <a:ext cx="8406581" cy="4724400"/>
            <a:chOff x="1143000" y="1447800"/>
            <a:chExt cx="7086600" cy="4343400"/>
          </a:xfrm>
        </p:grpSpPr>
        <p:sp>
          <p:nvSpPr>
            <p:cNvPr id="4" name="Rectangle 3"/>
            <p:cNvSpPr/>
            <p:nvPr/>
          </p:nvSpPr>
          <p:spPr>
            <a:xfrm>
              <a:off x="1143000" y="1447800"/>
              <a:ext cx="7086600" cy="43434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sz="2800" dirty="0">
                <a:solidFill>
                  <a:srgbClr val="0070C0"/>
                </a:solidFill>
                <a:latin typeface="Comic Sans MS" pitchFamily="66" charset="0"/>
              </a:endParaRPr>
            </a:p>
            <a:p>
              <a:pPr algn="ctr">
                <a:defRPr/>
              </a:pPr>
              <a:r>
                <a:rPr lang="en-US" sz="2800" dirty="0">
                  <a:solidFill>
                    <a:srgbClr val="0070C0"/>
                  </a:solidFill>
                  <a:latin typeface="Comic Sans MS" pitchFamily="66" charset="0"/>
                </a:rPr>
                <a:t>       </a:t>
              </a:r>
            </a:p>
          </p:txBody>
        </p:sp>
        <p:sp>
          <p:nvSpPr>
            <p:cNvPr id="16396" name="TextBox 18"/>
            <p:cNvSpPr txBox="1">
              <a:spLocks noChangeArrowheads="1"/>
            </p:cNvSpPr>
            <p:nvPr/>
          </p:nvSpPr>
          <p:spPr bwMode="auto">
            <a:xfrm>
              <a:off x="1143000" y="1447800"/>
              <a:ext cx="1770652" cy="461665"/>
            </a:xfrm>
            <a:prstGeom prst="rect">
              <a:avLst/>
            </a:prstGeom>
            <a:noFill/>
            <a:ln w="38100">
              <a:noFill/>
              <a:miter lim="800000"/>
              <a:headEnd/>
              <a:tailEnd/>
            </a:ln>
          </p:spPr>
          <p:txBody>
            <a:bodyPr wrap="square">
              <a:spAutoFit/>
            </a:bodyPr>
            <a:lstStyle/>
            <a:p>
              <a:pPr algn="ctr"/>
              <a:r>
                <a:rPr lang="en-US" sz="2400" dirty="0" smtClean="0">
                  <a:latin typeface="Comic Sans MS" pitchFamily="66" charset="0"/>
                </a:rPr>
                <a:t>PAC</a:t>
              </a:r>
              <a:r>
                <a:rPr lang="en-US" sz="2400" dirty="0">
                  <a:latin typeface="Comic Sans MS" pitchFamily="66" charset="0"/>
                </a:rPr>
                <a:t>* </a:t>
              </a:r>
            </a:p>
          </p:txBody>
        </p:sp>
      </p:grpSp>
      <p:sp>
        <p:nvSpPr>
          <p:cNvPr id="18" name="TextBox 17"/>
          <p:cNvSpPr txBox="1">
            <a:spLocks noChangeArrowheads="1"/>
          </p:cNvSpPr>
          <p:nvPr/>
        </p:nvSpPr>
        <p:spPr bwMode="auto">
          <a:xfrm>
            <a:off x="2826389" y="5297451"/>
            <a:ext cx="3193411" cy="461665"/>
          </a:xfrm>
          <a:prstGeom prst="rect">
            <a:avLst/>
          </a:prstGeom>
          <a:noFill/>
          <a:ln w="9525">
            <a:noFill/>
            <a:miter lim="800000"/>
            <a:headEnd/>
            <a:tailEnd/>
          </a:ln>
        </p:spPr>
        <p:txBody>
          <a:bodyPr wrap="square">
            <a:spAutoFit/>
          </a:bodyPr>
          <a:lstStyle/>
          <a:p>
            <a:r>
              <a:rPr lang="en-US" sz="2400" dirty="0">
                <a:solidFill>
                  <a:srgbClr val="FF0000"/>
                </a:solidFill>
                <a:latin typeface="Comic Sans MS" pitchFamily="66" charset="0"/>
              </a:rPr>
              <a:t>PAC* = </a:t>
            </a:r>
            <a:r>
              <a:rPr lang="en-US" sz="2400" dirty="0" smtClean="0">
                <a:solidFill>
                  <a:srgbClr val="FF0000"/>
                </a:solidFill>
                <a:latin typeface="Comic Sans MS" pitchFamily="66" charset="0"/>
              </a:rPr>
              <a:t>Private PAC</a:t>
            </a:r>
            <a:r>
              <a:rPr lang="en-US" sz="2400" dirty="0">
                <a:solidFill>
                  <a:srgbClr val="FF0000"/>
                </a:solidFill>
                <a:latin typeface="Comic Sans MS" pitchFamily="66" charset="0"/>
              </a:rPr>
              <a:t>*</a:t>
            </a:r>
            <a:endParaRPr lang="he-IL" sz="2400" dirty="0">
              <a:solidFill>
                <a:srgbClr val="FF0000"/>
              </a:solidFill>
              <a:latin typeface="Comic Sans MS" pitchFamily="66" charset="0"/>
            </a:endParaRPr>
          </a:p>
        </p:txBody>
      </p:sp>
      <p:sp>
        <p:nvSpPr>
          <p:cNvPr id="6" name="Oval 5"/>
          <p:cNvSpPr/>
          <p:nvPr/>
        </p:nvSpPr>
        <p:spPr>
          <a:xfrm>
            <a:off x="914400" y="1568116"/>
            <a:ext cx="5943600" cy="2590800"/>
          </a:xfrm>
          <a:prstGeom prst="ellipse">
            <a:avLst/>
          </a:prstGeom>
          <a:solidFill>
            <a:schemeClr val="bg1">
              <a:alpha val="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27" name="TextBox 26"/>
          <p:cNvSpPr txBox="1">
            <a:spLocks noChangeArrowheads="1"/>
          </p:cNvSpPr>
          <p:nvPr/>
        </p:nvSpPr>
        <p:spPr bwMode="auto">
          <a:xfrm>
            <a:off x="2743200" y="4764051"/>
            <a:ext cx="3581400" cy="461665"/>
          </a:xfrm>
          <a:prstGeom prst="rect">
            <a:avLst/>
          </a:prstGeom>
          <a:noFill/>
          <a:ln w="9525">
            <a:noFill/>
            <a:miter lim="800000"/>
            <a:headEnd/>
            <a:tailEnd/>
          </a:ln>
        </p:spPr>
        <p:txBody>
          <a:bodyPr wrap="square">
            <a:spAutoFit/>
          </a:bodyPr>
          <a:lstStyle/>
          <a:p>
            <a:pPr algn="ctr"/>
            <a:r>
              <a:rPr lang="en-US" sz="2400" dirty="0" smtClean="0">
                <a:latin typeface="Comic Sans MS" pitchFamily="66" charset="0"/>
              </a:rPr>
              <a:t>PAC-learnable</a:t>
            </a:r>
            <a:endParaRPr lang="he-IL" sz="2400" dirty="0">
              <a:latin typeface="Comic Sans MS" pitchFamily="66" charset="0"/>
            </a:endParaRPr>
          </a:p>
        </p:txBody>
      </p:sp>
      <p:sp>
        <p:nvSpPr>
          <p:cNvPr id="28" name="TextBox 27"/>
          <p:cNvSpPr txBox="1">
            <a:spLocks noChangeArrowheads="1"/>
          </p:cNvSpPr>
          <p:nvPr/>
        </p:nvSpPr>
        <p:spPr bwMode="auto">
          <a:xfrm>
            <a:off x="1676400" y="2208256"/>
            <a:ext cx="3962400" cy="1692771"/>
          </a:xfrm>
          <a:prstGeom prst="rect">
            <a:avLst/>
          </a:prstGeom>
          <a:noFill/>
          <a:ln w="9525">
            <a:noFill/>
            <a:miter lim="800000"/>
            <a:headEnd/>
            <a:tailEnd/>
          </a:ln>
        </p:spPr>
        <p:txBody>
          <a:bodyPr wrap="square">
            <a:spAutoFit/>
          </a:bodyPr>
          <a:lstStyle/>
          <a:p>
            <a:r>
              <a:rPr lang="en-US" sz="2800" dirty="0" smtClean="0">
                <a:latin typeface="Comic Sans MS" pitchFamily="66" charset="0"/>
              </a:rPr>
              <a:t>SQ </a:t>
            </a:r>
            <a:endParaRPr lang="en-US" sz="2800" dirty="0" smtClean="0">
              <a:solidFill>
                <a:schemeClr val="tx2">
                  <a:lumMod val="75000"/>
                </a:schemeClr>
              </a:solidFill>
              <a:latin typeface="Comic Sans MS" pitchFamily="66" charset="0"/>
            </a:endParaRPr>
          </a:p>
          <a:p>
            <a:pPr lvl="3"/>
            <a:r>
              <a:rPr lang="en-US" sz="2400" dirty="0" smtClean="0">
                <a:latin typeface="Comic Sans MS" pitchFamily="66" charset="0"/>
              </a:rPr>
              <a:t>      </a:t>
            </a:r>
            <a:r>
              <a:rPr lang="en-US" sz="2400" dirty="0" err="1" smtClean="0">
                <a:solidFill>
                  <a:srgbClr val="00B050"/>
                </a:solidFill>
                <a:latin typeface="Comic Sans MS" pitchFamily="66" charset="0"/>
              </a:rPr>
              <a:t>Halfplanes</a:t>
            </a:r>
            <a:endParaRPr lang="en-US" sz="2400" dirty="0" smtClean="0">
              <a:solidFill>
                <a:srgbClr val="00B050"/>
              </a:solidFill>
              <a:latin typeface="Comic Sans MS" pitchFamily="66" charset="0"/>
            </a:endParaRPr>
          </a:p>
          <a:p>
            <a:pPr lvl="3"/>
            <a:r>
              <a:rPr lang="en-US" sz="2400" dirty="0" smtClean="0">
                <a:latin typeface="Comic Sans MS" pitchFamily="66" charset="0"/>
              </a:rPr>
              <a:t>      </a:t>
            </a:r>
            <a:r>
              <a:rPr lang="en-US" sz="2400" dirty="0" smtClean="0">
                <a:solidFill>
                  <a:srgbClr val="00B050"/>
                </a:solidFill>
                <a:latin typeface="Comic Sans MS" pitchFamily="66" charset="0"/>
              </a:rPr>
              <a:t>Conjunctions</a:t>
            </a:r>
          </a:p>
          <a:p>
            <a:pPr lvl="3"/>
            <a:r>
              <a:rPr lang="en-US" sz="2400" dirty="0" smtClean="0">
                <a:latin typeface="Comic Sans MS" pitchFamily="66" charset="0"/>
              </a:rPr>
              <a:t>             </a:t>
            </a:r>
            <a:r>
              <a:rPr lang="en-US" sz="2800" dirty="0" smtClean="0">
                <a:solidFill>
                  <a:srgbClr val="00B050"/>
                </a:solidFill>
                <a:latin typeface="Comic Sans MS" pitchFamily="66" charset="0"/>
              </a:rPr>
              <a:t>…</a:t>
            </a:r>
            <a:endParaRPr lang="he-IL" sz="2400" dirty="0">
              <a:solidFill>
                <a:srgbClr val="00B050"/>
              </a:solidFill>
              <a:latin typeface="Comic Sans MS" pitchFamily="66" charset="0"/>
            </a:endParaRPr>
          </a:p>
        </p:txBody>
      </p:sp>
      <p:sp>
        <p:nvSpPr>
          <p:cNvPr id="29" name="Oval 28"/>
          <p:cNvSpPr/>
          <p:nvPr/>
        </p:nvSpPr>
        <p:spPr bwMode="auto">
          <a:xfrm>
            <a:off x="3422338" y="2787316"/>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0" name="Oval 29"/>
          <p:cNvSpPr/>
          <p:nvPr/>
        </p:nvSpPr>
        <p:spPr bwMode="auto">
          <a:xfrm>
            <a:off x="3429000" y="3168316"/>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1" name="Oval 30"/>
          <p:cNvSpPr/>
          <p:nvPr/>
        </p:nvSpPr>
        <p:spPr bwMode="auto">
          <a:xfrm>
            <a:off x="3429000" y="3547672"/>
            <a:ext cx="82862" cy="7784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sp>
        <p:nvSpPr>
          <p:cNvPr id="33"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23</a:t>
            </a:fld>
            <a:endParaRPr lang="en-US" dirty="0"/>
          </a:p>
        </p:txBody>
      </p:sp>
      <p:sp>
        <p:nvSpPr>
          <p:cNvPr id="24" name="Half Frame 23"/>
          <p:cNvSpPr/>
          <p:nvPr/>
        </p:nvSpPr>
        <p:spPr>
          <a:xfrm rot="13485588">
            <a:off x="6036148" y="5006634"/>
            <a:ext cx="270204" cy="590564"/>
          </a:xfrm>
          <a:prstGeom prst="halfFrame">
            <a:avLst>
              <a:gd name="adj1" fmla="val 14522"/>
              <a:gd name="adj2" fmla="val 1598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TextBox 24"/>
          <p:cNvSpPr txBox="1">
            <a:spLocks noChangeArrowheads="1"/>
          </p:cNvSpPr>
          <p:nvPr/>
        </p:nvSpPr>
        <p:spPr bwMode="auto">
          <a:xfrm>
            <a:off x="2209800" y="2187896"/>
            <a:ext cx="2286000" cy="523220"/>
          </a:xfrm>
          <a:prstGeom prst="rect">
            <a:avLst/>
          </a:prstGeom>
          <a:noFill/>
          <a:ln w="9525">
            <a:noFill/>
            <a:miter lim="800000"/>
            <a:headEnd/>
            <a:tailEnd/>
          </a:ln>
        </p:spPr>
        <p:txBody>
          <a:bodyPr wrap="square">
            <a:spAutoFit/>
          </a:bodyPr>
          <a:lstStyle/>
          <a:p>
            <a:r>
              <a:rPr lang="en-US" sz="2800" dirty="0" smtClean="0">
                <a:latin typeface="Comic Sans MS" pitchFamily="66" charset="0"/>
              </a:rPr>
              <a:t> </a:t>
            </a:r>
            <a:r>
              <a:rPr lang="en-US" sz="2400" dirty="0" smtClean="0">
                <a:solidFill>
                  <a:schemeClr val="tx2">
                    <a:lumMod val="75000"/>
                  </a:schemeClr>
                </a:solidFill>
                <a:latin typeface="Comic Sans MS" pitchFamily="66" charset="0"/>
              </a:rPr>
              <a:t>[BDMN05]</a:t>
            </a:r>
          </a:p>
        </p:txBody>
      </p:sp>
      <p:sp>
        <p:nvSpPr>
          <p:cNvPr id="26" name="Half Frame 25"/>
          <p:cNvSpPr/>
          <p:nvPr/>
        </p:nvSpPr>
        <p:spPr>
          <a:xfrm rot="13485588">
            <a:off x="7943048" y="2524118"/>
            <a:ext cx="270204" cy="590564"/>
          </a:xfrm>
          <a:prstGeom prst="halfFrame">
            <a:avLst>
              <a:gd name="adj1" fmla="val 14522"/>
              <a:gd name="adj2" fmla="val 1598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p:nvPr/>
        </p:nvSpPr>
        <p:spPr>
          <a:xfrm>
            <a:off x="762000" y="2057400"/>
            <a:ext cx="4876800" cy="2133600"/>
          </a:xfrm>
          <a:prstGeom prst="ellipse">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185346" name="Rectangle 2"/>
          <p:cNvSpPr>
            <a:spLocks noGrp="1" noChangeArrowheads="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Our Results 2: Power of Private Models</a:t>
            </a:r>
          </a:p>
        </p:txBody>
      </p:sp>
      <p:sp>
        <p:nvSpPr>
          <p:cNvPr id="13" name="TextBox 12"/>
          <p:cNvSpPr txBox="1">
            <a:spLocks noChangeArrowheads="1"/>
          </p:cNvSpPr>
          <p:nvPr/>
        </p:nvSpPr>
        <p:spPr bwMode="auto">
          <a:xfrm>
            <a:off x="381000" y="6229290"/>
            <a:ext cx="8153400" cy="400110"/>
          </a:xfrm>
          <a:prstGeom prst="rect">
            <a:avLst/>
          </a:prstGeom>
          <a:noFill/>
          <a:ln w="9525">
            <a:noFill/>
            <a:miter lim="800000"/>
            <a:headEnd/>
            <a:tailEnd/>
          </a:ln>
        </p:spPr>
        <p:txBody>
          <a:bodyPr wrap="square">
            <a:spAutoFit/>
          </a:bodyPr>
          <a:lstStyle/>
          <a:p>
            <a:r>
              <a:rPr lang="en-US" sz="2000" dirty="0">
                <a:solidFill>
                  <a:srgbClr val="C00000"/>
                </a:solidFill>
                <a:latin typeface="Comic Sans MS" pitchFamily="66" charset="0"/>
              </a:rPr>
              <a:t>PAC* = PAC learnable ignoring computational efficiency</a:t>
            </a:r>
          </a:p>
        </p:txBody>
      </p:sp>
      <p:sp>
        <p:nvSpPr>
          <p:cNvPr id="4" name="Rectangle 3"/>
          <p:cNvSpPr/>
          <p:nvPr/>
        </p:nvSpPr>
        <p:spPr bwMode="auto">
          <a:xfrm>
            <a:off x="280220" y="1143000"/>
            <a:ext cx="8406581" cy="49530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sz="2800" dirty="0">
              <a:solidFill>
                <a:srgbClr val="0070C0"/>
              </a:solidFill>
              <a:latin typeface="Comic Sans MS" pitchFamily="66" charset="0"/>
            </a:endParaRPr>
          </a:p>
          <a:p>
            <a:pPr algn="ctr">
              <a:defRPr/>
            </a:pPr>
            <a:r>
              <a:rPr lang="en-US" sz="2800" dirty="0">
                <a:solidFill>
                  <a:srgbClr val="0070C0"/>
                </a:solidFill>
                <a:latin typeface="Comic Sans MS" pitchFamily="66" charset="0"/>
              </a:rPr>
              <a:t>       </a:t>
            </a:r>
          </a:p>
        </p:txBody>
      </p:sp>
      <p:sp>
        <p:nvSpPr>
          <p:cNvPr id="18" name="TextBox 17"/>
          <p:cNvSpPr txBox="1">
            <a:spLocks noChangeArrowheads="1"/>
          </p:cNvSpPr>
          <p:nvPr/>
        </p:nvSpPr>
        <p:spPr bwMode="auto">
          <a:xfrm>
            <a:off x="2826389" y="5634335"/>
            <a:ext cx="3193411" cy="830997"/>
          </a:xfrm>
          <a:prstGeom prst="rect">
            <a:avLst/>
          </a:prstGeom>
          <a:noFill/>
          <a:ln w="9525">
            <a:noFill/>
            <a:miter lim="800000"/>
            <a:headEnd/>
            <a:tailEnd/>
          </a:ln>
        </p:spPr>
        <p:txBody>
          <a:bodyPr wrap="square">
            <a:spAutoFit/>
          </a:bodyPr>
          <a:lstStyle/>
          <a:p>
            <a:r>
              <a:rPr lang="en-US" sz="2400" dirty="0" smtClean="0">
                <a:latin typeface="Comic Sans MS" pitchFamily="66" charset="0"/>
              </a:rPr>
              <a:t>                   </a:t>
            </a:r>
            <a:r>
              <a:rPr lang="en-US" sz="2400" dirty="0" smtClean="0">
                <a:solidFill>
                  <a:srgbClr val="C00000"/>
                </a:solidFill>
                <a:latin typeface="Comic Sans MS" pitchFamily="66" charset="0"/>
              </a:rPr>
              <a:t>= PAC* </a:t>
            </a:r>
          </a:p>
          <a:p>
            <a:endParaRPr lang="he-IL" sz="2400" dirty="0">
              <a:latin typeface="Comic Sans MS" pitchFamily="66" charset="0"/>
            </a:endParaRPr>
          </a:p>
        </p:txBody>
      </p:sp>
      <p:sp>
        <p:nvSpPr>
          <p:cNvPr id="23" name="Oval 22"/>
          <p:cNvSpPr/>
          <p:nvPr/>
        </p:nvSpPr>
        <p:spPr>
          <a:xfrm>
            <a:off x="533400" y="1676400"/>
            <a:ext cx="6934200" cy="327660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r>
              <a:rPr lang="en-US" sz="2400" dirty="0">
                <a:solidFill>
                  <a:schemeClr val="tx1"/>
                </a:solidFill>
                <a:latin typeface="Comic Sans MS" pitchFamily="66" charset="0"/>
              </a:rPr>
              <a:t> </a:t>
            </a:r>
          </a:p>
          <a:p>
            <a:pPr algn="ctr">
              <a:defRPr/>
            </a:pPr>
            <a:r>
              <a:rPr lang="en-US" sz="2600" dirty="0">
                <a:solidFill>
                  <a:schemeClr val="tx1"/>
                </a:solidFill>
                <a:latin typeface="Comic Sans MS" pitchFamily="66" charset="0"/>
              </a:rPr>
              <a:t>  </a:t>
            </a:r>
          </a:p>
          <a:p>
            <a:pPr algn="ctr">
              <a:defRPr/>
            </a:pPr>
            <a:endParaRPr lang="en-US" sz="2600" dirty="0">
              <a:solidFill>
                <a:schemeClr val="tx1"/>
              </a:solidFill>
              <a:latin typeface="Comic Sans MS" pitchFamily="66" charset="0"/>
            </a:endParaRPr>
          </a:p>
          <a:p>
            <a:pPr algn="ctr">
              <a:defRPr/>
            </a:pPr>
            <a:r>
              <a:rPr lang="en-US" sz="3000" dirty="0" smtClean="0">
                <a:solidFill>
                  <a:schemeClr val="tx1"/>
                </a:solidFill>
                <a:latin typeface="Comic Sans MS" pitchFamily="66" charset="0"/>
              </a:rPr>
              <a:t> </a:t>
            </a:r>
            <a:endParaRPr lang="en-US" sz="3000" dirty="0">
              <a:solidFill>
                <a:schemeClr val="tx1"/>
              </a:solidFill>
              <a:latin typeface="Comic Sans MS" pitchFamily="66" charset="0"/>
            </a:endParaRPr>
          </a:p>
        </p:txBody>
      </p:sp>
      <p:sp>
        <p:nvSpPr>
          <p:cNvPr id="24" name="TextBox 11"/>
          <p:cNvSpPr txBox="1">
            <a:spLocks noChangeArrowheads="1"/>
          </p:cNvSpPr>
          <p:nvPr/>
        </p:nvSpPr>
        <p:spPr bwMode="auto">
          <a:xfrm>
            <a:off x="914400" y="2743200"/>
            <a:ext cx="4421981" cy="461665"/>
          </a:xfrm>
          <a:prstGeom prst="rect">
            <a:avLst/>
          </a:prstGeom>
          <a:noFill/>
          <a:ln w="38100">
            <a:noFill/>
            <a:miter lim="800000"/>
            <a:headEnd/>
            <a:tailEnd/>
          </a:ln>
        </p:spPr>
        <p:txBody>
          <a:bodyPr wrap="square">
            <a:spAutoFit/>
          </a:bodyPr>
          <a:lstStyle/>
          <a:p>
            <a:pPr algn="ctr"/>
            <a:r>
              <a:rPr lang="en-US" sz="2400" dirty="0" smtClean="0">
                <a:latin typeface="Comic Sans MS" pitchFamily="66" charset="0"/>
              </a:rPr>
              <a:t>Local </a:t>
            </a:r>
            <a:r>
              <a:rPr lang="en-US" sz="2400" dirty="0" err="1" smtClean="0">
                <a:latin typeface="Comic Sans MS" pitchFamily="66" charset="0"/>
              </a:rPr>
              <a:t>Noninteractive</a:t>
            </a:r>
            <a:r>
              <a:rPr lang="en-US" sz="2400" dirty="0" smtClean="0">
                <a:latin typeface="Comic Sans MS" pitchFamily="66" charset="0"/>
              </a:rPr>
              <a:t> </a:t>
            </a:r>
          </a:p>
        </p:txBody>
      </p:sp>
      <p:sp>
        <p:nvSpPr>
          <p:cNvPr id="34" name="TextBox 33"/>
          <p:cNvSpPr txBox="1">
            <a:spLocks noChangeArrowheads="1"/>
          </p:cNvSpPr>
          <p:nvPr/>
        </p:nvSpPr>
        <p:spPr bwMode="auto">
          <a:xfrm>
            <a:off x="2819400" y="5638800"/>
            <a:ext cx="3193411" cy="830997"/>
          </a:xfrm>
          <a:prstGeom prst="rect">
            <a:avLst/>
          </a:prstGeom>
          <a:noFill/>
          <a:ln w="9525">
            <a:noFill/>
            <a:miter lim="800000"/>
            <a:headEnd/>
            <a:tailEnd/>
          </a:ln>
        </p:spPr>
        <p:txBody>
          <a:bodyPr wrap="square">
            <a:spAutoFit/>
          </a:bodyPr>
          <a:lstStyle/>
          <a:p>
            <a:r>
              <a:rPr lang="en-US" sz="2400" dirty="0" smtClean="0">
                <a:latin typeface="Comic Sans MS" pitchFamily="66" charset="0"/>
              </a:rPr>
              <a:t>Centralized </a:t>
            </a:r>
          </a:p>
          <a:p>
            <a:endParaRPr lang="he-IL" sz="2400" dirty="0">
              <a:latin typeface="Comic Sans MS" pitchFamily="66" charset="0"/>
            </a:endParaRPr>
          </a:p>
        </p:txBody>
      </p:sp>
      <p:sp>
        <p:nvSpPr>
          <p:cNvPr id="45" name="TextBox 11"/>
          <p:cNvSpPr txBox="1">
            <a:spLocks noChangeArrowheads="1"/>
          </p:cNvSpPr>
          <p:nvPr/>
        </p:nvSpPr>
        <p:spPr bwMode="auto">
          <a:xfrm>
            <a:off x="914400" y="2826603"/>
            <a:ext cx="4421981" cy="830997"/>
          </a:xfrm>
          <a:prstGeom prst="rect">
            <a:avLst/>
          </a:prstGeom>
          <a:noFill/>
          <a:ln w="38100">
            <a:noFill/>
            <a:miter lim="800000"/>
            <a:headEnd/>
            <a:tailEnd/>
          </a:ln>
        </p:spPr>
        <p:txBody>
          <a:bodyPr wrap="square">
            <a:spAutoFit/>
          </a:bodyPr>
          <a:lstStyle/>
          <a:p>
            <a:pPr algn="ctr"/>
            <a:r>
              <a:rPr lang="en-US" sz="2400" dirty="0" smtClean="0">
                <a:solidFill>
                  <a:srgbClr val="FF0000"/>
                </a:solidFill>
                <a:latin typeface="Comic Sans MS" pitchFamily="66" charset="0"/>
              </a:rPr>
              <a:t> </a:t>
            </a:r>
          </a:p>
          <a:p>
            <a:pPr algn="ctr"/>
            <a:r>
              <a:rPr lang="en-US" sz="2400" dirty="0" smtClean="0">
                <a:solidFill>
                  <a:srgbClr val="FF0000"/>
                </a:solidFill>
                <a:latin typeface="Comic Sans MS" pitchFamily="66" charset="0"/>
              </a:rPr>
              <a:t>= </a:t>
            </a:r>
            <a:r>
              <a:rPr lang="en-US" sz="2400" dirty="0" err="1" smtClean="0">
                <a:solidFill>
                  <a:srgbClr val="FF0000"/>
                </a:solidFill>
                <a:latin typeface="Comic Sans MS" pitchFamily="66" charset="0"/>
              </a:rPr>
              <a:t>Nonadaptive</a:t>
            </a:r>
            <a:r>
              <a:rPr lang="en-US" sz="2400" dirty="0" smtClean="0">
                <a:solidFill>
                  <a:srgbClr val="FF0000"/>
                </a:solidFill>
                <a:latin typeface="Comic Sans MS" pitchFamily="66" charset="0"/>
              </a:rPr>
              <a:t> SQ</a:t>
            </a:r>
            <a:endParaRPr lang="he-IL" sz="2400" dirty="0">
              <a:solidFill>
                <a:srgbClr val="FF0000"/>
              </a:solidFill>
              <a:latin typeface="Comic Sans MS" pitchFamily="66" charset="0"/>
            </a:endParaRPr>
          </a:p>
        </p:txBody>
      </p:sp>
      <p:sp>
        <p:nvSpPr>
          <p:cNvPr id="46" name="TextBox 11"/>
          <p:cNvSpPr txBox="1">
            <a:spLocks noChangeArrowheads="1"/>
          </p:cNvSpPr>
          <p:nvPr/>
        </p:nvSpPr>
        <p:spPr bwMode="auto">
          <a:xfrm>
            <a:off x="2362200" y="4267200"/>
            <a:ext cx="2286000" cy="461665"/>
          </a:xfrm>
          <a:prstGeom prst="rect">
            <a:avLst/>
          </a:prstGeom>
          <a:noFill/>
          <a:ln w="38100">
            <a:noFill/>
            <a:miter lim="800000"/>
            <a:headEnd/>
            <a:tailEnd/>
          </a:ln>
        </p:spPr>
        <p:txBody>
          <a:bodyPr wrap="square">
            <a:spAutoFit/>
          </a:bodyPr>
          <a:lstStyle/>
          <a:p>
            <a:r>
              <a:rPr lang="en-US" sz="2400" dirty="0" smtClean="0">
                <a:latin typeface="Comic Sans MS" pitchFamily="66" charset="0"/>
              </a:rPr>
              <a:t>Local  </a:t>
            </a:r>
          </a:p>
        </p:txBody>
      </p:sp>
      <p:sp>
        <p:nvSpPr>
          <p:cNvPr id="47" name="TextBox 11"/>
          <p:cNvSpPr txBox="1">
            <a:spLocks noChangeArrowheads="1"/>
          </p:cNvSpPr>
          <p:nvPr/>
        </p:nvSpPr>
        <p:spPr bwMode="auto">
          <a:xfrm>
            <a:off x="2133600" y="4267200"/>
            <a:ext cx="2971800" cy="461665"/>
          </a:xfrm>
          <a:prstGeom prst="rect">
            <a:avLst/>
          </a:prstGeom>
          <a:noFill/>
          <a:ln w="38100">
            <a:noFill/>
            <a:miter lim="800000"/>
            <a:headEnd/>
            <a:tailEnd/>
          </a:ln>
        </p:spPr>
        <p:txBody>
          <a:bodyPr wrap="square">
            <a:spAutoFit/>
          </a:bodyPr>
          <a:lstStyle/>
          <a:p>
            <a:pPr algn="ctr"/>
            <a:r>
              <a:rPr lang="en-US" sz="2400" dirty="0" smtClean="0">
                <a:solidFill>
                  <a:srgbClr val="FF0000"/>
                </a:solidFill>
                <a:latin typeface="Comic Sans MS" pitchFamily="66" charset="0"/>
              </a:rPr>
              <a:t> = SQ</a:t>
            </a:r>
            <a:endParaRPr lang="he-IL" sz="2400" dirty="0">
              <a:solidFill>
                <a:srgbClr val="FF0000"/>
              </a:solidFill>
              <a:latin typeface="Comic Sans MS" pitchFamily="66" charset="0"/>
            </a:endParaRPr>
          </a:p>
        </p:txBody>
      </p:sp>
      <p:sp>
        <p:nvSpPr>
          <p:cNvPr id="48"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24</a:t>
            </a:fld>
            <a:endParaRPr lang="en-US" dirty="0"/>
          </a:p>
        </p:txBody>
      </p:sp>
      <p:sp>
        <p:nvSpPr>
          <p:cNvPr id="22" name="Half Frame 21"/>
          <p:cNvSpPr/>
          <p:nvPr/>
        </p:nvSpPr>
        <p:spPr>
          <a:xfrm rot="13485588">
            <a:off x="5885648" y="5343518"/>
            <a:ext cx="270204" cy="590564"/>
          </a:xfrm>
          <a:prstGeom prst="halfFrame">
            <a:avLst>
              <a:gd name="adj1" fmla="val 14522"/>
              <a:gd name="adj2" fmla="val 1598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5" grpId="0"/>
      <p:bldP spid="47" grpId="0"/>
      <p:bldP spid="2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Content Placeholder 43"/>
          <p:cNvSpPr>
            <a:spLocks noGrp="1"/>
          </p:cNvSpPr>
          <p:nvPr>
            <p:ph sz="quarter" idx="1"/>
          </p:nvPr>
        </p:nvSpPr>
        <p:spPr>
          <a:xfrm>
            <a:off x="533400" y="4191000"/>
            <a:ext cx="8229600" cy="2438400"/>
          </a:xfrm>
        </p:spPr>
        <p:txBody>
          <a:bodyPr>
            <a:normAutofit/>
          </a:bodyPr>
          <a:lstStyle/>
          <a:p>
            <a:pPr eaLnBrk="1" hangingPunct="1"/>
            <a:r>
              <a:rPr lang="en-US" dirty="0" smtClean="0"/>
              <a:t>Interactive</a:t>
            </a:r>
          </a:p>
          <a:p>
            <a:pPr eaLnBrk="1" hangingPunct="1"/>
            <a:r>
              <a:rPr lang="en-US" dirty="0" smtClean="0"/>
              <a:t>Non-interactive</a:t>
            </a:r>
          </a:p>
        </p:txBody>
      </p:sp>
      <p:sp>
        <p:nvSpPr>
          <p:cNvPr id="40" name="Title 39"/>
          <p:cNvSpPr>
            <a:spLocks noGrp="1"/>
          </p:cNvSpPr>
          <p:nvPr>
            <p:ph type="title"/>
          </p:nvPr>
        </p:nvSpPr>
        <p:spPr/>
        <p:txBody>
          <a:bodyPr/>
          <a:lstStyle/>
          <a:p>
            <a:r>
              <a:rPr lang="en-US" dirty="0" smtClean="0"/>
              <a:t>Reminder: Local Privacy Preserving Protocols</a:t>
            </a:r>
            <a:endParaRPr lang="en-US" dirty="0"/>
          </a:p>
        </p:txBody>
      </p:sp>
      <p:grpSp>
        <p:nvGrpSpPr>
          <p:cNvPr id="83" name="Group 45"/>
          <p:cNvGrpSpPr>
            <a:grpSpLocks/>
          </p:cNvGrpSpPr>
          <p:nvPr/>
        </p:nvGrpSpPr>
        <p:grpSpPr bwMode="auto">
          <a:xfrm>
            <a:off x="4343400" y="1295400"/>
            <a:ext cx="3048000" cy="3048000"/>
            <a:chOff x="1981200" y="2438400"/>
            <a:chExt cx="3048000" cy="3048000"/>
          </a:xfrm>
        </p:grpSpPr>
        <p:cxnSp>
          <p:nvCxnSpPr>
            <p:cNvPr id="84" name="Straight Arrow Connector 83"/>
            <p:cNvCxnSpPr/>
            <p:nvPr/>
          </p:nvCxnSpPr>
          <p:spPr bwMode="auto">
            <a:xfrm rot="5400000">
              <a:off x="4381500" y="2476500"/>
              <a:ext cx="685800" cy="6096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5" name="Straight Arrow Connector 84"/>
            <p:cNvCxnSpPr/>
            <p:nvPr/>
          </p:nvCxnSpPr>
          <p:spPr bwMode="auto">
            <a:xfrm rot="16200000" flipH="1">
              <a:off x="3048000" y="2971800"/>
              <a:ext cx="990600" cy="3810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bwMode="auto">
            <a:xfrm flipV="1">
              <a:off x="2362200" y="5183188"/>
              <a:ext cx="1143000" cy="30321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bwMode="auto">
            <a:xfrm>
              <a:off x="1981200" y="3048000"/>
              <a:ext cx="1524000" cy="12192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88" name="Rounded Rectangle 87"/>
          <p:cNvSpPr/>
          <p:nvPr/>
        </p:nvSpPr>
        <p:spPr>
          <a:xfrm>
            <a:off x="7848600" y="2667000"/>
            <a:ext cx="914400" cy="1143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chemeClr val="tx1"/>
                </a:solidFill>
                <a:latin typeface="Comic Sans MS" pitchFamily="66" charset="0"/>
              </a:rPr>
              <a:t>User</a:t>
            </a:r>
          </a:p>
        </p:txBody>
      </p:sp>
      <p:sp>
        <p:nvSpPr>
          <p:cNvPr id="89" name="Oval 5"/>
          <p:cNvSpPr>
            <a:spLocks noChangeArrowheads="1"/>
          </p:cNvSpPr>
          <p:nvPr/>
        </p:nvSpPr>
        <p:spPr bwMode="auto">
          <a:xfrm>
            <a:off x="3581400" y="4267200"/>
            <a:ext cx="1752600" cy="45720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defRPr/>
            </a:pPr>
            <a:r>
              <a:rPr lang="en-US" sz="3200">
                <a:solidFill>
                  <a:schemeClr val="bg1"/>
                </a:solidFill>
                <a:latin typeface="Comic Sans MS" pitchFamily="66" charset="0"/>
                <a:cs typeface="Arial" pitchFamily="34" charset="0"/>
              </a:rPr>
              <a:t>x</a:t>
            </a:r>
            <a:r>
              <a:rPr lang="en-US" sz="3200" baseline="-25000">
                <a:solidFill>
                  <a:schemeClr val="bg1"/>
                </a:solidFill>
                <a:latin typeface="Comic Sans MS" pitchFamily="66" charset="0"/>
                <a:cs typeface="Arial" pitchFamily="34" charset="0"/>
              </a:rPr>
              <a:t>n</a:t>
            </a:r>
          </a:p>
        </p:txBody>
      </p:sp>
      <p:sp>
        <p:nvSpPr>
          <p:cNvPr id="90" name="Oval 6"/>
          <p:cNvSpPr>
            <a:spLocks noChangeArrowheads="1"/>
          </p:cNvSpPr>
          <p:nvPr/>
        </p:nvSpPr>
        <p:spPr bwMode="auto">
          <a:xfrm>
            <a:off x="2590800" y="3429000"/>
            <a:ext cx="1752600" cy="45720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defRPr/>
            </a:pPr>
            <a:r>
              <a:rPr lang="en-US" sz="3200" dirty="0">
                <a:solidFill>
                  <a:schemeClr val="bg1"/>
                </a:solidFill>
                <a:latin typeface="Comic Sans MS" pitchFamily="66" charset="0"/>
                <a:cs typeface="Arial" pitchFamily="34" charset="0"/>
              </a:rPr>
              <a:t>x</a:t>
            </a:r>
            <a:r>
              <a:rPr lang="en-US" sz="3200" baseline="-25000" dirty="0">
                <a:solidFill>
                  <a:schemeClr val="bg1"/>
                </a:solidFill>
                <a:latin typeface="Comic Sans MS" pitchFamily="66" charset="0"/>
                <a:cs typeface="Arial" pitchFamily="34" charset="0"/>
              </a:rPr>
              <a:t>n-1</a:t>
            </a:r>
          </a:p>
        </p:txBody>
      </p:sp>
      <p:sp>
        <p:nvSpPr>
          <p:cNvPr id="91" name="Oval 7"/>
          <p:cNvSpPr>
            <a:spLocks noChangeArrowheads="1"/>
          </p:cNvSpPr>
          <p:nvPr/>
        </p:nvSpPr>
        <p:spPr bwMode="auto">
          <a:xfrm>
            <a:off x="2590800" y="2590800"/>
            <a:ext cx="1752600" cy="45720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130000"/>
              </a:lnSpc>
              <a:defRPr/>
            </a:pPr>
            <a:r>
              <a:rPr lang="en-US" sz="3200" dirty="0">
                <a:solidFill>
                  <a:schemeClr val="bg1"/>
                </a:solidFill>
                <a:latin typeface="Comic Sans MS" pitchFamily="66" charset="0"/>
                <a:cs typeface="Arial" pitchFamily="34" charset="0"/>
                <a:sym typeface="MT Extra" pitchFamily="18" charset="2"/>
              </a:rPr>
              <a:t></a:t>
            </a:r>
          </a:p>
        </p:txBody>
      </p:sp>
      <p:sp>
        <p:nvSpPr>
          <p:cNvPr id="92" name="Oval 8"/>
          <p:cNvSpPr>
            <a:spLocks noChangeArrowheads="1"/>
          </p:cNvSpPr>
          <p:nvPr/>
        </p:nvSpPr>
        <p:spPr bwMode="auto">
          <a:xfrm>
            <a:off x="3276600" y="1600200"/>
            <a:ext cx="1752600" cy="45720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defRPr/>
            </a:pPr>
            <a:r>
              <a:rPr lang="en-US" sz="3200">
                <a:solidFill>
                  <a:schemeClr val="bg1"/>
                </a:solidFill>
                <a:latin typeface="Comic Sans MS" pitchFamily="66" charset="0"/>
                <a:cs typeface="Arial" pitchFamily="34" charset="0"/>
              </a:rPr>
              <a:t>x</a:t>
            </a:r>
            <a:r>
              <a:rPr lang="en-US" sz="3200" baseline="-25000">
                <a:solidFill>
                  <a:schemeClr val="bg1"/>
                </a:solidFill>
                <a:latin typeface="Comic Sans MS" pitchFamily="66" charset="0"/>
                <a:cs typeface="Arial" pitchFamily="34" charset="0"/>
              </a:rPr>
              <a:t>3</a:t>
            </a:r>
          </a:p>
        </p:txBody>
      </p:sp>
      <p:sp>
        <p:nvSpPr>
          <p:cNvPr id="93" name="Oval 9"/>
          <p:cNvSpPr>
            <a:spLocks noChangeArrowheads="1"/>
          </p:cNvSpPr>
          <p:nvPr/>
        </p:nvSpPr>
        <p:spPr bwMode="auto">
          <a:xfrm>
            <a:off x="5181600" y="1219200"/>
            <a:ext cx="1752600" cy="45720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defRPr/>
            </a:pPr>
            <a:r>
              <a:rPr lang="en-US" sz="3200">
                <a:solidFill>
                  <a:schemeClr val="bg1"/>
                </a:solidFill>
                <a:latin typeface="Comic Sans MS" pitchFamily="66" charset="0"/>
                <a:cs typeface="Arial" pitchFamily="34" charset="0"/>
              </a:rPr>
              <a:t>x</a:t>
            </a:r>
            <a:r>
              <a:rPr lang="en-US" sz="3200" baseline="-25000">
                <a:solidFill>
                  <a:schemeClr val="bg1"/>
                </a:solidFill>
                <a:latin typeface="Comic Sans MS" pitchFamily="66" charset="0"/>
                <a:cs typeface="Arial" pitchFamily="34" charset="0"/>
              </a:rPr>
              <a:t>2</a:t>
            </a:r>
          </a:p>
        </p:txBody>
      </p:sp>
      <p:sp>
        <p:nvSpPr>
          <p:cNvPr id="94" name="Oval 10"/>
          <p:cNvSpPr>
            <a:spLocks noChangeArrowheads="1"/>
          </p:cNvSpPr>
          <p:nvPr/>
        </p:nvSpPr>
        <p:spPr bwMode="auto">
          <a:xfrm>
            <a:off x="7010400" y="990600"/>
            <a:ext cx="1752600" cy="457200"/>
          </a:xfrm>
          <a:prstGeom prst="ellipse">
            <a:avLst/>
          </a:prstGeom>
          <a:gradFill rotWithShape="1">
            <a:gsLst>
              <a:gs pos="0">
                <a:schemeClr val="hlink">
                  <a:gamma/>
                  <a:shade val="48627"/>
                  <a:invGamma/>
                </a:schemeClr>
              </a:gs>
              <a:gs pos="100000">
                <a:schemeClr val="hlink"/>
              </a:gs>
            </a:gsLst>
            <a:lin ang="2700000" scaled="1"/>
          </a:gradFill>
          <a:ln w="9525">
            <a:solidFill>
              <a:schemeClr val="tx1"/>
            </a:solidFill>
            <a:round/>
            <a:headEnd/>
            <a:tailEnd/>
          </a:ln>
          <a:effectLst/>
        </p:spPr>
        <p:txBody>
          <a:bodyPr wrap="none" anchor="ctr"/>
          <a:lstStyle/>
          <a:p>
            <a:pPr algn="ctr" eaLnBrk="0" hangingPunct="0">
              <a:lnSpc>
                <a:spcPct val="60000"/>
              </a:lnSpc>
              <a:defRPr/>
            </a:pPr>
            <a:r>
              <a:rPr lang="en-US" sz="3200">
                <a:solidFill>
                  <a:schemeClr val="bg1"/>
                </a:solidFill>
                <a:latin typeface="Comic Sans MS" pitchFamily="66" charset="0"/>
                <a:cs typeface="Arial" pitchFamily="34" charset="0"/>
              </a:rPr>
              <a:t>x</a:t>
            </a:r>
            <a:r>
              <a:rPr lang="en-US" sz="3200" baseline="-25000">
                <a:solidFill>
                  <a:schemeClr val="bg1"/>
                </a:solidFill>
                <a:latin typeface="Comic Sans MS" pitchFamily="66" charset="0"/>
                <a:cs typeface="Arial" pitchFamily="34" charset="0"/>
              </a:rPr>
              <a:t>1</a:t>
            </a:r>
          </a:p>
        </p:txBody>
      </p:sp>
      <p:grpSp>
        <p:nvGrpSpPr>
          <p:cNvPr id="95" name="Group 44"/>
          <p:cNvGrpSpPr>
            <a:grpSpLocks/>
          </p:cNvGrpSpPr>
          <p:nvPr/>
        </p:nvGrpSpPr>
        <p:grpSpPr bwMode="auto">
          <a:xfrm>
            <a:off x="6324600" y="2286000"/>
            <a:ext cx="1524000" cy="1752600"/>
            <a:chOff x="3962400" y="2590800"/>
            <a:chExt cx="1524000" cy="1752600"/>
          </a:xfrm>
        </p:grpSpPr>
        <p:cxnSp>
          <p:nvCxnSpPr>
            <p:cNvPr id="96" name="Straight Arrow Connector 95"/>
            <p:cNvCxnSpPr/>
            <p:nvPr/>
          </p:nvCxnSpPr>
          <p:spPr bwMode="auto">
            <a:xfrm>
              <a:off x="4648200" y="2590800"/>
              <a:ext cx="838200" cy="5334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p:nvPr/>
          </p:nvCxnSpPr>
          <p:spPr bwMode="auto">
            <a:xfrm>
              <a:off x="3962400" y="2895600"/>
              <a:ext cx="1524000" cy="3810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bwMode="auto">
            <a:xfrm flipV="1">
              <a:off x="3962400" y="3810000"/>
              <a:ext cx="1524000" cy="5334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bwMode="auto">
            <a:xfrm>
              <a:off x="3962400" y="3429000"/>
              <a:ext cx="1524000" cy="1905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00" name="Group 45"/>
          <p:cNvGrpSpPr>
            <a:grpSpLocks/>
          </p:cNvGrpSpPr>
          <p:nvPr/>
        </p:nvGrpSpPr>
        <p:grpSpPr bwMode="auto">
          <a:xfrm>
            <a:off x="6324600" y="2057400"/>
            <a:ext cx="1600200" cy="2133600"/>
            <a:chOff x="3962400" y="2362200"/>
            <a:chExt cx="1600200" cy="2133600"/>
          </a:xfrm>
        </p:grpSpPr>
        <p:cxnSp>
          <p:nvCxnSpPr>
            <p:cNvPr id="101" name="Straight Arrow Connector 100"/>
            <p:cNvCxnSpPr/>
            <p:nvPr/>
          </p:nvCxnSpPr>
          <p:spPr bwMode="auto">
            <a:xfrm rot="10800000">
              <a:off x="4648200" y="2362200"/>
              <a:ext cx="914400" cy="6096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bwMode="auto">
            <a:xfrm rot="10800000">
              <a:off x="3962400" y="3124200"/>
              <a:ext cx="1524000" cy="3048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bwMode="auto">
            <a:xfrm rot="10800000" flipV="1">
              <a:off x="3962400" y="3962400"/>
              <a:ext cx="1524000" cy="5334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p:nvPr/>
          </p:nvCxnSpPr>
          <p:spPr bwMode="auto">
            <a:xfrm rot="10800000">
              <a:off x="3962400" y="3581400"/>
              <a:ext cx="1524000" cy="1524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05" name="Group 81"/>
          <p:cNvGrpSpPr>
            <a:grpSpLocks/>
          </p:cNvGrpSpPr>
          <p:nvPr/>
        </p:nvGrpSpPr>
        <p:grpSpPr bwMode="auto">
          <a:xfrm>
            <a:off x="5867400" y="1981200"/>
            <a:ext cx="1143000" cy="2286000"/>
            <a:chOff x="3505200" y="4038600"/>
            <a:chExt cx="1143000" cy="2286000"/>
          </a:xfrm>
        </p:grpSpPr>
        <p:sp>
          <p:nvSpPr>
            <p:cNvPr id="106" name="Rectangle 105"/>
            <p:cNvSpPr/>
            <p:nvPr/>
          </p:nvSpPr>
          <p:spPr>
            <a:xfrm>
              <a:off x="4191000" y="4038600"/>
              <a:ext cx="457200" cy="3810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dirty="0" smtClean="0">
                  <a:solidFill>
                    <a:schemeClr val="tx1"/>
                  </a:solidFill>
                  <a:latin typeface="Comic Sans MS" pitchFamily="66" charset="0"/>
                </a:rPr>
                <a:t>R</a:t>
              </a:r>
              <a:r>
                <a:rPr lang="en-US" baseline="-25000" dirty="0" smtClean="0">
                  <a:solidFill>
                    <a:schemeClr val="tx1"/>
                  </a:solidFill>
                  <a:latin typeface="Comic Sans MS" pitchFamily="66" charset="0"/>
                  <a:cs typeface="Times New Roman" pitchFamily="18" charset="0"/>
                </a:rPr>
                <a:t>1</a:t>
              </a:r>
              <a:endParaRPr lang="en-US" baseline="-25000" dirty="0">
                <a:solidFill>
                  <a:schemeClr val="tx1"/>
                </a:solidFill>
                <a:latin typeface="Comic Sans MS" pitchFamily="66" charset="0"/>
                <a:cs typeface="Times New Roman" pitchFamily="18" charset="0"/>
              </a:endParaRPr>
            </a:p>
          </p:txBody>
        </p:sp>
        <p:sp>
          <p:nvSpPr>
            <p:cNvPr id="107" name="TextBox 35"/>
            <p:cNvSpPr txBox="1">
              <a:spLocks noChangeArrowheads="1"/>
            </p:cNvSpPr>
            <p:nvPr/>
          </p:nvSpPr>
          <p:spPr bwMode="auto">
            <a:xfrm>
              <a:off x="3886200" y="5181600"/>
              <a:ext cx="381000" cy="400050"/>
            </a:xfrm>
            <a:prstGeom prst="rect">
              <a:avLst/>
            </a:prstGeom>
            <a:noFill/>
            <a:ln w="9525">
              <a:noFill/>
              <a:miter lim="800000"/>
              <a:headEnd/>
              <a:tailEnd/>
            </a:ln>
          </p:spPr>
          <p:txBody>
            <a:bodyPr>
              <a:spAutoFit/>
            </a:bodyPr>
            <a:lstStyle/>
            <a:p>
              <a:endParaRPr lang="he-IL" sz="2000">
                <a:latin typeface="Comic Sans MS" pitchFamily="66" charset="0"/>
              </a:endParaRPr>
            </a:p>
          </p:txBody>
        </p:sp>
        <p:sp>
          <p:nvSpPr>
            <p:cNvPr id="108" name="Rectangle 107"/>
            <p:cNvSpPr/>
            <p:nvPr/>
          </p:nvSpPr>
          <p:spPr>
            <a:xfrm>
              <a:off x="3505200" y="4572000"/>
              <a:ext cx="457200" cy="3810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dirty="0" smtClean="0">
                  <a:solidFill>
                    <a:schemeClr val="tx1"/>
                  </a:solidFill>
                  <a:latin typeface="Comic Sans MS" pitchFamily="66" charset="0"/>
                </a:rPr>
                <a:t>R</a:t>
              </a:r>
              <a:r>
                <a:rPr lang="en-US" baseline="-25000" dirty="0" smtClean="0">
                  <a:solidFill>
                    <a:schemeClr val="tx1"/>
                  </a:solidFill>
                  <a:latin typeface="Comic Sans MS" pitchFamily="66" charset="0"/>
                </a:rPr>
                <a:t>2</a:t>
              </a:r>
              <a:endParaRPr lang="en-US" baseline="-25000" dirty="0">
                <a:solidFill>
                  <a:schemeClr val="tx1"/>
                </a:solidFill>
                <a:latin typeface="Comic Sans MS" pitchFamily="66" charset="0"/>
              </a:endParaRPr>
            </a:p>
          </p:txBody>
        </p:sp>
        <p:sp>
          <p:nvSpPr>
            <p:cNvPr id="109" name="Rectangle 108"/>
            <p:cNvSpPr/>
            <p:nvPr/>
          </p:nvSpPr>
          <p:spPr>
            <a:xfrm>
              <a:off x="3505200" y="5943600"/>
              <a:ext cx="457200" cy="3810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dirty="0" err="1" smtClean="0">
                  <a:solidFill>
                    <a:schemeClr val="tx1"/>
                  </a:solidFill>
                  <a:latin typeface="Comic Sans MS" pitchFamily="66" charset="0"/>
                </a:rPr>
                <a:t>R</a:t>
              </a:r>
              <a:r>
                <a:rPr lang="en-US" baseline="-25000" dirty="0" err="1" smtClean="0">
                  <a:solidFill>
                    <a:schemeClr val="tx1"/>
                  </a:solidFill>
                  <a:latin typeface="Comic Sans MS" pitchFamily="66" charset="0"/>
                  <a:cs typeface="Times New Roman" pitchFamily="18" charset="0"/>
                </a:rPr>
                <a:t>n</a:t>
              </a:r>
              <a:endParaRPr lang="en-US" baseline="-25000" dirty="0">
                <a:solidFill>
                  <a:schemeClr val="tx1"/>
                </a:solidFill>
                <a:latin typeface="Comic Sans MS" pitchFamily="66" charset="0"/>
                <a:cs typeface="Times New Roman" pitchFamily="18" charset="0"/>
              </a:endParaRPr>
            </a:p>
          </p:txBody>
        </p:sp>
        <p:sp>
          <p:nvSpPr>
            <p:cNvPr id="110" name="Rectangle 109"/>
            <p:cNvSpPr/>
            <p:nvPr/>
          </p:nvSpPr>
          <p:spPr>
            <a:xfrm>
              <a:off x="3505200" y="5029200"/>
              <a:ext cx="457200" cy="3810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dirty="0" smtClean="0">
                  <a:solidFill>
                    <a:schemeClr val="tx1"/>
                  </a:solidFill>
                  <a:latin typeface="Comic Sans MS" pitchFamily="66" charset="0"/>
                </a:rPr>
                <a:t>R</a:t>
              </a:r>
              <a:r>
                <a:rPr lang="en-US" baseline="-25000" dirty="0" smtClean="0">
                  <a:solidFill>
                    <a:schemeClr val="tx1"/>
                  </a:solidFill>
                  <a:latin typeface="Comic Sans MS" pitchFamily="66" charset="0"/>
                </a:rPr>
                <a:t>3</a:t>
              </a:r>
              <a:endParaRPr lang="en-US" baseline="-25000" dirty="0">
                <a:solidFill>
                  <a:schemeClr val="tx1"/>
                </a:solidFill>
                <a:latin typeface="Comic Sans MS" pitchFamily="66" charset="0"/>
              </a:endParaRPr>
            </a:p>
          </p:txBody>
        </p:sp>
        <p:sp>
          <p:nvSpPr>
            <p:cNvPr id="111" name="TextBox 76"/>
            <p:cNvSpPr txBox="1">
              <a:spLocks noChangeArrowheads="1"/>
            </p:cNvSpPr>
            <p:nvPr/>
          </p:nvSpPr>
          <p:spPr bwMode="auto">
            <a:xfrm>
              <a:off x="3505200" y="5486400"/>
              <a:ext cx="457200" cy="381000"/>
            </a:xfrm>
            <a:prstGeom prst="rect">
              <a:avLst/>
            </a:prstGeom>
            <a:noFill/>
            <a:ln w="9525">
              <a:noFill/>
              <a:miter lim="800000"/>
              <a:headEnd/>
              <a:tailEnd/>
            </a:ln>
          </p:spPr>
          <p:txBody>
            <a:bodyPr>
              <a:spAutoFit/>
            </a:bodyPr>
            <a:lstStyle/>
            <a:p>
              <a:r>
                <a:rPr lang="en-US"/>
                <a:t>…</a:t>
              </a:r>
              <a:endParaRPr lang="he-IL"/>
            </a:p>
          </p:txBody>
        </p:sp>
      </p:grpSp>
      <p:sp>
        <p:nvSpPr>
          <p:cNvPr id="112"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25</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
                                            <p:txEl>
                                              <p:pRg st="1" end="1"/>
                                            </p:txEl>
                                          </p:spTgt>
                                        </p:tgtEl>
                                        <p:attrNameLst>
                                          <p:attrName>style.visibility</p:attrName>
                                        </p:attrNameLst>
                                      </p:cBhvr>
                                      <p:to>
                                        <p:strVal val="visible"/>
                                      </p:to>
                                    </p:set>
                                  </p:childTnLst>
                                </p:cTn>
                              </p:par>
                              <p:par>
                                <p:cTn id="11" presetID="10" presetClass="exit" presetSubtype="0" fill="hold" nodeType="withEffect">
                                  <p:stCondLst>
                                    <p:cond delay="0"/>
                                  </p:stCondLst>
                                  <p:childTnLst>
                                    <p:animEffect transition="out" filter="fade">
                                      <p:cBhvr>
                                        <p:cTn id="12" dur="2000"/>
                                        <p:tgtEl>
                                          <p:spTgt spid="100"/>
                                        </p:tgtEl>
                                      </p:cBhvr>
                                    </p:animEffect>
                                    <p:set>
                                      <p:cBhvr>
                                        <p:cTn id="13" dur="1" fill="hold">
                                          <p:stCondLst>
                                            <p:cond delay="1999"/>
                                          </p:stCondLst>
                                        </p:cTn>
                                        <p:tgtEl>
                                          <p:spTgt spid="1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Content Placeholder 2"/>
          <p:cNvSpPr>
            <a:spLocks noGrp="1"/>
          </p:cNvSpPr>
          <p:nvPr>
            <p:ph sz="quarter" idx="1"/>
          </p:nvPr>
        </p:nvSpPr>
        <p:spPr>
          <a:xfrm>
            <a:off x="457200" y="914400"/>
            <a:ext cx="8305800" cy="5867400"/>
          </a:xfrm>
        </p:spPr>
        <p:txBody>
          <a:bodyPr>
            <a:normAutofit/>
          </a:bodyPr>
          <a:lstStyle/>
          <a:p>
            <a:r>
              <a:rPr lang="en-US" sz="2400" dirty="0" smtClean="0"/>
              <a:t>Same guarantees as PAC model, but algorithm no longer has access to individual examples</a:t>
            </a:r>
          </a:p>
          <a:p>
            <a:pPr>
              <a:buNone/>
            </a:pPr>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b="1" dirty="0" smtClean="0"/>
          </a:p>
          <a:p>
            <a:endParaRPr lang="en-US" sz="2400" b="1" dirty="0" smtClean="0"/>
          </a:p>
          <a:p>
            <a:pPr>
              <a:buNone/>
            </a:pPr>
            <a:r>
              <a:rPr lang="en-US" sz="2400" i="1" dirty="0" smtClean="0">
                <a:solidFill>
                  <a:srgbClr val="0000FF"/>
                </a:solidFill>
              </a:rPr>
              <a:t>Theorem</a:t>
            </a:r>
            <a:r>
              <a:rPr lang="en-US" sz="2400" b="1" dirty="0" smtClean="0"/>
              <a:t> </a:t>
            </a:r>
            <a:r>
              <a:rPr lang="en-US" sz="2400" dirty="0" smtClean="0">
                <a:solidFill>
                  <a:schemeClr val="tx2"/>
                </a:solidFill>
              </a:rPr>
              <a:t>[BDMN05]</a:t>
            </a:r>
            <a:r>
              <a:rPr lang="en-US" sz="2400" dirty="0" smtClean="0"/>
              <a:t>. Any SQ algorithm can be simulated by a private algorithm</a:t>
            </a:r>
          </a:p>
          <a:p>
            <a:pPr>
              <a:buNone/>
            </a:pPr>
            <a:r>
              <a:rPr lang="en-US" sz="2400" i="1" dirty="0" smtClean="0"/>
              <a:t>Proof: </a:t>
            </a:r>
            <a:r>
              <a:rPr lang="en-US" sz="2400" dirty="0" smtClean="0">
                <a:solidFill>
                  <a:schemeClr val="tx2"/>
                </a:solidFill>
              </a:rPr>
              <a:t>[DMNS06]</a:t>
            </a:r>
            <a:r>
              <a:rPr lang="en-US" sz="2400" i="1" dirty="0" smtClean="0"/>
              <a:t> </a:t>
            </a:r>
            <a:r>
              <a:rPr lang="en-US" sz="2400" dirty="0" smtClean="0"/>
              <a:t>Perturb query answers using Laplace noise.</a:t>
            </a:r>
          </a:p>
        </p:txBody>
      </p:sp>
      <p:sp>
        <p:nvSpPr>
          <p:cNvPr id="5" name="Rectangle 4"/>
          <p:cNvSpPr/>
          <p:nvPr/>
        </p:nvSpPr>
        <p:spPr>
          <a:xfrm>
            <a:off x="381000" y="1828800"/>
            <a:ext cx="1143000" cy="1752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i="1" dirty="0">
                <a:solidFill>
                  <a:schemeClr val="tx1"/>
                </a:solidFill>
                <a:latin typeface="Comic Sans MS" pitchFamily="66" charset="0"/>
              </a:rPr>
              <a:t>SQ</a:t>
            </a:r>
          </a:p>
          <a:p>
            <a:pPr algn="ctr" fontAlgn="auto">
              <a:spcBef>
                <a:spcPts val="0"/>
              </a:spcBef>
              <a:spcAft>
                <a:spcPts val="0"/>
              </a:spcAft>
              <a:defRPr/>
            </a:pPr>
            <a:r>
              <a:rPr lang="en-US" sz="2000" dirty="0">
                <a:solidFill>
                  <a:schemeClr val="tx1"/>
                </a:solidFill>
                <a:latin typeface="Comic Sans MS" pitchFamily="66" charset="0"/>
              </a:rPr>
              <a:t>Oracl</a:t>
            </a:r>
            <a:r>
              <a:rPr lang="en-US" dirty="0">
                <a:solidFill>
                  <a:schemeClr val="tx1"/>
                </a:solidFill>
                <a:latin typeface="Comic Sans MS" pitchFamily="66" charset="0"/>
              </a:rPr>
              <a:t>e</a:t>
            </a:r>
          </a:p>
        </p:txBody>
      </p:sp>
      <p:sp>
        <p:nvSpPr>
          <p:cNvPr id="8" name="Rectangle 7"/>
          <p:cNvSpPr/>
          <p:nvPr/>
        </p:nvSpPr>
        <p:spPr>
          <a:xfrm>
            <a:off x="3962400" y="1828800"/>
            <a:ext cx="1524000" cy="1752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dirty="0">
                <a:solidFill>
                  <a:schemeClr val="tx1"/>
                </a:solidFill>
                <a:latin typeface="Comic Sans MS" pitchFamily="66" charset="0"/>
              </a:rPr>
              <a:t>Algorithm</a:t>
            </a:r>
          </a:p>
        </p:txBody>
      </p:sp>
      <p:grpSp>
        <p:nvGrpSpPr>
          <p:cNvPr id="3" name="Group 14"/>
          <p:cNvGrpSpPr>
            <a:grpSpLocks/>
          </p:cNvGrpSpPr>
          <p:nvPr/>
        </p:nvGrpSpPr>
        <p:grpSpPr bwMode="auto">
          <a:xfrm>
            <a:off x="1524000" y="1752600"/>
            <a:ext cx="2514600" cy="458788"/>
            <a:chOff x="960" y="2208"/>
            <a:chExt cx="1584" cy="289"/>
          </a:xfrm>
        </p:grpSpPr>
        <p:cxnSp>
          <p:nvCxnSpPr>
            <p:cNvPr id="10" name="Straight Arrow Connector 9"/>
            <p:cNvCxnSpPr/>
            <p:nvPr/>
          </p:nvCxnSpPr>
          <p:spPr>
            <a:xfrm rot="10800000">
              <a:off x="960" y="2496"/>
              <a:ext cx="1536" cy="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6089" name="TextBox 12"/>
            <p:cNvSpPr txBox="1">
              <a:spLocks noChangeArrowheads="1"/>
            </p:cNvSpPr>
            <p:nvPr/>
          </p:nvSpPr>
          <p:spPr bwMode="auto">
            <a:xfrm>
              <a:off x="1008" y="2208"/>
              <a:ext cx="1536" cy="252"/>
            </a:xfrm>
            <a:prstGeom prst="rect">
              <a:avLst/>
            </a:prstGeom>
            <a:noFill/>
            <a:ln w="9525">
              <a:noFill/>
              <a:miter lim="800000"/>
              <a:headEnd/>
              <a:tailEnd/>
            </a:ln>
          </p:spPr>
          <p:txBody>
            <a:bodyPr>
              <a:spAutoFit/>
            </a:bodyPr>
            <a:lstStyle/>
            <a:p>
              <a:r>
                <a:rPr lang="en-US" sz="2000">
                  <a:latin typeface="Comic Sans MS" pitchFamily="66" charset="0"/>
                </a:rPr>
                <a:t>g: D × {0,</a:t>
              </a:r>
              <a:r>
                <a:rPr lang="en-US" sz="2000">
                  <a:latin typeface="Comic Sans MS" pitchFamily="66" charset="0"/>
                  <a:cs typeface="Times New Roman" pitchFamily="18" charset="0"/>
                </a:rPr>
                <a:t>1</a:t>
              </a:r>
              <a:r>
                <a:rPr lang="en-US" sz="2000">
                  <a:latin typeface="Comic Sans MS" pitchFamily="66" charset="0"/>
                </a:rPr>
                <a:t>} </a:t>
              </a:r>
              <a:r>
                <a:rPr lang="en-US" sz="2000">
                  <a:latin typeface="Comic Sans MS" pitchFamily="66" charset="0"/>
                  <a:sym typeface="Symbol" pitchFamily="18" charset="2"/>
                </a:rPr>
                <a:t> </a:t>
              </a:r>
              <a:r>
                <a:rPr lang="en-US" sz="2000">
                  <a:latin typeface="Comic Sans MS" pitchFamily="66" charset="0"/>
                </a:rPr>
                <a:t>{0,</a:t>
              </a:r>
              <a:r>
                <a:rPr lang="en-US" sz="2000">
                  <a:latin typeface="Comic Sans MS" pitchFamily="66" charset="0"/>
                  <a:cs typeface="Times New Roman" pitchFamily="18" charset="0"/>
                </a:rPr>
                <a:t>1</a:t>
              </a:r>
              <a:r>
                <a:rPr lang="en-US" sz="2000">
                  <a:latin typeface="Comic Sans MS" pitchFamily="66" charset="0"/>
                </a:rPr>
                <a:t>}</a:t>
              </a:r>
            </a:p>
          </p:txBody>
        </p:sp>
      </p:grpSp>
      <p:grpSp>
        <p:nvGrpSpPr>
          <p:cNvPr id="4" name="Group 15"/>
          <p:cNvGrpSpPr>
            <a:grpSpLocks/>
          </p:cNvGrpSpPr>
          <p:nvPr/>
        </p:nvGrpSpPr>
        <p:grpSpPr bwMode="auto">
          <a:xfrm>
            <a:off x="1524000" y="3200400"/>
            <a:ext cx="2438400" cy="552450"/>
            <a:chOff x="960" y="3120"/>
            <a:chExt cx="1536" cy="348"/>
          </a:xfrm>
        </p:grpSpPr>
        <p:cxnSp>
          <p:nvCxnSpPr>
            <p:cNvPr id="12" name="Straight Arrow Connector 11"/>
            <p:cNvCxnSpPr/>
            <p:nvPr/>
          </p:nvCxnSpPr>
          <p:spPr>
            <a:xfrm>
              <a:off x="960" y="3120"/>
              <a:ext cx="1536" cy="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6090" name="TextBox 14"/>
            <p:cNvSpPr txBox="1">
              <a:spLocks noChangeArrowheads="1"/>
            </p:cNvSpPr>
            <p:nvPr/>
          </p:nvSpPr>
          <p:spPr bwMode="auto">
            <a:xfrm>
              <a:off x="1008" y="3216"/>
              <a:ext cx="1488" cy="252"/>
            </a:xfrm>
            <a:prstGeom prst="rect">
              <a:avLst/>
            </a:prstGeom>
            <a:noFill/>
            <a:ln w="9525">
              <a:noFill/>
              <a:miter lim="800000"/>
              <a:headEnd/>
              <a:tailEnd/>
            </a:ln>
          </p:spPr>
          <p:txBody>
            <a:bodyPr>
              <a:spAutoFit/>
            </a:bodyPr>
            <a:lstStyle/>
            <a:p>
              <a:r>
                <a:rPr lang="en-US" sz="2000">
                  <a:latin typeface="Comic Sans MS" pitchFamily="66" charset="0"/>
                </a:rPr>
                <a:t>E</a:t>
              </a:r>
              <a:r>
                <a:rPr lang="en-US" sz="2000" baseline="-25000">
                  <a:latin typeface="Comic Sans MS" pitchFamily="66" charset="0"/>
                </a:rPr>
                <a:t>y~P</a:t>
              </a:r>
              <a:r>
                <a:rPr lang="en-US" sz="2000">
                  <a:latin typeface="Comic Sans MS" pitchFamily="66" charset="0"/>
                </a:rPr>
                <a:t>[g(y,c(y))=</a:t>
              </a:r>
              <a:r>
                <a:rPr lang="en-US" sz="2000">
                  <a:latin typeface="Comic Sans MS" pitchFamily="66" charset="0"/>
                  <a:cs typeface="Times New Roman" pitchFamily="18" charset="0"/>
                </a:rPr>
                <a:t>1</a:t>
              </a:r>
              <a:r>
                <a:rPr lang="en-US" sz="2000">
                  <a:latin typeface="Comic Sans MS" pitchFamily="66" charset="0"/>
                </a:rPr>
                <a:t>] </a:t>
              </a:r>
              <a:r>
                <a:rPr lang="en-US" sz="2000">
                  <a:latin typeface="Comic Sans MS" pitchFamily="66" charset="0"/>
                  <a:cs typeface="Times New Roman" pitchFamily="18" charset="0"/>
                </a:rPr>
                <a:t>±</a:t>
              </a:r>
              <a:r>
                <a:rPr lang="en-US" sz="2000">
                  <a:latin typeface="Comic Sans MS" pitchFamily="66" charset="0"/>
                  <a:cs typeface="Times New Roman" pitchFamily="18" charset="0"/>
                  <a:sym typeface="Symbol" pitchFamily="18" charset="2"/>
                </a:rPr>
                <a:t></a:t>
              </a:r>
              <a:r>
                <a:rPr lang="en-US" sz="2000">
                  <a:latin typeface="Comic Sans MS" pitchFamily="66" charset="0"/>
                  <a:cs typeface="Times New Roman" pitchFamily="18" charset="0"/>
                </a:rPr>
                <a:t> </a:t>
              </a:r>
              <a:endParaRPr lang="en-US" sz="2000">
                <a:latin typeface="Comic Sans MS" pitchFamily="66" charset="0"/>
              </a:endParaRPr>
            </a:p>
          </p:txBody>
        </p:sp>
      </p:grpSp>
      <p:sp>
        <p:nvSpPr>
          <p:cNvPr id="18" name="Rounded Rectangular Callout 17"/>
          <p:cNvSpPr>
            <a:spLocks noChangeArrowheads="1"/>
          </p:cNvSpPr>
          <p:nvPr/>
        </p:nvSpPr>
        <p:spPr bwMode="auto">
          <a:xfrm>
            <a:off x="2438400" y="3886200"/>
            <a:ext cx="4114800" cy="914400"/>
          </a:xfrm>
          <a:prstGeom prst="wedgeRoundRectCallout">
            <a:avLst>
              <a:gd name="adj1" fmla="val -59984"/>
              <a:gd name="adj2" fmla="val -65068"/>
              <a:gd name="adj3" fmla="val 16667"/>
            </a:avLst>
          </a:prstGeom>
          <a:solidFill>
            <a:schemeClr val="bg1"/>
          </a:solidFill>
          <a:ln w="25400" algn="ctr">
            <a:solidFill>
              <a:srgbClr val="BB6126"/>
            </a:solidFill>
            <a:miter lim="800000"/>
            <a:headEnd/>
            <a:tailEnd/>
          </a:ln>
        </p:spPr>
        <p:txBody>
          <a:bodyPr anchor="ctr"/>
          <a:lstStyle/>
          <a:p>
            <a:pPr algn="ctr" fontAlgn="auto">
              <a:spcBef>
                <a:spcPts val="0"/>
              </a:spcBef>
              <a:spcAft>
                <a:spcPts val="0"/>
              </a:spcAft>
              <a:defRPr/>
            </a:pPr>
            <a:r>
              <a:rPr lang="en-US" sz="2000" dirty="0" smtClean="0">
                <a:latin typeface="Comic Sans MS" pitchFamily="66" charset="0"/>
              </a:rPr>
              <a:t>Probability that a random labeled example (~ P) satisfies g</a:t>
            </a:r>
            <a:endParaRPr lang="en-US" sz="2000" dirty="0">
              <a:latin typeface="Comic Sans MS" pitchFamily="66" charset="0"/>
            </a:endParaRPr>
          </a:p>
        </p:txBody>
      </p:sp>
      <p:sp>
        <p:nvSpPr>
          <p:cNvPr id="46092" name="Rectangle 18"/>
          <p:cNvSpPr>
            <a:spLocks noChangeArrowheads="1"/>
          </p:cNvSpPr>
          <p:nvPr/>
        </p:nvSpPr>
        <p:spPr bwMode="auto">
          <a:xfrm>
            <a:off x="5715000" y="1981200"/>
            <a:ext cx="2895600" cy="1477963"/>
          </a:xfrm>
          <a:prstGeom prst="rect">
            <a:avLst/>
          </a:prstGeom>
          <a:noFill/>
          <a:ln w="9525">
            <a:noFill/>
            <a:miter lim="800000"/>
            <a:headEnd/>
            <a:tailEnd/>
          </a:ln>
        </p:spPr>
        <p:txBody>
          <a:bodyPr>
            <a:spAutoFit/>
          </a:bodyPr>
          <a:lstStyle/>
          <a:p>
            <a:pPr>
              <a:buFont typeface="Wingdings" pitchFamily="2" charset="2"/>
              <a:buChar char="ü"/>
            </a:pPr>
            <a:r>
              <a:rPr lang="el-GR" sz="2200">
                <a:latin typeface="Comic Sans MS" pitchFamily="66" charset="0"/>
                <a:cs typeface="Times New Roman" pitchFamily="18" charset="0"/>
              </a:rPr>
              <a:t>τ</a:t>
            </a:r>
            <a:r>
              <a:rPr lang="en-US" sz="2200">
                <a:latin typeface="Comic Sans MS" pitchFamily="66" charset="0"/>
              </a:rPr>
              <a:t> &gt; </a:t>
            </a:r>
            <a:r>
              <a:rPr lang="en-US" sz="2400">
                <a:latin typeface="Comic Sans MS" pitchFamily="66" charset="0"/>
                <a:cs typeface="Times New Roman" pitchFamily="18" charset="0"/>
              </a:rPr>
              <a:t>1</a:t>
            </a:r>
            <a:r>
              <a:rPr lang="en-US" sz="2200">
                <a:latin typeface="Comic Sans MS" pitchFamily="66" charset="0"/>
              </a:rPr>
              <a:t>/poly(...)</a:t>
            </a:r>
          </a:p>
          <a:p>
            <a:pPr>
              <a:buFont typeface="Wingdings" pitchFamily="2" charset="2"/>
              <a:buChar char="ü"/>
            </a:pPr>
            <a:r>
              <a:rPr lang="en-US" sz="2200">
                <a:latin typeface="Comic Sans MS" pitchFamily="66" charset="0"/>
              </a:rPr>
              <a:t>g can be evaluated</a:t>
            </a:r>
          </a:p>
          <a:p>
            <a:r>
              <a:rPr lang="en-US" sz="2200">
                <a:latin typeface="Comic Sans MS" pitchFamily="66" charset="0"/>
              </a:rPr>
              <a:t>   in poly time </a:t>
            </a:r>
          </a:p>
          <a:p>
            <a:pPr>
              <a:buFont typeface="Wingdings" pitchFamily="2" charset="2"/>
              <a:buChar char="ü"/>
            </a:pPr>
            <a:r>
              <a:rPr lang="en-US" sz="2200">
                <a:latin typeface="Comic Sans MS" pitchFamily="66" charset="0"/>
              </a:rPr>
              <a:t> poly running time </a:t>
            </a:r>
          </a:p>
        </p:txBody>
      </p:sp>
      <p:sp>
        <p:nvSpPr>
          <p:cNvPr id="15" name="Title 14"/>
          <p:cNvSpPr>
            <a:spLocks noGrp="1"/>
          </p:cNvSpPr>
          <p:nvPr>
            <p:ph type="title"/>
          </p:nvPr>
        </p:nvSpPr>
        <p:spPr/>
        <p:txBody>
          <a:bodyPr/>
          <a:lstStyle/>
          <a:p>
            <a:r>
              <a:rPr lang="en-US" dirty="0" smtClean="0"/>
              <a:t>Statistical Query (SQ) Learning </a:t>
            </a:r>
            <a:r>
              <a:rPr lang="en-US" sz="2800" i="0" dirty="0" smtClean="0">
                <a:solidFill>
                  <a:schemeClr val="tx2"/>
                </a:solidFill>
              </a:rPr>
              <a:t>[Kearns 93]</a:t>
            </a:r>
            <a:endParaRPr lang="en-US" i="0" dirty="0">
              <a:solidFill>
                <a:schemeClr val="tx2"/>
              </a:solidFill>
            </a:endParaRPr>
          </a:p>
        </p:txBody>
      </p:sp>
      <p:sp>
        <p:nvSpPr>
          <p:cNvPr id="16" name="Rectangle 15"/>
          <p:cNvSpPr/>
          <p:nvPr/>
        </p:nvSpPr>
        <p:spPr>
          <a:xfrm>
            <a:off x="304800" y="4876800"/>
            <a:ext cx="8412480" cy="8382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26</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609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608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608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46092" grpId="0"/>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Grp="1" noChangeArrowheads="1"/>
          </p:cNvSpPr>
          <p:nvPr>
            <p:ph type="title"/>
          </p:nvPr>
        </p:nvSpPr>
        <p:spPr>
          <a:ln/>
        </p:spPr>
        <p:txBody>
          <a:bodyPr rIns="132080"/>
          <a:lstStyle/>
          <a:p>
            <a:r>
              <a:rPr lang="en-US" dirty="0" smtClean="0">
                <a:solidFill>
                  <a:srgbClr val="00B050"/>
                </a:solidFill>
              </a:rPr>
              <a:t>(Non-interactive) </a:t>
            </a:r>
            <a:r>
              <a:rPr lang="en-US" dirty="0" smtClean="0"/>
              <a:t>Local =</a:t>
            </a:r>
            <a:r>
              <a:rPr lang="en-US" dirty="0" smtClean="0">
                <a:solidFill>
                  <a:srgbClr val="00B050"/>
                </a:solidFill>
              </a:rPr>
              <a:t>(Non-adaptive)</a:t>
            </a:r>
            <a:r>
              <a:rPr lang="en-US" dirty="0" smtClean="0"/>
              <a:t> SQ</a:t>
            </a:r>
            <a:endParaRPr lang="en-US" dirty="0"/>
          </a:p>
        </p:txBody>
      </p:sp>
      <p:sp>
        <p:nvSpPr>
          <p:cNvPr id="61442" name="Rectangle 2"/>
          <p:cNvSpPr>
            <a:spLocks noGrp="1" noChangeArrowheads="1"/>
          </p:cNvSpPr>
          <p:nvPr>
            <p:ph type="body" idx="1"/>
          </p:nvPr>
        </p:nvSpPr>
        <p:spPr>
          <a:xfrm>
            <a:off x="304800" y="990600"/>
            <a:ext cx="8534400" cy="5791200"/>
          </a:xfrm>
          <a:ln/>
        </p:spPr>
        <p:txBody>
          <a:bodyPr rIns="132080">
            <a:normAutofit/>
          </a:bodyPr>
          <a:lstStyle/>
          <a:p>
            <a:pPr>
              <a:lnSpc>
                <a:spcPct val="110000"/>
              </a:lnSpc>
              <a:buNone/>
            </a:pPr>
            <a:r>
              <a:rPr lang="en-US" i="1" dirty="0" smtClean="0">
                <a:solidFill>
                  <a:srgbClr val="0000FF"/>
                </a:solidFill>
              </a:rPr>
              <a:t>Theorem. </a:t>
            </a:r>
            <a:r>
              <a:rPr lang="en-US" dirty="0" smtClean="0"/>
              <a:t>Any </a:t>
            </a:r>
            <a:r>
              <a:rPr lang="en-US" dirty="0" smtClean="0">
                <a:solidFill>
                  <a:srgbClr val="00B050"/>
                </a:solidFill>
              </a:rPr>
              <a:t>(non-adaptive)</a:t>
            </a:r>
            <a:r>
              <a:rPr lang="en-US" dirty="0" smtClean="0"/>
              <a:t> SQ </a:t>
            </a:r>
            <a:r>
              <a:rPr lang="en-US" dirty="0" smtClean="0"/>
              <a:t>algorithm </a:t>
            </a:r>
            <a:r>
              <a:rPr lang="en-US" dirty="0" smtClean="0"/>
              <a:t>can be simulated by a </a:t>
            </a:r>
            <a:r>
              <a:rPr lang="en-US" dirty="0" smtClean="0">
                <a:solidFill>
                  <a:srgbClr val="00B050"/>
                </a:solidFill>
              </a:rPr>
              <a:t>(</a:t>
            </a:r>
            <a:r>
              <a:rPr lang="en-US" dirty="0" smtClean="0">
                <a:solidFill>
                  <a:srgbClr val="00B050"/>
                </a:solidFill>
              </a:rPr>
              <a:t>non-interactive)</a:t>
            </a:r>
            <a:r>
              <a:rPr lang="en-US" dirty="0" smtClean="0"/>
              <a:t> local </a:t>
            </a:r>
            <a:r>
              <a:rPr lang="en-US" dirty="0" smtClean="0"/>
              <a:t>algorithm</a:t>
            </a:r>
            <a:endParaRPr lang="en-US" dirty="0" smtClean="0"/>
          </a:p>
          <a:p>
            <a:pPr>
              <a:lnSpc>
                <a:spcPct val="110000"/>
              </a:lnSpc>
            </a:pPr>
            <a:r>
              <a:rPr lang="en-US" dirty="0" smtClean="0"/>
              <a:t>Local </a:t>
            </a:r>
            <a:r>
              <a:rPr lang="en-US" dirty="0" smtClean="0"/>
              <a:t>protocol for SQ:	</a:t>
            </a:r>
          </a:p>
          <a:p>
            <a:pPr lvl="1">
              <a:lnSpc>
                <a:spcPct val="110000"/>
              </a:lnSpc>
            </a:pPr>
            <a:r>
              <a:rPr lang="en-US" sz="2800" dirty="0" smtClean="0"/>
              <a:t>For </a:t>
            </a:r>
            <a:r>
              <a:rPr lang="en-US" sz="2800" dirty="0"/>
              <a:t>each</a:t>
            </a:r>
            <a:r>
              <a:rPr lang="en-US" sz="2800" dirty="0">
                <a:solidFill>
                  <a:srgbClr val="0000FF"/>
                </a:solidFill>
              </a:rPr>
              <a:t> </a:t>
            </a:r>
            <a:r>
              <a:rPr lang="en-US" sz="2800" dirty="0" err="1">
                <a:solidFill>
                  <a:srgbClr val="0000FF"/>
                </a:solidFill>
              </a:rPr>
              <a:t>i</a:t>
            </a:r>
            <a:r>
              <a:rPr lang="en-US" sz="2800" dirty="0"/>
              <a:t>, compute </a:t>
            </a:r>
            <a:r>
              <a:rPr lang="en-US" sz="2800" dirty="0" smtClean="0"/>
              <a:t>bit </a:t>
            </a:r>
            <a:r>
              <a:rPr lang="en-US" dirty="0" smtClean="0">
                <a:solidFill>
                  <a:srgbClr val="0000FF"/>
                </a:solidFill>
                <a:latin typeface="Comic Sans MS" pitchFamily="66" charset="0"/>
              </a:rPr>
              <a:t>R(x</a:t>
            </a:r>
            <a:r>
              <a:rPr lang="en-US" baseline="-25000" dirty="0" smtClean="0">
                <a:solidFill>
                  <a:srgbClr val="0000FF"/>
                </a:solidFill>
                <a:latin typeface="Comic Sans MS" pitchFamily="66" charset="0"/>
              </a:rPr>
              <a:t>i</a:t>
            </a:r>
            <a:r>
              <a:rPr lang="en-US" dirty="0" smtClean="0">
                <a:solidFill>
                  <a:srgbClr val="0000FF"/>
                </a:solidFill>
                <a:latin typeface="Comic Sans MS" pitchFamily="66" charset="0"/>
              </a:rPr>
              <a:t>)</a:t>
            </a:r>
            <a:r>
              <a:rPr lang="en-US" sz="2800" dirty="0" smtClean="0"/>
              <a:t> </a:t>
            </a:r>
          </a:p>
          <a:p>
            <a:pPr lvl="1">
              <a:lnSpc>
                <a:spcPct val="110000"/>
              </a:lnSpc>
            </a:pPr>
            <a:r>
              <a:rPr lang="en-US" sz="2800" dirty="0" smtClean="0"/>
              <a:t>Sum </a:t>
            </a:r>
            <a:r>
              <a:rPr lang="en-US" sz="2800" dirty="0"/>
              <a:t>of noisy bits allows </a:t>
            </a:r>
            <a:br>
              <a:rPr lang="en-US" sz="2800" dirty="0"/>
            </a:br>
            <a:r>
              <a:rPr lang="en-US" sz="2800" dirty="0"/>
              <a:t>approximation to answer</a:t>
            </a:r>
          </a:p>
          <a:p>
            <a:pPr>
              <a:lnSpc>
                <a:spcPct val="110000"/>
              </a:lnSpc>
            </a:pPr>
            <a:r>
              <a:rPr lang="en-US" sz="2400" dirty="0" smtClean="0"/>
              <a:t>Participants can </a:t>
            </a:r>
            <a:r>
              <a:rPr lang="en-US" sz="2400" dirty="0"/>
              <a:t>compute </a:t>
            </a:r>
            <a:endParaRPr lang="en-US" sz="2400" dirty="0" smtClean="0"/>
          </a:p>
          <a:p>
            <a:pPr>
              <a:lnSpc>
                <a:spcPct val="110000"/>
              </a:lnSpc>
              <a:buNone/>
            </a:pPr>
            <a:r>
              <a:rPr lang="en-US" sz="2400" dirty="0" smtClean="0"/>
              <a:t>noisy bits on their own</a:t>
            </a:r>
            <a:endParaRPr lang="en-US" sz="2400" dirty="0"/>
          </a:p>
          <a:p>
            <a:pPr>
              <a:lnSpc>
                <a:spcPct val="110000"/>
              </a:lnSpc>
            </a:pPr>
            <a:r>
              <a:rPr lang="en-US" sz="2400" dirty="0" smtClean="0">
                <a:solidFill>
                  <a:srgbClr val="0000FF"/>
                </a:solidFill>
                <a:latin typeface="Comic Sans MS" pitchFamily="66" charset="0"/>
              </a:rPr>
              <a:t>R</a:t>
            </a:r>
            <a:r>
              <a:rPr lang="en-US" sz="2400" dirty="0" smtClean="0"/>
              <a:t> (applied </a:t>
            </a:r>
            <a:r>
              <a:rPr lang="en-US" sz="2400" dirty="0"/>
              <a:t>by </a:t>
            </a:r>
            <a:r>
              <a:rPr lang="en-US" sz="2400" dirty="0" smtClean="0"/>
              <a:t>each participant) is </a:t>
            </a:r>
            <a:r>
              <a:rPr lang="en-US" sz="2400" dirty="0"/>
              <a:t>differentially </a:t>
            </a:r>
            <a:r>
              <a:rPr lang="en-US" sz="2400" dirty="0" smtClean="0"/>
              <a:t>private</a:t>
            </a:r>
          </a:p>
          <a:p>
            <a:pPr>
              <a:lnSpc>
                <a:spcPct val="110000"/>
              </a:lnSpc>
            </a:pPr>
            <a:r>
              <a:rPr lang="en-US" sz="2400" dirty="0" smtClean="0"/>
              <a:t>If all SQ queries are known in advance (</a:t>
            </a:r>
            <a:r>
              <a:rPr lang="en-US" sz="2400" dirty="0" smtClean="0">
                <a:solidFill>
                  <a:srgbClr val="00B050"/>
                </a:solidFill>
              </a:rPr>
              <a:t>non-adaptive</a:t>
            </a:r>
            <a:r>
              <a:rPr lang="en-US" sz="2400" dirty="0" smtClean="0"/>
              <a:t>), the protocol is non-interactive</a:t>
            </a:r>
          </a:p>
          <a:p>
            <a:pPr>
              <a:buNone/>
            </a:pPr>
            <a:endParaRPr lang="en-US" sz="2400" dirty="0" smtClean="0"/>
          </a:p>
          <a:p>
            <a:pPr>
              <a:lnSpc>
                <a:spcPct val="110000"/>
              </a:lnSpc>
              <a:buNone/>
            </a:pPr>
            <a:endParaRPr lang="en-US" sz="2400" dirty="0" smtClean="0"/>
          </a:p>
          <a:p>
            <a:pPr>
              <a:lnSpc>
                <a:spcPct val="110000"/>
              </a:lnSpc>
            </a:pPr>
            <a:endParaRPr lang="en-US" sz="2400" dirty="0" smtClean="0"/>
          </a:p>
          <a:p>
            <a:pPr>
              <a:lnSpc>
                <a:spcPct val="110000"/>
              </a:lnSpc>
            </a:pPr>
            <a:endParaRPr lang="en-US" sz="2400" dirty="0"/>
          </a:p>
        </p:txBody>
      </p:sp>
      <p:pic>
        <p:nvPicPr>
          <p:cNvPr id="61443" name="Picture 3"/>
          <p:cNvPicPr>
            <a:picLocks noChangeAspect="1" noChangeArrowheads="1"/>
          </p:cNvPicPr>
          <p:nvPr/>
        </p:nvPicPr>
        <p:blipFill>
          <a:blip r:embed="rId2" cstate="print"/>
          <a:srcRect l="6531"/>
          <a:stretch>
            <a:fillRect/>
          </a:stretch>
        </p:blipFill>
        <p:spPr bwMode="auto">
          <a:xfrm>
            <a:off x="5181600" y="2362200"/>
            <a:ext cx="3612094" cy="963930"/>
          </a:xfrm>
          <a:prstGeom prst="rect">
            <a:avLst/>
          </a:prstGeom>
          <a:noFill/>
          <a:ln>
            <a:noFill/>
          </a:ln>
        </p:spPr>
      </p:pic>
      <p:grpSp>
        <p:nvGrpSpPr>
          <p:cNvPr id="2" name="Group 4"/>
          <p:cNvGrpSpPr>
            <a:grpSpLocks/>
          </p:cNvGrpSpPr>
          <p:nvPr/>
        </p:nvGrpSpPr>
        <p:grpSpPr bwMode="auto">
          <a:xfrm>
            <a:off x="4724400" y="3429000"/>
            <a:ext cx="4267200" cy="1905000"/>
            <a:chOff x="0" y="0"/>
            <a:chExt cx="2838" cy="1296"/>
          </a:xfrm>
        </p:grpSpPr>
        <p:sp>
          <p:nvSpPr>
            <p:cNvPr id="61445" name="Rectangle 5"/>
            <p:cNvSpPr>
              <a:spLocks/>
            </p:cNvSpPr>
            <p:nvPr/>
          </p:nvSpPr>
          <p:spPr bwMode="auto">
            <a:xfrm>
              <a:off x="2345" y="368"/>
              <a:ext cx="493" cy="296"/>
            </a:xfrm>
            <a:prstGeom prst="rect">
              <a:avLst/>
            </a:prstGeom>
            <a:noFill/>
            <a:ln w="12700">
              <a:noFill/>
              <a:miter lim="800000"/>
              <a:headEnd/>
              <a:tailEnd/>
            </a:ln>
          </p:spPr>
          <p:txBody>
            <a:bodyPr wrap="none" lIns="0" tIns="0" rIns="45155" bIns="0">
              <a:spAutoFit/>
            </a:bodyPr>
            <a:lstStyle/>
            <a:p>
              <a:pPr marL="44450"/>
              <a:r>
                <a:rPr lang="en-US" sz="2600">
                  <a:solidFill>
                    <a:schemeClr val="tx1"/>
                  </a:solidFill>
                  <a:cs typeface="Times New Roman" pitchFamily="-64" charset="0"/>
                </a:rPr>
                <a:t>User</a:t>
              </a:r>
            </a:p>
          </p:txBody>
        </p:sp>
        <p:sp>
          <p:nvSpPr>
            <p:cNvPr id="61446" name="Rectangle 6"/>
            <p:cNvSpPr>
              <a:spLocks/>
            </p:cNvSpPr>
            <p:nvPr/>
          </p:nvSpPr>
          <p:spPr bwMode="auto">
            <a:xfrm>
              <a:off x="617" y="0"/>
              <a:ext cx="1184" cy="1184"/>
            </a:xfrm>
            <a:prstGeom prst="rect">
              <a:avLst/>
            </a:prstGeom>
            <a:noFill/>
            <a:ln w="12700">
              <a:solidFill>
                <a:schemeClr val="tx1"/>
              </a:solidFill>
              <a:prstDash val="lgDash"/>
              <a:miter lim="800000"/>
              <a:headEnd/>
              <a:tailEnd/>
            </a:ln>
          </p:spPr>
          <p:txBody>
            <a:bodyPr lIns="0" tIns="0" rIns="0" bIns="0"/>
            <a:lstStyle/>
            <a:p>
              <a:endParaRPr lang="en-US"/>
            </a:p>
          </p:txBody>
        </p:sp>
        <p:pic>
          <p:nvPicPr>
            <p:cNvPr id="61447" name="Picture 7"/>
            <p:cNvPicPr>
              <a:picLocks noChangeAspect="1" noChangeArrowheads="1"/>
            </p:cNvPicPr>
            <p:nvPr/>
          </p:nvPicPr>
          <p:blipFill>
            <a:blip r:embed="rId3" cstate="print"/>
            <a:srcRect/>
            <a:stretch>
              <a:fillRect/>
            </a:stretch>
          </p:blipFill>
          <p:spPr bwMode="auto">
            <a:xfrm>
              <a:off x="336" y="37"/>
              <a:ext cx="211" cy="137"/>
            </a:xfrm>
            <a:prstGeom prst="rect">
              <a:avLst/>
            </a:prstGeom>
            <a:noFill/>
            <a:ln w="12700">
              <a:noFill/>
              <a:miter lim="800000"/>
              <a:headEnd/>
              <a:tailEnd/>
            </a:ln>
          </p:spPr>
        </p:pic>
        <p:pic>
          <p:nvPicPr>
            <p:cNvPr id="61448" name="Picture 8"/>
            <p:cNvPicPr>
              <a:picLocks noChangeAspect="1" noChangeArrowheads="1"/>
            </p:cNvPicPr>
            <p:nvPr/>
          </p:nvPicPr>
          <p:blipFill>
            <a:blip r:embed="rId4" cstate="print"/>
            <a:srcRect/>
            <a:stretch>
              <a:fillRect/>
            </a:stretch>
          </p:blipFill>
          <p:spPr bwMode="auto">
            <a:xfrm>
              <a:off x="323" y="806"/>
              <a:ext cx="233" cy="136"/>
            </a:xfrm>
            <a:prstGeom prst="rect">
              <a:avLst/>
            </a:prstGeom>
            <a:noFill/>
            <a:ln w="12700">
              <a:noFill/>
              <a:miter lim="800000"/>
              <a:headEnd/>
              <a:tailEnd/>
            </a:ln>
          </p:spPr>
        </p:pic>
        <p:pic>
          <p:nvPicPr>
            <p:cNvPr id="61449" name="Picture 9"/>
            <p:cNvPicPr>
              <a:picLocks noChangeAspect="1" noChangeArrowheads="1"/>
            </p:cNvPicPr>
            <p:nvPr/>
          </p:nvPicPr>
          <p:blipFill>
            <a:blip r:embed="rId5" cstate="print"/>
            <a:srcRect/>
            <a:stretch>
              <a:fillRect/>
            </a:stretch>
          </p:blipFill>
          <p:spPr bwMode="auto">
            <a:xfrm>
              <a:off x="385" y="483"/>
              <a:ext cx="46" cy="261"/>
            </a:xfrm>
            <a:prstGeom prst="rect">
              <a:avLst/>
            </a:prstGeom>
            <a:noFill/>
            <a:ln w="12700">
              <a:noFill/>
              <a:miter lim="800000"/>
              <a:headEnd/>
              <a:tailEnd/>
            </a:ln>
          </p:spPr>
        </p:pic>
        <p:sp>
          <p:nvSpPr>
            <p:cNvPr id="61450" name="Line 10"/>
            <p:cNvSpPr>
              <a:spLocks noChangeShapeType="1"/>
            </p:cNvSpPr>
            <p:nvPr/>
          </p:nvSpPr>
          <p:spPr bwMode="auto">
            <a:xfrm rot="10800000">
              <a:off x="221" y="190"/>
              <a:ext cx="508" cy="0"/>
            </a:xfrm>
            <a:prstGeom prst="line">
              <a:avLst/>
            </a:prstGeom>
            <a:noFill/>
            <a:ln w="38100">
              <a:solidFill>
                <a:schemeClr val="tx1"/>
              </a:solidFill>
              <a:round/>
              <a:headEnd type="stealth" w="med" len="med"/>
              <a:tailEnd/>
            </a:ln>
          </p:spPr>
          <p:txBody>
            <a:bodyPr/>
            <a:lstStyle/>
            <a:p>
              <a:endParaRPr lang="en-US"/>
            </a:p>
          </p:txBody>
        </p:sp>
        <p:sp>
          <p:nvSpPr>
            <p:cNvPr id="61451" name="Line 11"/>
            <p:cNvSpPr>
              <a:spLocks noChangeShapeType="1"/>
            </p:cNvSpPr>
            <p:nvPr/>
          </p:nvSpPr>
          <p:spPr bwMode="auto">
            <a:xfrm rot="10800000">
              <a:off x="158" y="517"/>
              <a:ext cx="564" cy="0"/>
            </a:xfrm>
            <a:prstGeom prst="line">
              <a:avLst/>
            </a:prstGeom>
            <a:noFill/>
            <a:ln w="38100">
              <a:solidFill>
                <a:schemeClr val="tx1"/>
              </a:solidFill>
              <a:round/>
              <a:headEnd type="stealth" w="med" len="med"/>
              <a:tailEnd/>
            </a:ln>
          </p:spPr>
          <p:txBody>
            <a:bodyPr/>
            <a:lstStyle/>
            <a:p>
              <a:endParaRPr lang="en-US"/>
            </a:p>
          </p:txBody>
        </p:sp>
        <p:sp>
          <p:nvSpPr>
            <p:cNvPr id="61452" name="Line 12"/>
            <p:cNvSpPr>
              <a:spLocks noChangeShapeType="1"/>
            </p:cNvSpPr>
            <p:nvPr/>
          </p:nvSpPr>
          <p:spPr bwMode="auto">
            <a:xfrm flipH="1">
              <a:off x="280" y="963"/>
              <a:ext cx="458" cy="0"/>
            </a:xfrm>
            <a:prstGeom prst="line">
              <a:avLst/>
            </a:prstGeom>
            <a:noFill/>
            <a:ln w="38100">
              <a:solidFill>
                <a:schemeClr val="tx1"/>
              </a:solidFill>
              <a:round/>
              <a:headEnd type="stealth" w="med" len="med"/>
              <a:tailEnd/>
            </a:ln>
          </p:spPr>
          <p:txBody>
            <a:bodyPr/>
            <a:lstStyle/>
            <a:p>
              <a:endParaRPr lang="en-US"/>
            </a:p>
          </p:txBody>
        </p:sp>
        <p:sp>
          <p:nvSpPr>
            <p:cNvPr id="61453" name="Line 13"/>
            <p:cNvSpPr>
              <a:spLocks noChangeShapeType="1"/>
            </p:cNvSpPr>
            <p:nvPr/>
          </p:nvSpPr>
          <p:spPr bwMode="auto">
            <a:xfrm>
              <a:off x="147" y="150"/>
              <a:ext cx="0" cy="108"/>
            </a:xfrm>
            <a:prstGeom prst="line">
              <a:avLst/>
            </a:prstGeom>
            <a:noFill/>
            <a:ln w="38100">
              <a:solidFill>
                <a:schemeClr val="tx1"/>
              </a:solidFill>
              <a:round/>
              <a:headEnd/>
              <a:tailEnd/>
            </a:ln>
          </p:spPr>
          <p:txBody>
            <a:bodyPr/>
            <a:lstStyle/>
            <a:p>
              <a:endParaRPr lang="en-US"/>
            </a:p>
          </p:txBody>
        </p:sp>
        <p:sp>
          <p:nvSpPr>
            <p:cNvPr id="61454" name="Line 14"/>
            <p:cNvSpPr>
              <a:spLocks noChangeShapeType="1"/>
            </p:cNvSpPr>
            <p:nvPr/>
          </p:nvSpPr>
          <p:spPr bwMode="auto">
            <a:xfrm>
              <a:off x="145" y="245"/>
              <a:ext cx="59" cy="70"/>
            </a:xfrm>
            <a:prstGeom prst="line">
              <a:avLst/>
            </a:prstGeom>
            <a:noFill/>
            <a:ln w="38100">
              <a:solidFill>
                <a:schemeClr val="tx1"/>
              </a:solidFill>
              <a:round/>
              <a:headEnd/>
              <a:tailEnd/>
            </a:ln>
          </p:spPr>
          <p:txBody>
            <a:bodyPr/>
            <a:lstStyle/>
            <a:p>
              <a:endParaRPr lang="en-US"/>
            </a:p>
          </p:txBody>
        </p:sp>
        <p:sp>
          <p:nvSpPr>
            <p:cNvPr id="61455" name="Line 15"/>
            <p:cNvSpPr>
              <a:spLocks noChangeShapeType="1"/>
            </p:cNvSpPr>
            <p:nvPr/>
          </p:nvSpPr>
          <p:spPr bwMode="auto">
            <a:xfrm flipH="1">
              <a:off x="96" y="249"/>
              <a:ext cx="49" cy="66"/>
            </a:xfrm>
            <a:prstGeom prst="line">
              <a:avLst/>
            </a:prstGeom>
            <a:noFill/>
            <a:ln w="38100">
              <a:solidFill>
                <a:schemeClr val="tx1"/>
              </a:solidFill>
              <a:round/>
              <a:headEnd/>
              <a:tailEnd/>
            </a:ln>
          </p:spPr>
          <p:txBody>
            <a:bodyPr/>
            <a:lstStyle/>
            <a:p>
              <a:endParaRPr lang="en-US"/>
            </a:p>
          </p:txBody>
        </p:sp>
        <p:sp>
          <p:nvSpPr>
            <p:cNvPr id="61456" name="Line 16"/>
            <p:cNvSpPr>
              <a:spLocks noChangeShapeType="1"/>
            </p:cNvSpPr>
            <p:nvPr/>
          </p:nvSpPr>
          <p:spPr bwMode="auto">
            <a:xfrm>
              <a:off x="96" y="158"/>
              <a:ext cx="48" cy="22"/>
            </a:xfrm>
            <a:prstGeom prst="line">
              <a:avLst/>
            </a:prstGeom>
            <a:noFill/>
            <a:ln w="38100">
              <a:solidFill>
                <a:schemeClr val="tx1"/>
              </a:solidFill>
              <a:round/>
              <a:headEnd/>
              <a:tailEnd/>
            </a:ln>
          </p:spPr>
          <p:txBody>
            <a:bodyPr/>
            <a:lstStyle/>
            <a:p>
              <a:endParaRPr lang="en-US"/>
            </a:p>
          </p:txBody>
        </p:sp>
        <p:sp>
          <p:nvSpPr>
            <p:cNvPr id="61457" name="Oval 17"/>
            <p:cNvSpPr>
              <a:spLocks/>
            </p:cNvSpPr>
            <p:nvPr/>
          </p:nvSpPr>
          <p:spPr bwMode="auto">
            <a:xfrm>
              <a:off x="125" y="105"/>
              <a:ext cx="45" cy="45"/>
            </a:xfrm>
            <a:prstGeom prst="ellipse">
              <a:avLst/>
            </a:prstGeom>
            <a:noFill/>
            <a:ln w="25400">
              <a:solidFill>
                <a:schemeClr val="tx1"/>
              </a:solidFill>
              <a:round/>
              <a:headEnd/>
              <a:tailEnd/>
            </a:ln>
          </p:spPr>
          <p:txBody>
            <a:bodyPr lIns="0" tIns="0" rIns="0" bIns="0"/>
            <a:lstStyle/>
            <a:p>
              <a:endParaRPr lang="en-US"/>
            </a:p>
          </p:txBody>
        </p:sp>
        <p:sp>
          <p:nvSpPr>
            <p:cNvPr id="61458" name="Line 18"/>
            <p:cNvSpPr>
              <a:spLocks noChangeShapeType="1"/>
            </p:cNvSpPr>
            <p:nvPr/>
          </p:nvSpPr>
          <p:spPr bwMode="auto">
            <a:xfrm rot="10800000" flipH="1">
              <a:off x="149" y="162"/>
              <a:ext cx="48" cy="18"/>
            </a:xfrm>
            <a:prstGeom prst="line">
              <a:avLst/>
            </a:prstGeom>
            <a:noFill/>
            <a:ln w="38100">
              <a:solidFill>
                <a:schemeClr val="tx1"/>
              </a:solidFill>
              <a:round/>
              <a:headEnd/>
              <a:tailEnd/>
            </a:ln>
          </p:spPr>
          <p:txBody>
            <a:bodyPr/>
            <a:lstStyle/>
            <a:p>
              <a:endParaRPr lang="en-US"/>
            </a:p>
          </p:txBody>
        </p:sp>
        <p:sp>
          <p:nvSpPr>
            <p:cNvPr id="61459" name="Line 19"/>
            <p:cNvSpPr>
              <a:spLocks noChangeShapeType="1"/>
            </p:cNvSpPr>
            <p:nvPr/>
          </p:nvSpPr>
          <p:spPr bwMode="auto">
            <a:xfrm>
              <a:off x="51" y="452"/>
              <a:ext cx="0" cy="108"/>
            </a:xfrm>
            <a:prstGeom prst="line">
              <a:avLst/>
            </a:prstGeom>
            <a:noFill/>
            <a:ln w="38100">
              <a:solidFill>
                <a:schemeClr val="tx1"/>
              </a:solidFill>
              <a:round/>
              <a:headEnd/>
              <a:tailEnd/>
            </a:ln>
          </p:spPr>
          <p:txBody>
            <a:bodyPr/>
            <a:lstStyle/>
            <a:p>
              <a:endParaRPr lang="en-US"/>
            </a:p>
          </p:txBody>
        </p:sp>
        <p:sp>
          <p:nvSpPr>
            <p:cNvPr id="61460" name="Line 20"/>
            <p:cNvSpPr>
              <a:spLocks noChangeShapeType="1"/>
            </p:cNvSpPr>
            <p:nvPr/>
          </p:nvSpPr>
          <p:spPr bwMode="auto">
            <a:xfrm>
              <a:off x="49" y="546"/>
              <a:ext cx="59" cy="71"/>
            </a:xfrm>
            <a:prstGeom prst="line">
              <a:avLst/>
            </a:prstGeom>
            <a:noFill/>
            <a:ln w="38100">
              <a:solidFill>
                <a:schemeClr val="tx1"/>
              </a:solidFill>
              <a:round/>
              <a:headEnd/>
              <a:tailEnd/>
            </a:ln>
          </p:spPr>
          <p:txBody>
            <a:bodyPr/>
            <a:lstStyle/>
            <a:p>
              <a:endParaRPr lang="en-US"/>
            </a:p>
          </p:txBody>
        </p:sp>
        <p:sp>
          <p:nvSpPr>
            <p:cNvPr id="61461" name="Line 21"/>
            <p:cNvSpPr>
              <a:spLocks noChangeShapeType="1"/>
            </p:cNvSpPr>
            <p:nvPr/>
          </p:nvSpPr>
          <p:spPr bwMode="auto">
            <a:xfrm flipH="1">
              <a:off x="0" y="550"/>
              <a:ext cx="49" cy="67"/>
            </a:xfrm>
            <a:prstGeom prst="line">
              <a:avLst/>
            </a:prstGeom>
            <a:noFill/>
            <a:ln w="38100">
              <a:solidFill>
                <a:schemeClr val="tx1"/>
              </a:solidFill>
              <a:round/>
              <a:headEnd/>
              <a:tailEnd/>
            </a:ln>
          </p:spPr>
          <p:txBody>
            <a:bodyPr/>
            <a:lstStyle/>
            <a:p>
              <a:endParaRPr lang="en-US"/>
            </a:p>
          </p:txBody>
        </p:sp>
        <p:sp>
          <p:nvSpPr>
            <p:cNvPr id="61462" name="Line 22"/>
            <p:cNvSpPr>
              <a:spLocks noChangeShapeType="1"/>
            </p:cNvSpPr>
            <p:nvPr/>
          </p:nvSpPr>
          <p:spPr bwMode="auto">
            <a:xfrm>
              <a:off x="0" y="459"/>
              <a:ext cx="47" cy="23"/>
            </a:xfrm>
            <a:prstGeom prst="line">
              <a:avLst/>
            </a:prstGeom>
            <a:noFill/>
            <a:ln w="38100">
              <a:solidFill>
                <a:schemeClr val="tx1"/>
              </a:solidFill>
              <a:round/>
              <a:headEnd/>
              <a:tailEnd/>
            </a:ln>
          </p:spPr>
          <p:txBody>
            <a:bodyPr/>
            <a:lstStyle/>
            <a:p>
              <a:endParaRPr lang="en-US"/>
            </a:p>
          </p:txBody>
        </p:sp>
        <p:sp>
          <p:nvSpPr>
            <p:cNvPr id="61463" name="Oval 23"/>
            <p:cNvSpPr>
              <a:spLocks/>
            </p:cNvSpPr>
            <p:nvPr/>
          </p:nvSpPr>
          <p:spPr bwMode="auto">
            <a:xfrm>
              <a:off x="28" y="406"/>
              <a:ext cx="45" cy="46"/>
            </a:xfrm>
            <a:prstGeom prst="ellipse">
              <a:avLst/>
            </a:prstGeom>
            <a:noFill/>
            <a:ln w="25400">
              <a:solidFill>
                <a:schemeClr val="tx1"/>
              </a:solidFill>
              <a:round/>
              <a:headEnd/>
              <a:tailEnd/>
            </a:ln>
          </p:spPr>
          <p:txBody>
            <a:bodyPr lIns="0" tIns="0" rIns="0" bIns="0"/>
            <a:lstStyle/>
            <a:p>
              <a:endParaRPr lang="en-US"/>
            </a:p>
          </p:txBody>
        </p:sp>
        <p:sp>
          <p:nvSpPr>
            <p:cNvPr id="61464" name="Line 24"/>
            <p:cNvSpPr>
              <a:spLocks noChangeShapeType="1"/>
            </p:cNvSpPr>
            <p:nvPr/>
          </p:nvSpPr>
          <p:spPr bwMode="auto">
            <a:xfrm rot="10800000" flipH="1">
              <a:off x="53" y="463"/>
              <a:ext cx="47" cy="19"/>
            </a:xfrm>
            <a:prstGeom prst="line">
              <a:avLst/>
            </a:prstGeom>
            <a:noFill/>
            <a:ln w="38100">
              <a:solidFill>
                <a:schemeClr val="tx1"/>
              </a:solidFill>
              <a:round/>
              <a:headEnd/>
              <a:tailEnd/>
            </a:ln>
          </p:spPr>
          <p:txBody>
            <a:bodyPr/>
            <a:lstStyle/>
            <a:p>
              <a:endParaRPr lang="en-US"/>
            </a:p>
          </p:txBody>
        </p:sp>
        <p:grpSp>
          <p:nvGrpSpPr>
            <p:cNvPr id="3" name="Group 25"/>
            <p:cNvGrpSpPr>
              <a:grpSpLocks/>
            </p:cNvGrpSpPr>
            <p:nvPr/>
          </p:nvGrpSpPr>
          <p:grpSpPr bwMode="auto">
            <a:xfrm>
              <a:off x="156" y="845"/>
              <a:ext cx="109" cy="210"/>
              <a:chOff x="0" y="0"/>
              <a:chExt cx="108" cy="210"/>
            </a:xfrm>
          </p:grpSpPr>
          <p:sp>
            <p:nvSpPr>
              <p:cNvPr id="61466" name="Line 26"/>
              <p:cNvSpPr>
                <a:spLocks noChangeShapeType="1"/>
              </p:cNvSpPr>
              <p:nvPr/>
            </p:nvSpPr>
            <p:spPr bwMode="auto">
              <a:xfrm>
                <a:off x="51" y="45"/>
                <a:ext cx="0" cy="108"/>
              </a:xfrm>
              <a:prstGeom prst="line">
                <a:avLst/>
              </a:prstGeom>
              <a:noFill/>
              <a:ln w="38100">
                <a:solidFill>
                  <a:schemeClr val="tx1"/>
                </a:solidFill>
                <a:round/>
                <a:headEnd/>
                <a:tailEnd/>
              </a:ln>
            </p:spPr>
            <p:txBody>
              <a:bodyPr/>
              <a:lstStyle/>
              <a:p>
                <a:endParaRPr lang="en-US"/>
              </a:p>
            </p:txBody>
          </p:sp>
          <p:sp>
            <p:nvSpPr>
              <p:cNvPr id="61467" name="Line 27"/>
              <p:cNvSpPr>
                <a:spLocks noChangeShapeType="1"/>
              </p:cNvSpPr>
              <p:nvPr/>
            </p:nvSpPr>
            <p:spPr bwMode="auto">
              <a:xfrm>
                <a:off x="49" y="140"/>
                <a:ext cx="59" cy="70"/>
              </a:xfrm>
              <a:prstGeom prst="line">
                <a:avLst/>
              </a:prstGeom>
              <a:noFill/>
              <a:ln w="38100">
                <a:solidFill>
                  <a:schemeClr val="tx1"/>
                </a:solidFill>
                <a:round/>
                <a:headEnd/>
                <a:tailEnd/>
              </a:ln>
            </p:spPr>
            <p:txBody>
              <a:bodyPr/>
              <a:lstStyle/>
              <a:p>
                <a:endParaRPr lang="en-US"/>
              </a:p>
            </p:txBody>
          </p:sp>
          <p:sp>
            <p:nvSpPr>
              <p:cNvPr id="61468" name="Line 28"/>
              <p:cNvSpPr>
                <a:spLocks noChangeShapeType="1"/>
              </p:cNvSpPr>
              <p:nvPr/>
            </p:nvSpPr>
            <p:spPr bwMode="auto">
              <a:xfrm flipH="1">
                <a:off x="0" y="144"/>
                <a:ext cx="49" cy="66"/>
              </a:xfrm>
              <a:prstGeom prst="line">
                <a:avLst/>
              </a:prstGeom>
              <a:noFill/>
              <a:ln w="38100">
                <a:solidFill>
                  <a:schemeClr val="tx1"/>
                </a:solidFill>
                <a:round/>
                <a:headEnd/>
                <a:tailEnd/>
              </a:ln>
            </p:spPr>
            <p:txBody>
              <a:bodyPr/>
              <a:lstStyle/>
              <a:p>
                <a:endParaRPr lang="en-US"/>
              </a:p>
            </p:txBody>
          </p:sp>
          <p:sp>
            <p:nvSpPr>
              <p:cNvPr id="61469" name="Line 29"/>
              <p:cNvSpPr>
                <a:spLocks noChangeShapeType="1"/>
              </p:cNvSpPr>
              <p:nvPr/>
            </p:nvSpPr>
            <p:spPr bwMode="auto">
              <a:xfrm>
                <a:off x="0" y="53"/>
                <a:ext cx="47" cy="22"/>
              </a:xfrm>
              <a:prstGeom prst="line">
                <a:avLst/>
              </a:prstGeom>
              <a:noFill/>
              <a:ln w="38100">
                <a:solidFill>
                  <a:schemeClr val="tx1"/>
                </a:solidFill>
                <a:round/>
                <a:headEnd/>
                <a:tailEnd/>
              </a:ln>
            </p:spPr>
            <p:txBody>
              <a:bodyPr/>
              <a:lstStyle/>
              <a:p>
                <a:endParaRPr lang="en-US"/>
              </a:p>
            </p:txBody>
          </p:sp>
          <p:sp>
            <p:nvSpPr>
              <p:cNvPr id="61470" name="Oval 30"/>
              <p:cNvSpPr>
                <a:spLocks/>
              </p:cNvSpPr>
              <p:nvPr/>
            </p:nvSpPr>
            <p:spPr bwMode="auto">
              <a:xfrm>
                <a:off x="28" y="0"/>
                <a:ext cx="45" cy="45"/>
              </a:xfrm>
              <a:prstGeom prst="ellipse">
                <a:avLst/>
              </a:prstGeom>
              <a:noFill/>
              <a:ln w="25400">
                <a:solidFill>
                  <a:schemeClr val="tx1"/>
                </a:solidFill>
                <a:round/>
                <a:headEnd/>
                <a:tailEnd/>
              </a:ln>
            </p:spPr>
            <p:txBody>
              <a:bodyPr lIns="0" tIns="0" rIns="0" bIns="0"/>
              <a:lstStyle/>
              <a:p>
                <a:endParaRPr lang="en-US"/>
              </a:p>
            </p:txBody>
          </p:sp>
          <p:sp>
            <p:nvSpPr>
              <p:cNvPr id="61471" name="Line 31"/>
              <p:cNvSpPr>
                <a:spLocks noChangeShapeType="1"/>
              </p:cNvSpPr>
              <p:nvPr/>
            </p:nvSpPr>
            <p:spPr bwMode="auto">
              <a:xfrm rot="10800000" flipH="1">
                <a:off x="53" y="56"/>
                <a:ext cx="47" cy="19"/>
              </a:xfrm>
              <a:prstGeom prst="line">
                <a:avLst/>
              </a:prstGeom>
              <a:noFill/>
              <a:ln w="38100">
                <a:solidFill>
                  <a:schemeClr val="tx1"/>
                </a:solidFill>
                <a:round/>
                <a:headEnd/>
                <a:tailEnd/>
              </a:ln>
            </p:spPr>
            <p:txBody>
              <a:bodyPr/>
              <a:lstStyle/>
              <a:p>
                <a:endParaRPr lang="en-US"/>
              </a:p>
            </p:txBody>
          </p:sp>
        </p:grpSp>
        <p:sp>
          <p:nvSpPr>
            <p:cNvPr id="61472" name="Rectangle 32"/>
            <p:cNvSpPr>
              <a:spLocks/>
            </p:cNvSpPr>
            <p:nvPr/>
          </p:nvSpPr>
          <p:spPr bwMode="auto">
            <a:xfrm>
              <a:off x="761" y="93"/>
              <a:ext cx="336" cy="216"/>
            </a:xfrm>
            <a:prstGeom prst="rect">
              <a:avLst/>
            </a:prstGeom>
            <a:noFill/>
            <a:ln w="25400">
              <a:solidFill>
                <a:schemeClr val="tx1"/>
              </a:solidFill>
              <a:miter lim="800000"/>
              <a:headEnd/>
              <a:tailEnd/>
            </a:ln>
            <a:effectLst>
              <a:outerShdw dist="35921" dir="2700000" algn="ctr" rotWithShape="0">
                <a:schemeClr val="bg2">
                  <a:alpha val="75000"/>
                </a:schemeClr>
              </a:outerShdw>
            </a:effectLst>
          </p:spPr>
          <p:txBody>
            <a:bodyPr lIns="0" tIns="0" rIns="0" bIns="0"/>
            <a:lstStyle/>
            <a:p>
              <a:endParaRPr lang="en-US"/>
            </a:p>
          </p:txBody>
        </p:sp>
        <p:sp>
          <p:nvSpPr>
            <p:cNvPr id="61473" name="Rectangle 33"/>
            <p:cNvSpPr>
              <a:spLocks/>
            </p:cNvSpPr>
            <p:nvPr/>
          </p:nvSpPr>
          <p:spPr bwMode="auto">
            <a:xfrm>
              <a:off x="824" y="72"/>
              <a:ext cx="224" cy="248"/>
            </a:xfrm>
            <a:prstGeom prst="rect">
              <a:avLst/>
            </a:prstGeom>
            <a:noFill/>
            <a:ln w="12700">
              <a:noFill/>
              <a:miter lim="800000"/>
              <a:headEnd/>
              <a:tailEnd/>
            </a:ln>
          </p:spPr>
          <p:txBody>
            <a:bodyPr lIns="38100" tIns="38100" rIns="38100" bIns="38100" anchor="ctr"/>
            <a:lstStyle/>
            <a:p>
              <a:pPr algn="ctr"/>
              <a:r>
                <a:rPr lang="en-US" dirty="0" smtClean="0">
                  <a:latin typeface="Gill Sans" pitchFamily="-64" charset="0"/>
                  <a:ea typeface="Gill Sans" pitchFamily="-64" charset="0"/>
                  <a:cs typeface="Gill Sans" pitchFamily="-64" charset="0"/>
                  <a:sym typeface="Gill Sans" pitchFamily="-64" charset="0"/>
                </a:rPr>
                <a:t>R</a:t>
              </a:r>
              <a:endParaRPr lang="en-US" dirty="0">
                <a:solidFill>
                  <a:schemeClr val="tx1"/>
                </a:solidFill>
                <a:latin typeface="Gill Sans" pitchFamily="-64" charset="0"/>
                <a:ea typeface="Gill Sans" pitchFamily="-64" charset="0"/>
                <a:cs typeface="Gill Sans" pitchFamily="-64" charset="0"/>
                <a:sym typeface="Gill Sans" pitchFamily="-64" charset="0"/>
              </a:endParaRPr>
            </a:p>
          </p:txBody>
        </p:sp>
        <p:sp>
          <p:nvSpPr>
            <p:cNvPr id="61474" name="Rectangle 34"/>
            <p:cNvSpPr>
              <a:spLocks/>
            </p:cNvSpPr>
            <p:nvPr/>
          </p:nvSpPr>
          <p:spPr bwMode="auto">
            <a:xfrm>
              <a:off x="761" y="405"/>
              <a:ext cx="336" cy="216"/>
            </a:xfrm>
            <a:prstGeom prst="rect">
              <a:avLst/>
            </a:prstGeom>
            <a:noFill/>
            <a:ln w="25400">
              <a:solidFill>
                <a:schemeClr val="tx1"/>
              </a:solidFill>
              <a:miter lim="800000"/>
              <a:headEnd/>
              <a:tailEnd/>
            </a:ln>
            <a:effectLst>
              <a:outerShdw dist="35921" dir="2700000" algn="ctr" rotWithShape="0">
                <a:schemeClr val="bg2">
                  <a:alpha val="75000"/>
                </a:schemeClr>
              </a:outerShdw>
            </a:effectLst>
          </p:spPr>
          <p:txBody>
            <a:bodyPr lIns="0" tIns="0" rIns="0" bIns="0"/>
            <a:lstStyle/>
            <a:p>
              <a:endParaRPr lang="en-US"/>
            </a:p>
          </p:txBody>
        </p:sp>
        <p:sp>
          <p:nvSpPr>
            <p:cNvPr id="61475" name="Rectangle 35"/>
            <p:cNvSpPr>
              <a:spLocks/>
            </p:cNvSpPr>
            <p:nvPr/>
          </p:nvSpPr>
          <p:spPr bwMode="auto">
            <a:xfrm>
              <a:off x="824" y="384"/>
              <a:ext cx="224" cy="248"/>
            </a:xfrm>
            <a:prstGeom prst="rect">
              <a:avLst/>
            </a:prstGeom>
            <a:noFill/>
            <a:ln w="12700">
              <a:noFill/>
              <a:miter lim="800000"/>
              <a:headEnd/>
              <a:tailEnd/>
            </a:ln>
          </p:spPr>
          <p:txBody>
            <a:bodyPr lIns="38100" tIns="38100" rIns="38100" bIns="38100" anchor="ctr"/>
            <a:lstStyle/>
            <a:p>
              <a:pPr algn="ctr"/>
              <a:r>
                <a:rPr lang="en-US" dirty="0" smtClean="0">
                  <a:latin typeface="Gill Sans" pitchFamily="-64" charset="0"/>
                  <a:ea typeface="Gill Sans" pitchFamily="-64" charset="0"/>
                  <a:cs typeface="Gill Sans" pitchFamily="-64" charset="0"/>
                  <a:sym typeface="Gill Sans" pitchFamily="-64" charset="0"/>
                </a:rPr>
                <a:t>R</a:t>
              </a:r>
              <a:endParaRPr lang="en-US" dirty="0">
                <a:solidFill>
                  <a:schemeClr val="tx1"/>
                </a:solidFill>
                <a:latin typeface="Gill Sans" pitchFamily="-64" charset="0"/>
                <a:ea typeface="Gill Sans" pitchFamily="-64" charset="0"/>
                <a:cs typeface="Gill Sans" pitchFamily="-64" charset="0"/>
                <a:sym typeface="Gill Sans" pitchFamily="-64" charset="0"/>
              </a:endParaRPr>
            </a:p>
          </p:txBody>
        </p:sp>
        <p:sp>
          <p:nvSpPr>
            <p:cNvPr id="61476" name="Rectangle 36"/>
            <p:cNvSpPr>
              <a:spLocks/>
            </p:cNvSpPr>
            <p:nvPr/>
          </p:nvSpPr>
          <p:spPr bwMode="auto">
            <a:xfrm>
              <a:off x="761" y="845"/>
              <a:ext cx="336" cy="216"/>
            </a:xfrm>
            <a:prstGeom prst="rect">
              <a:avLst/>
            </a:prstGeom>
            <a:noFill/>
            <a:ln w="25400">
              <a:solidFill>
                <a:schemeClr val="tx1"/>
              </a:solidFill>
              <a:miter lim="800000"/>
              <a:headEnd/>
              <a:tailEnd/>
            </a:ln>
            <a:effectLst>
              <a:outerShdw dist="35921" dir="2700000" algn="ctr" rotWithShape="0">
                <a:schemeClr val="bg2">
                  <a:alpha val="75000"/>
                </a:schemeClr>
              </a:outerShdw>
            </a:effectLst>
          </p:spPr>
          <p:txBody>
            <a:bodyPr lIns="0" tIns="0" rIns="0" bIns="0"/>
            <a:lstStyle/>
            <a:p>
              <a:endParaRPr lang="en-US"/>
            </a:p>
          </p:txBody>
        </p:sp>
        <p:sp>
          <p:nvSpPr>
            <p:cNvPr id="61477" name="Rectangle 37"/>
            <p:cNvSpPr>
              <a:spLocks/>
            </p:cNvSpPr>
            <p:nvPr/>
          </p:nvSpPr>
          <p:spPr bwMode="auto">
            <a:xfrm>
              <a:off x="824" y="824"/>
              <a:ext cx="224" cy="248"/>
            </a:xfrm>
            <a:prstGeom prst="rect">
              <a:avLst/>
            </a:prstGeom>
            <a:noFill/>
            <a:ln w="12700">
              <a:noFill/>
              <a:miter lim="800000"/>
              <a:headEnd/>
              <a:tailEnd/>
            </a:ln>
          </p:spPr>
          <p:txBody>
            <a:bodyPr lIns="38100" tIns="38100" rIns="38100" bIns="38100" anchor="ctr"/>
            <a:lstStyle/>
            <a:p>
              <a:pPr algn="ctr"/>
              <a:r>
                <a:rPr lang="en-US" dirty="0" smtClean="0">
                  <a:latin typeface="Gill Sans" pitchFamily="-64" charset="0"/>
                  <a:ea typeface="Gill Sans" pitchFamily="-64" charset="0"/>
                  <a:cs typeface="Gill Sans" pitchFamily="-64" charset="0"/>
                  <a:sym typeface="Gill Sans" pitchFamily="-64" charset="0"/>
                </a:rPr>
                <a:t>R</a:t>
              </a:r>
              <a:endParaRPr lang="en-US" dirty="0">
                <a:solidFill>
                  <a:schemeClr val="tx1"/>
                </a:solidFill>
                <a:latin typeface="Gill Sans" pitchFamily="-64" charset="0"/>
                <a:ea typeface="Gill Sans" pitchFamily="-64" charset="0"/>
                <a:cs typeface="Gill Sans" pitchFamily="-64" charset="0"/>
                <a:sym typeface="Gill Sans" pitchFamily="-64" charset="0"/>
              </a:endParaRPr>
            </a:p>
          </p:txBody>
        </p:sp>
        <p:pic>
          <p:nvPicPr>
            <p:cNvPr id="61478" name="Picture 38"/>
            <p:cNvPicPr>
              <a:picLocks noChangeAspect="1" noChangeArrowheads="1"/>
            </p:cNvPicPr>
            <p:nvPr/>
          </p:nvPicPr>
          <p:blipFill>
            <a:blip r:embed="rId6" cstate="print"/>
            <a:srcRect/>
            <a:stretch>
              <a:fillRect/>
            </a:stretch>
          </p:blipFill>
          <p:spPr bwMode="auto">
            <a:xfrm>
              <a:off x="329" y="358"/>
              <a:ext cx="224" cy="146"/>
            </a:xfrm>
            <a:prstGeom prst="rect">
              <a:avLst/>
            </a:prstGeom>
            <a:noFill/>
            <a:ln w="12700">
              <a:noFill/>
              <a:miter lim="800000"/>
              <a:headEnd/>
              <a:tailEnd/>
            </a:ln>
          </p:spPr>
        </p:pic>
        <p:sp>
          <p:nvSpPr>
            <p:cNvPr id="61479" name="Line 39"/>
            <p:cNvSpPr>
              <a:spLocks noChangeShapeType="1"/>
            </p:cNvSpPr>
            <p:nvPr/>
          </p:nvSpPr>
          <p:spPr bwMode="auto">
            <a:xfrm rot="10800000">
              <a:off x="1108" y="226"/>
              <a:ext cx="1213" cy="174"/>
            </a:xfrm>
            <a:prstGeom prst="line">
              <a:avLst/>
            </a:prstGeom>
            <a:noFill/>
            <a:ln w="38100">
              <a:solidFill>
                <a:schemeClr val="tx1"/>
              </a:solidFill>
              <a:round/>
              <a:headEnd type="stealth" w="med" len="med"/>
              <a:tailEnd/>
            </a:ln>
          </p:spPr>
          <p:txBody>
            <a:bodyPr/>
            <a:lstStyle/>
            <a:p>
              <a:endParaRPr lang="en-US"/>
            </a:p>
          </p:txBody>
        </p:sp>
        <p:sp>
          <p:nvSpPr>
            <p:cNvPr id="61480" name="Line 40"/>
            <p:cNvSpPr>
              <a:spLocks noChangeShapeType="1"/>
            </p:cNvSpPr>
            <p:nvPr/>
          </p:nvSpPr>
          <p:spPr bwMode="auto">
            <a:xfrm rot="10800000">
              <a:off x="1108" y="154"/>
              <a:ext cx="1197" cy="174"/>
            </a:xfrm>
            <a:prstGeom prst="line">
              <a:avLst/>
            </a:prstGeom>
            <a:noFill/>
            <a:ln w="25400">
              <a:solidFill>
                <a:schemeClr val="tx1"/>
              </a:solidFill>
              <a:prstDash val="sysDot"/>
              <a:round/>
              <a:headEnd/>
              <a:tailEnd type="stealth" w="med" len="med"/>
            </a:ln>
          </p:spPr>
          <p:txBody>
            <a:bodyPr/>
            <a:lstStyle/>
            <a:p>
              <a:endParaRPr lang="en-US"/>
            </a:p>
          </p:txBody>
        </p:sp>
        <p:sp>
          <p:nvSpPr>
            <p:cNvPr id="61481" name="Line 41"/>
            <p:cNvSpPr>
              <a:spLocks noChangeShapeType="1"/>
            </p:cNvSpPr>
            <p:nvPr/>
          </p:nvSpPr>
          <p:spPr bwMode="auto">
            <a:xfrm rot="10800000">
              <a:off x="1116" y="546"/>
              <a:ext cx="1197" cy="0"/>
            </a:xfrm>
            <a:prstGeom prst="line">
              <a:avLst/>
            </a:prstGeom>
            <a:noFill/>
            <a:ln w="38100">
              <a:solidFill>
                <a:schemeClr val="tx1"/>
              </a:solidFill>
              <a:round/>
              <a:headEnd type="stealth" w="med" len="med"/>
              <a:tailEnd/>
            </a:ln>
          </p:spPr>
          <p:txBody>
            <a:bodyPr/>
            <a:lstStyle/>
            <a:p>
              <a:endParaRPr lang="en-US"/>
            </a:p>
          </p:txBody>
        </p:sp>
        <p:sp>
          <p:nvSpPr>
            <p:cNvPr id="61482" name="Line 42"/>
            <p:cNvSpPr>
              <a:spLocks noChangeShapeType="1"/>
            </p:cNvSpPr>
            <p:nvPr/>
          </p:nvSpPr>
          <p:spPr bwMode="auto">
            <a:xfrm rot="10800000">
              <a:off x="1116" y="474"/>
              <a:ext cx="1173" cy="0"/>
            </a:xfrm>
            <a:prstGeom prst="line">
              <a:avLst/>
            </a:prstGeom>
            <a:noFill/>
            <a:ln w="25400">
              <a:solidFill>
                <a:schemeClr val="tx1"/>
              </a:solidFill>
              <a:prstDash val="sysDot"/>
              <a:round/>
              <a:headEnd/>
              <a:tailEnd type="stealth" w="med" len="med"/>
            </a:ln>
          </p:spPr>
          <p:txBody>
            <a:bodyPr/>
            <a:lstStyle/>
            <a:p>
              <a:endParaRPr lang="en-US"/>
            </a:p>
          </p:txBody>
        </p:sp>
        <p:sp>
          <p:nvSpPr>
            <p:cNvPr id="61483" name="Line 43"/>
            <p:cNvSpPr>
              <a:spLocks noChangeShapeType="1"/>
            </p:cNvSpPr>
            <p:nvPr/>
          </p:nvSpPr>
          <p:spPr bwMode="auto">
            <a:xfrm flipH="1">
              <a:off x="1116" y="704"/>
              <a:ext cx="1173" cy="290"/>
            </a:xfrm>
            <a:prstGeom prst="line">
              <a:avLst/>
            </a:prstGeom>
            <a:noFill/>
            <a:ln w="38100">
              <a:solidFill>
                <a:schemeClr val="tx1"/>
              </a:solidFill>
              <a:round/>
              <a:headEnd type="stealth" w="med" len="med"/>
              <a:tailEnd/>
            </a:ln>
          </p:spPr>
          <p:txBody>
            <a:bodyPr/>
            <a:lstStyle/>
            <a:p>
              <a:endParaRPr lang="en-US"/>
            </a:p>
          </p:txBody>
        </p:sp>
        <p:sp>
          <p:nvSpPr>
            <p:cNvPr id="61484" name="Line 44"/>
            <p:cNvSpPr>
              <a:spLocks noChangeShapeType="1"/>
            </p:cNvSpPr>
            <p:nvPr/>
          </p:nvSpPr>
          <p:spPr bwMode="auto">
            <a:xfrm flipH="1">
              <a:off x="1116" y="624"/>
              <a:ext cx="1165" cy="298"/>
            </a:xfrm>
            <a:prstGeom prst="line">
              <a:avLst/>
            </a:prstGeom>
            <a:noFill/>
            <a:ln w="25400">
              <a:solidFill>
                <a:schemeClr val="tx1"/>
              </a:solidFill>
              <a:prstDash val="sysDot"/>
              <a:round/>
              <a:headEnd/>
              <a:tailEnd type="stealth" w="med" len="med"/>
            </a:ln>
          </p:spPr>
          <p:txBody>
            <a:bodyPr/>
            <a:lstStyle/>
            <a:p>
              <a:endParaRPr lang="en-US"/>
            </a:p>
          </p:txBody>
        </p:sp>
        <p:sp>
          <p:nvSpPr>
            <p:cNvPr id="61485" name="Rectangle 45"/>
            <p:cNvSpPr>
              <a:spLocks/>
            </p:cNvSpPr>
            <p:nvPr/>
          </p:nvSpPr>
          <p:spPr bwMode="auto">
            <a:xfrm>
              <a:off x="1515" y="863"/>
              <a:ext cx="360" cy="433"/>
            </a:xfrm>
            <a:prstGeom prst="rect">
              <a:avLst/>
            </a:prstGeom>
            <a:noFill/>
            <a:ln w="12700">
              <a:noFill/>
              <a:miter lim="800000"/>
              <a:headEnd/>
              <a:tailEnd/>
            </a:ln>
          </p:spPr>
          <p:txBody>
            <a:bodyPr lIns="38100" tIns="38100" rIns="38100" bIns="38100" anchor="ctr"/>
            <a:lstStyle/>
            <a:p>
              <a:pPr algn="ctr"/>
              <a:r>
                <a:rPr lang="en-US" dirty="0" smtClean="0">
                  <a:latin typeface="Gill Sans" pitchFamily="-64" charset="0"/>
                  <a:ea typeface="Gill Sans" pitchFamily="-64" charset="0"/>
                  <a:cs typeface="Gill Sans" pitchFamily="-64" charset="0"/>
                  <a:sym typeface="Gill Sans" pitchFamily="-64" charset="0"/>
                </a:rPr>
                <a:t>A</a:t>
              </a:r>
              <a:endParaRPr lang="en-US" dirty="0">
                <a:solidFill>
                  <a:schemeClr val="tx1"/>
                </a:solidFill>
                <a:latin typeface="Gill Sans" pitchFamily="-64" charset="0"/>
                <a:ea typeface="Gill Sans" pitchFamily="-64" charset="0"/>
                <a:cs typeface="Gill Sans" pitchFamily="-64" charset="0"/>
                <a:sym typeface="Gill Sans" pitchFamily="-64" charset="0"/>
              </a:endParaRPr>
            </a:p>
          </p:txBody>
        </p:sp>
      </p:grpSp>
      <p:sp>
        <p:nvSpPr>
          <p:cNvPr id="48"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27</a:t>
            </a:fld>
            <a:endParaRPr lang="en-US" dirty="0"/>
          </a:p>
        </p:txBody>
      </p:sp>
      <p:sp>
        <p:nvSpPr>
          <p:cNvPr id="51" name="Rectangle 50"/>
          <p:cNvSpPr/>
          <p:nvPr/>
        </p:nvSpPr>
        <p:spPr>
          <a:xfrm>
            <a:off x="304800" y="1066800"/>
            <a:ext cx="8412480" cy="9906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4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4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44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44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Grp="1" noChangeArrowheads="1"/>
          </p:cNvSpPr>
          <p:nvPr>
            <p:ph type="title"/>
          </p:nvPr>
        </p:nvSpPr>
        <p:spPr>
          <a:ln/>
        </p:spPr>
        <p:txBody>
          <a:bodyPr rIns="132080"/>
          <a:lstStyle/>
          <a:p>
            <a:r>
              <a:rPr lang="en-US" dirty="0" smtClean="0">
                <a:solidFill>
                  <a:srgbClr val="00B050"/>
                </a:solidFill>
              </a:rPr>
              <a:t>(Non-interactive) </a:t>
            </a:r>
            <a:r>
              <a:rPr lang="en-US" dirty="0" smtClean="0"/>
              <a:t>Local =</a:t>
            </a:r>
            <a:r>
              <a:rPr lang="en-US" dirty="0" smtClean="0">
                <a:solidFill>
                  <a:srgbClr val="00B050"/>
                </a:solidFill>
              </a:rPr>
              <a:t>(Non-adaptive)</a:t>
            </a:r>
            <a:r>
              <a:rPr lang="en-US" dirty="0" smtClean="0"/>
              <a:t> SQ</a:t>
            </a:r>
            <a:endParaRPr lang="en-US" dirty="0"/>
          </a:p>
        </p:txBody>
      </p:sp>
      <p:sp>
        <p:nvSpPr>
          <p:cNvPr id="61442" name="Rectangle 2"/>
          <p:cNvSpPr>
            <a:spLocks noGrp="1" noChangeArrowheads="1"/>
          </p:cNvSpPr>
          <p:nvPr>
            <p:ph type="body" idx="1"/>
          </p:nvPr>
        </p:nvSpPr>
        <p:spPr>
          <a:xfrm>
            <a:off x="304800" y="990600"/>
            <a:ext cx="8534400" cy="5791200"/>
          </a:xfrm>
          <a:ln/>
        </p:spPr>
        <p:txBody>
          <a:bodyPr rIns="132080">
            <a:normAutofit/>
          </a:bodyPr>
          <a:lstStyle/>
          <a:p>
            <a:pPr>
              <a:buNone/>
            </a:pPr>
            <a:r>
              <a:rPr lang="en-US" sz="2800" i="1" dirty="0" smtClean="0">
                <a:solidFill>
                  <a:srgbClr val="0000FF"/>
                </a:solidFill>
              </a:rPr>
              <a:t>Theorem</a:t>
            </a:r>
            <a:r>
              <a:rPr lang="en-US" sz="2800" i="1" dirty="0" smtClean="0">
                <a:solidFill>
                  <a:srgbClr val="0000FF"/>
                </a:solidFill>
              </a:rPr>
              <a:t>. </a:t>
            </a:r>
            <a:r>
              <a:rPr lang="en-US" sz="2800" dirty="0" smtClean="0"/>
              <a:t>Any </a:t>
            </a:r>
            <a:r>
              <a:rPr lang="en-US" sz="2800" dirty="0" smtClean="0">
                <a:solidFill>
                  <a:srgbClr val="00B050"/>
                </a:solidFill>
              </a:rPr>
              <a:t>(non-interactive)</a:t>
            </a:r>
            <a:r>
              <a:rPr lang="en-US" sz="2800" dirty="0" smtClean="0"/>
              <a:t> local algorithm can be simulated by a </a:t>
            </a:r>
            <a:r>
              <a:rPr lang="en-US" sz="2800" dirty="0" smtClean="0">
                <a:solidFill>
                  <a:srgbClr val="00B050"/>
                </a:solidFill>
              </a:rPr>
              <a:t>(non-adaptive)</a:t>
            </a:r>
            <a:r>
              <a:rPr lang="en-US" sz="2800" dirty="0" smtClean="0"/>
              <a:t> SQ </a:t>
            </a:r>
            <a:r>
              <a:rPr lang="en-US" sz="2800" dirty="0" smtClean="0"/>
              <a:t>algorithm.</a:t>
            </a:r>
            <a:endParaRPr lang="en-US" sz="2800" dirty="0" smtClean="0"/>
          </a:p>
          <a:p>
            <a:pPr>
              <a:buNone/>
            </a:pPr>
            <a:r>
              <a:rPr lang="en-US" sz="2800" b="1" dirty="0" smtClean="0"/>
              <a:t>Technique: </a:t>
            </a:r>
            <a:r>
              <a:rPr lang="en-US" sz="2800" dirty="0" smtClean="0"/>
              <a:t>Rejection </a:t>
            </a:r>
            <a:r>
              <a:rPr lang="en-US" sz="2800" dirty="0" smtClean="0"/>
              <a:t>sampling</a:t>
            </a:r>
          </a:p>
          <a:p>
            <a:pPr>
              <a:buNone/>
            </a:pPr>
            <a:r>
              <a:rPr lang="en-US" i="1" dirty="0" smtClean="0">
                <a:solidFill>
                  <a:srgbClr val="0000FF"/>
                </a:solidFill>
              </a:rPr>
              <a:t>Proof idea </a:t>
            </a:r>
            <a:r>
              <a:rPr lang="en-US" dirty="0" smtClean="0"/>
              <a:t>[</a:t>
            </a:r>
            <a:r>
              <a:rPr lang="en-US" dirty="0" smtClean="0">
                <a:solidFill>
                  <a:srgbClr val="00B050"/>
                </a:solidFill>
              </a:rPr>
              <a:t>non-interactive case</a:t>
            </a:r>
            <a:r>
              <a:rPr lang="en-US" dirty="0" smtClean="0"/>
              <a:t>]</a:t>
            </a:r>
            <a:r>
              <a:rPr lang="en-US" dirty="0" smtClean="0">
                <a:solidFill>
                  <a:srgbClr val="0000FF"/>
                </a:solidFill>
              </a:rPr>
              <a:t>:</a:t>
            </a:r>
            <a:r>
              <a:rPr lang="en-US" i="1" dirty="0" smtClean="0">
                <a:solidFill>
                  <a:srgbClr val="0000FF"/>
                </a:solidFill>
              </a:rPr>
              <a:t> </a:t>
            </a:r>
          </a:p>
          <a:p>
            <a:pPr>
              <a:buNone/>
            </a:pPr>
            <a:r>
              <a:rPr lang="en-US" dirty="0" smtClean="0"/>
              <a:t>To simulate randomizer </a:t>
            </a:r>
            <a:r>
              <a:rPr lang="en-US" dirty="0" smtClean="0">
                <a:solidFill>
                  <a:srgbClr val="0000FF"/>
                </a:solidFill>
              </a:rPr>
              <a:t>R: D</a:t>
            </a:r>
            <a:r>
              <a:rPr lang="en-US" dirty="0" smtClean="0">
                <a:solidFill>
                  <a:srgbClr val="0000FF"/>
                </a:solidFill>
                <a:sym typeface="Symbol" pitchFamily="18" charset="2"/>
              </a:rPr>
              <a:t> </a:t>
            </a:r>
            <a:r>
              <a:rPr lang="en-US" dirty="0" smtClean="0">
                <a:solidFill>
                  <a:srgbClr val="0000FF"/>
                </a:solidFill>
                <a:sym typeface="Symbol" pitchFamily="18" charset="2"/>
              </a:rPr>
              <a:t> W</a:t>
            </a:r>
            <a:r>
              <a:rPr lang="en-US" dirty="0" smtClean="0">
                <a:sym typeface="Symbol" pitchFamily="18" charset="2"/>
              </a:rPr>
              <a:t> on entry </a:t>
            </a:r>
            <a:r>
              <a:rPr lang="en-US" dirty="0" err="1" smtClean="0">
                <a:solidFill>
                  <a:srgbClr val="0000FF"/>
                </a:solidFill>
                <a:sym typeface="Symbol" pitchFamily="18" charset="2"/>
              </a:rPr>
              <a:t>z</a:t>
            </a:r>
            <a:r>
              <a:rPr lang="en-US" baseline="-25000" dirty="0" err="1" smtClean="0">
                <a:solidFill>
                  <a:srgbClr val="0000FF"/>
                </a:solidFill>
                <a:sym typeface="Symbol" pitchFamily="18" charset="2"/>
              </a:rPr>
              <a:t>i</a:t>
            </a:r>
            <a:r>
              <a:rPr lang="en-US" dirty="0" smtClean="0">
                <a:sym typeface="Symbol" pitchFamily="18" charset="2"/>
              </a:rPr>
              <a:t>, need to output </a:t>
            </a:r>
            <a:r>
              <a:rPr lang="en-US" dirty="0" smtClean="0">
                <a:solidFill>
                  <a:srgbClr val="0000FF"/>
                </a:solidFill>
                <a:sym typeface="Symbol" pitchFamily="18" charset="2"/>
              </a:rPr>
              <a:t>w</a:t>
            </a:r>
            <a:r>
              <a:rPr lang="en-US" dirty="0" smtClean="0">
                <a:sym typeface="Symbol" pitchFamily="18" charset="2"/>
              </a:rPr>
              <a:t> in </a:t>
            </a:r>
            <a:r>
              <a:rPr lang="en-US" dirty="0" smtClean="0">
                <a:solidFill>
                  <a:srgbClr val="0000FF"/>
                </a:solidFill>
                <a:sym typeface="Symbol" pitchFamily="18" charset="2"/>
              </a:rPr>
              <a:t>W</a:t>
            </a:r>
            <a:r>
              <a:rPr lang="en-US" dirty="0" smtClean="0">
                <a:sym typeface="Symbol" pitchFamily="18" charset="2"/>
              </a:rPr>
              <a:t> with probability p(w)=</a:t>
            </a:r>
            <a:r>
              <a:rPr lang="en-US" dirty="0" err="1" smtClean="0">
                <a:solidFill>
                  <a:srgbClr val="0000FF"/>
                </a:solidFill>
              </a:rPr>
              <a:t>Pr</a:t>
            </a:r>
            <a:r>
              <a:rPr lang="en-US" baseline="-25000" dirty="0" err="1" smtClean="0">
                <a:solidFill>
                  <a:srgbClr val="0000FF"/>
                </a:solidFill>
              </a:rPr>
              <a:t>z~P</a:t>
            </a:r>
            <a:r>
              <a:rPr lang="en-US" baseline="-25000" dirty="0" smtClean="0">
                <a:solidFill>
                  <a:srgbClr val="0000FF"/>
                </a:solidFill>
              </a:rPr>
              <a:t> </a:t>
            </a:r>
            <a:r>
              <a:rPr lang="en-US" dirty="0" smtClean="0">
                <a:solidFill>
                  <a:srgbClr val="0000FF"/>
                </a:solidFill>
              </a:rPr>
              <a:t>[R(z)=w</a:t>
            </a:r>
            <a:r>
              <a:rPr lang="en-US" dirty="0" smtClean="0">
                <a:solidFill>
                  <a:srgbClr val="0000FF"/>
                </a:solidFill>
                <a:sym typeface="Symbol" pitchFamily="18" charset="2"/>
              </a:rPr>
              <a:t>]</a:t>
            </a:r>
            <a:r>
              <a:rPr lang="en-US" dirty="0" smtClean="0">
                <a:sym typeface="Symbol" pitchFamily="18" charset="2"/>
              </a:rPr>
              <a:t>.</a:t>
            </a:r>
          </a:p>
          <a:p>
            <a:pPr>
              <a:buNone/>
            </a:pPr>
            <a:r>
              <a:rPr lang="en-US" dirty="0" smtClean="0">
                <a:sym typeface="Symbol" pitchFamily="18" charset="2"/>
              </a:rPr>
              <a:t>Let q(w)=</a:t>
            </a:r>
            <a:r>
              <a:rPr lang="en-US" dirty="0" err="1" smtClean="0">
                <a:solidFill>
                  <a:srgbClr val="0000FF"/>
                </a:solidFill>
              </a:rPr>
              <a:t>Pr</a:t>
            </a:r>
            <a:r>
              <a:rPr lang="en-US" baseline="-25000" dirty="0" err="1" smtClean="0">
                <a:solidFill>
                  <a:srgbClr val="0000FF"/>
                </a:solidFill>
              </a:rPr>
              <a:t>z~P</a:t>
            </a:r>
            <a:r>
              <a:rPr lang="en-US" baseline="-25000" dirty="0" smtClean="0">
                <a:solidFill>
                  <a:srgbClr val="0000FF"/>
                </a:solidFill>
              </a:rPr>
              <a:t> </a:t>
            </a:r>
            <a:r>
              <a:rPr lang="en-US" dirty="0" smtClean="0">
                <a:solidFill>
                  <a:srgbClr val="0000FF"/>
                </a:solidFill>
              </a:rPr>
              <a:t>[</a:t>
            </a:r>
            <a:r>
              <a:rPr lang="en-US" dirty="0" smtClean="0">
                <a:solidFill>
                  <a:srgbClr val="0000FF"/>
                </a:solidFill>
              </a:rPr>
              <a:t>R(0)=</a:t>
            </a:r>
            <a:r>
              <a:rPr lang="en-US" dirty="0" smtClean="0">
                <a:solidFill>
                  <a:srgbClr val="0000FF"/>
                </a:solidFill>
              </a:rPr>
              <a:t>w</a:t>
            </a:r>
            <a:r>
              <a:rPr lang="en-US" dirty="0" smtClean="0">
                <a:solidFill>
                  <a:srgbClr val="0000FF"/>
                </a:solidFill>
                <a:sym typeface="Symbol" pitchFamily="18" charset="2"/>
              </a:rPr>
              <a:t>]</a:t>
            </a:r>
            <a:endParaRPr lang="en-US" dirty="0" smtClean="0">
              <a:sym typeface="Symbol" pitchFamily="18" charset="2"/>
            </a:endParaRPr>
          </a:p>
          <a:p>
            <a:pPr marL="514350" indent="-514350">
              <a:buFont typeface="+mj-lt"/>
              <a:buAutoNum type="arabicPeriod"/>
            </a:pPr>
            <a:r>
              <a:rPr lang="en-US" dirty="0" smtClean="0">
                <a:sym typeface="Symbol" pitchFamily="18" charset="2"/>
              </a:rPr>
              <a:t> Sample w from </a:t>
            </a:r>
            <a:r>
              <a:rPr lang="en-US" dirty="0" smtClean="0">
                <a:solidFill>
                  <a:srgbClr val="0000FF"/>
                </a:solidFill>
                <a:sym typeface="Symbol" pitchFamily="18" charset="2"/>
              </a:rPr>
              <a:t>q(w) </a:t>
            </a:r>
          </a:p>
          <a:p>
            <a:pPr marL="514350" indent="-514350">
              <a:buFont typeface="+mj-lt"/>
              <a:buAutoNum type="arabicPeriod"/>
            </a:pPr>
            <a:r>
              <a:rPr lang="en-US" dirty="0" smtClean="0">
                <a:sym typeface="Symbol" pitchFamily="18" charset="2"/>
              </a:rPr>
              <a:t>With probability </a:t>
            </a:r>
            <a:r>
              <a:rPr lang="en-US" dirty="0" smtClean="0">
                <a:solidFill>
                  <a:srgbClr val="0000FF"/>
                </a:solidFill>
                <a:sym typeface="Symbol" pitchFamily="18" charset="2"/>
              </a:rPr>
              <a:t>p(w)/(q(w)</a:t>
            </a:r>
            <a:r>
              <a:rPr lang="en-US" dirty="0" err="1" smtClean="0">
                <a:solidFill>
                  <a:srgbClr val="0000FF"/>
                </a:solidFill>
                <a:sym typeface="Symbol" pitchFamily="18" charset="2"/>
              </a:rPr>
              <a:t>e</a:t>
            </a:r>
            <a:r>
              <a:rPr lang="en-US" b="1" baseline="30000" dirty="0" err="1" smtClean="0">
                <a:solidFill>
                  <a:srgbClr val="0000FF"/>
                </a:solidFill>
              </a:rPr>
              <a:t>ε</a:t>
            </a:r>
            <a:r>
              <a:rPr lang="en-US" dirty="0" smtClean="0">
                <a:solidFill>
                  <a:srgbClr val="0000FF"/>
                </a:solidFill>
              </a:rPr>
              <a:t>), </a:t>
            </a:r>
            <a:r>
              <a:rPr lang="en-US" dirty="0" smtClean="0"/>
              <a:t>output </a:t>
            </a:r>
            <a:r>
              <a:rPr lang="en-US" dirty="0" smtClean="0">
                <a:solidFill>
                  <a:srgbClr val="0000FF"/>
                </a:solidFill>
              </a:rPr>
              <a:t>w</a:t>
            </a:r>
          </a:p>
          <a:p>
            <a:pPr marL="514350" indent="-514350">
              <a:buFont typeface="+mj-lt"/>
              <a:buAutoNum type="arabicPeriod"/>
            </a:pPr>
            <a:r>
              <a:rPr lang="en-US" dirty="0" smtClean="0"/>
              <a:t>With the remaining probability repeat from (1).</a:t>
            </a:r>
          </a:p>
          <a:p>
            <a:pPr marL="514350" indent="-514350">
              <a:buNone/>
            </a:pPr>
            <a:r>
              <a:rPr lang="en-US" dirty="0" smtClean="0"/>
              <a:t>Use SQ queries to estimate </a:t>
            </a:r>
            <a:r>
              <a:rPr lang="en-US" dirty="0" smtClean="0">
                <a:solidFill>
                  <a:srgbClr val="0000FF"/>
                </a:solidFill>
              </a:rPr>
              <a:t>p(w)</a:t>
            </a:r>
            <a:r>
              <a:rPr lang="en-US" dirty="0" smtClean="0"/>
              <a:t>.</a:t>
            </a:r>
            <a:endParaRPr lang="en-US" sz="2800" i="1" baseline="-25000" dirty="0" smtClean="0"/>
          </a:p>
          <a:p>
            <a:pPr>
              <a:lnSpc>
                <a:spcPct val="110000"/>
              </a:lnSpc>
              <a:buNone/>
            </a:pPr>
            <a:endParaRPr lang="en-US" dirty="0" smtClean="0"/>
          </a:p>
          <a:p>
            <a:pPr>
              <a:lnSpc>
                <a:spcPct val="110000"/>
              </a:lnSpc>
            </a:pPr>
            <a:endParaRPr lang="en-US" dirty="0" smtClean="0"/>
          </a:p>
          <a:p>
            <a:pPr>
              <a:lnSpc>
                <a:spcPct val="110000"/>
              </a:lnSpc>
            </a:pPr>
            <a:endParaRPr lang="en-US" dirty="0"/>
          </a:p>
        </p:txBody>
      </p:sp>
      <p:sp>
        <p:nvSpPr>
          <p:cNvPr id="48"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28</a:t>
            </a:fld>
            <a:endParaRPr lang="en-US" dirty="0"/>
          </a:p>
        </p:txBody>
      </p:sp>
      <p:sp>
        <p:nvSpPr>
          <p:cNvPr id="51" name="Rectangle 50"/>
          <p:cNvSpPr/>
          <p:nvPr/>
        </p:nvSpPr>
        <p:spPr>
          <a:xfrm>
            <a:off x="304800" y="1066800"/>
            <a:ext cx="8412480" cy="8382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304800" y="4495800"/>
            <a:ext cx="8458200" cy="144780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4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42">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44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144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1442">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1442">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144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p:nvPr/>
        </p:nvSpPr>
        <p:spPr>
          <a:xfrm>
            <a:off x="762000" y="2057400"/>
            <a:ext cx="4876800" cy="2133600"/>
          </a:xfrm>
          <a:prstGeom prst="ellipse">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600" dirty="0">
              <a:solidFill>
                <a:schemeClr val="tx1"/>
              </a:solidFill>
              <a:latin typeface="Comic Sans MS" pitchFamily="66" charset="0"/>
            </a:endParaRPr>
          </a:p>
        </p:txBody>
      </p:sp>
      <p:sp>
        <p:nvSpPr>
          <p:cNvPr id="185346" name="Rectangle 2"/>
          <p:cNvSpPr>
            <a:spLocks noGrp="1" noChangeArrowheads="1"/>
          </p:cNvSpPr>
          <p:nvPr>
            <p:ph type="title"/>
          </p:nvPr>
        </p:nvSpPr>
        <p:spPr/>
        <p:txBody>
          <a:bodyPr wrap="square" lIns="91440" tIns="45720" rIns="91440" bIns="45720" numCol="1" anchorCtr="0" compatLnSpc="1">
            <a:prstTxWarp prst="textNoShape">
              <a:avLst/>
            </a:prstTxWarp>
            <a:normAutofit/>
          </a:bodyPr>
          <a:lstStyle/>
          <a:p>
            <a:pPr eaLnBrk="1" hangingPunct="1"/>
            <a:r>
              <a:rPr lang="en-US" sz="3600" cap="none" dirty="0" smtClean="0"/>
              <a:t>Our Results 2: Power of Private Models</a:t>
            </a:r>
          </a:p>
        </p:txBody>
      </p:sp>
      <p:sp>
        <p:nvSpPr>
          <p:cNvPr id="13" name="TextBox 12"/>
          <p:cNvSpPr txBox="1">
            <a:spLocks noChangeArrowheads="1"/>
          </p:cNvSpPr>
          <p:nvPr/>
        </p:nvSpPr>
        <p:spPr bwMode="auto">
          <a:xfrm>
            <a:off x="381000" y="6229290"/>
            <a:ext cx="8153400" cy="400110"/>
          </a:xfrm>
          <a:prstGeom prst="rect">
            <a:avLst/>
          </a:prstGeom>
          <a:noFill/>
          <a:ln w="9525">
            <a:noFill/>
            <a:miter lim="800000"/>
            <a:headEnd/>
            <a:tailEnd/>
          </a:ln>
        </p:spPr>
        <p:txBody>
          <a:bodyPr wrap="square">
            <a:spAutoFit/>
          </a:bodyPr>
          <a:lstStyle/>
          <a:p>
            <a:r>
              <a:rPr lang="en-US" sz="2000" dirty="0">
                <a:solidFill>
                  <a:srgbClr val="C00000"/>
                </a:solidFill>
                <a:latin typeface="Comic Sans MS" pitchFamily="66" charset="0"/>
              </a:rPr>
              <a:t>PAC* = PAC learnable ignoring computational efficiency</a:t>
            </a:r>
          </a:p>
        </p:txBody>
      </p:sp>
      <p:grpSp>
        <p:nvGrpSpPr>
          <p:cNvPr id="2" name="Group 20"/>
          <p:cNvGrpSpPr>
            <a:grpSpLocks/>
          </p:cNvGrpSpPr>
          <p:nvPr/>
        </p:nvGrpSpPr>
        <p:grpSpPr bwMode="auto">
          <a:xfrm>
            <a:off x="7467600" y="2902542"/>
            <a:ext cx="2119590" cy="512320"/>
            <a:chOff x="4669289" y="2590800"/>
            <a:chExt cx="1786777" cy="449265"/>
          </a:xfrm>
        </p:grpSpPr>
        <p:sp>
          <p:nvSpPr>
            <p:cNvPr id="16398" name="TextBox 10"/>
            <p:cNvSpPr txBox="1">
              <a:spLocks noChangeArrowheads="1"/>
            </p:cNvSpPr>
            <p:nvPr/>
          </p:nvSpPr>
          <p:spPr bwMode="auto">
            <a:xfrm>
              <a:off x="4669289" y="2590800"/>
              <a:ext cx="1786777" cy="404845"/>
            </a:xfrm>
            <a:prstGeom prst="rect">
              <a:avLst/>
            </a:prstGeom>
            <a:noFill/>
            <a:ln w="9525">
              <a:noFill/>
              <a:miter lim="800000"/>
              <a:headEnd/>
              <a:tailEnd/>
            </a:ln>
          </p:spPr>
          <p:txBody>
            <a:bodyPr wrap="square">
              <a:spAutoFit/>
            </a:bodyPr>
            <a:lstStyle/>
            <a:p>
              <a:r>
                <a:rPr lang="en-US" sz="2400" dirty="0">
                  <a:solidFill>
                    <a:srgbClr val="00B050"/>
                  </a:solidFill>
                  <a:latin typeface="Comic Sans MS" pitchFamily="66" charset="0"/>
                </a:rPr>
                <a:t>Parity</a:t>
              </a:r>
            </a:p>
          </p:txBody>
        </p:sp>
        <p:sp>
          <p:nvSpPr>
            <p:cNvPr id="8" name="Oval 7"/>
            <p:cNvSpPr/>
            <p:nvPr/>
          </p:nvSpPr>
          <p:spPr>
            <a:xfrm>
              <a:off x="4966247" y="2971802"/>
              <a:ext cx="69851" cy="6826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grpSp>
      <p:sp>
        <p:nvSpPr>
          <p:cNvPr id="4" name="Rectangle 3"/>
          <p:cNvSpPr/>
          <p:nvPr/>
        </p:nvSpPr>
        <p:spPr bwMode="auto">
          <a:xfrm>
            <a:off x="280220" y="1143000"/>
            <a:ext cx="8406581" cy="49530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dirty="0">
              <a:solidFill>
                <a:schemeClr val="tx1"/>
              </a:solidFill>
              <a:latin typeface="Comic Sans MS" pitchFamily="66" charset="0"/>
            </a:endParaRPr>
          </a:p>
          <a:p>
            <a:pPr algn="ctr">
              <a:defRPr/>
            </a:pPr>
            <a:endParaRPr lang="en-US" sz="2800" dirty="0">
              <a:solidFill>
                <a:srgbClr val="0070C0"/>
              </a:solidFill>
              <a:latin typeface="Comic Sans MS" pitchFamily="66" charset="0"/>
            </a:endParaRPr>
          </a:p>
          <a:p>
            <a:pPr algn="ctr">
              <a:defRPr/>
            </a:pPr>
            <a:r>
              <a:rPr lang="en-US" sz="2800" dirty="0">
                <a:solidFill>
                  <a:srgbClr val="0070C0"/>
                </a:solidFill>
                <a:latin typeface="Comic Sans MS" pitchFamily="66" charset="0"/>
              </a:rPr>
              <a:t>       </a:t>
            </a:r>
          </a:p>
        </p:txBody>
      </p:sp>
      <p:sp>
        <p:nvSpPr>
          <p:cNvPr id="18" name="TextBox 17"/>
          <p:cNvSpPr txBox="1">
            <a:spLocks noChangeArrowheads="1"/>
          </p:cNvSpPr>
          <p:nvPr/>
        </p:nvSpPr>
        <p:spPr bwMode="auto">
          <a:xfrm>
            <a:off x="2826389" y="5634335"/>
            <a:ext cx="3193411" cy="830997"/>
          </a:xfrm>
          <a:prstGeom prst="rect">
            <a:avLst/>
          </a:prstGeom>
          <a:noFill/>
          <a:ln w="9525">
            <a:noFill/>
            <a:miter lim="800000"/>
            <a:headEnd/>
            <a:tailEnd/>
          </a:ln>
        </p:spPr>
        <p:txBody>
          <a:bodyPr wrap="square">
            <a:spAutoFit/>
          </a:bodyPr>
          <a:lstStyle/>
          <a:p>
            <a:r>
              <a:rPr lang="en-US" sz="2400" dirty="0" smtClean="0">
                <a:latin typeface="Comic Sans MS" pitchFamily="66" charset="0"/>
              </a:rPr>
              <a:t>                   </a:t>
            </a:r>
            <a:r>
              <a:rPr lang="en-US" sz="2400" dirty="0" smtClean="0">
                <a:solidFill>
                  <a:srgbClr val="C00000"/>
                </a:solidFill>
                <a:latin typeface="Comic Sans MS" pitchFamily="66" charset="0"/>
              </a:rPr>
              <a:t>= PAC* </a:t>
            </a:r>
          </a:p>
          <a:p>
            <a:endParaRPr lang="he-IL" sz="2400" dirty="0">
              <a:latin typeface="Comic Sans MS" pitchFamily="66" charset="0"/>
            </a:endParaRPr>
          </a:p>
        </p:txBody>
      </p:sp>
      <p:sp>
        <p:nvSpPr>
          <p:cNvPr id="23" name="Oval 22"/>
          <p:cNvSpPr/>
          <p:nvPr/>
        </p:nvSpPr>
        <p:spPr>
          <a:xfrm>
            <a:off x="533400" y="1676400"/>
            <a:ext cx="6934200" cy="327660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endParaRPr lang="en-US" sz="2400" dirty="0">
              <a:solidFill>
                <a:schemeClr val="tx1"/>
              </a:solidFill>
              <a:latin typeface="Comic Sans MS" pitchFamily="66" charset="0"/>
            </a:endParaRPr>
          </a:p>
          <a:p>
            <a:pPr algn="ctr">
              <a:defRPr/>
            </a:pPr>
            <a:r>
              <a:rPr lang="en-US" sz="2400" dirty="0">
                <a:solidFill>
                  <a:schemeClr val="tx1"/>
                </a:solidFill>
                <a:latin typeface="Comic Sans MS" pitchFamily="66" charset="0"/>
              </a:rPr>
              <a:t> </a:t>
            </a:r>
          </a:p>
          <a:p>
            <a:pPr algn="ctr">
              <a:defRPr/>
            </a:pPr>
            <a:r>
              <a:rPr lang="en-US" sz="2600" dirty="0">
                <a:solidFill>
                  <a:schemeClr val="tx1"/>
                </a:solidFill>
                <a:latin typeface="Comic Sans MS" pitchFamily="66" charset="0"/>
              </a:rPr>
              <a:t>  </a:t>
            </a:r>
          </a:p>
          <a:p>
            <a:pPr algn="ctr">
              <a:defRPr/>
            </a:pPr>
            <a:endParaRPr lang="en-US" sz="2600" dirty="0">
              <a:solidFill>
                <a:schemeClr val="tx1"/>
              </a:solidFill>
              <a:latin typeface="Comic Sans MS" pitchFamily="66" charset="0"/>
            </a:endParaRPr>
          </a:p>
          <a:p>
            <a:pPr algn="ctr">
              <a:defRPr/>
            </a:pPr>
            <a:r>
              <a:rPr lang="en-US" sz="3000" dirty="0" smtClean="0">
                <a:solidFill>
                  <a:schemeClr val="tx1"/>
                </a:solidFill>
                <a:latin typeface="Comic Sans MS" pitchFamily="66" charset="0"/>
              </a:rPr>
              <a:t> </a:t>
            </a:r>
            <a:endParaRPr lang="en-US" sz="3000" dirty="0">
              <a:solidFill>
                <a:schemeClr val="tx1"/>
              </a:solidFill>
              <a:latin typeface="Comic Sans MS" pitchFamily="66" charset="0"/>
            </a:endParaRPr>
          </a:p>
        </p:txBody>
      </p:sp>
      <p:sp>
        <p:nvSpPr>
          <p:cNvPr id="24" name="TextBox 11"/>
          <p:cNvSpPr txBox="1">
            <a:spLocks noChangeArrowheads="1"/>
          </p:cNvSpPr>
          <p:nvPr/>
        </p:nvSpPr>
        <p:spPr bwMode="auto">
          <a:xfrm>
            <a:off x="914400" y="2743200"/>
            <a:ext cx="4421981" cy="461665"/>
          </a:xfrm>
          <a:prstGeom prst="rect">
            <a:avLst/>
          </a:prstGeom>
          <a:noFill/>
          <a:ln w="38100">
            <a:noFill/>
            <a:miter lim="800000"/>
            <a:headEnd/>
            <a:tailEnd/>
          </a:ln>
        </p:spPr>
        <p:txBody>
          <a:bodyPr wrap="square">
            <a:spAutoFit/>
          </a:bodyPr>
          <a:lstStyle/>
          <a:p>
            <a:pPr algn="ctr"/>
            <a:r>
              <a:rPr lang="en-US" sz="2400" dirty="0" smtClean="0">
                <a:latin typeface="Comic Sans MS" pitchFamily="66" charset="0"/>
              </a:rPr>
              <a:t>Local </a:t>
            </a:r>
            <a:r>
              <a:rPr lang="en-US" sz="2400" dirty="0" err="1" smtClean="0">
                <a:latin typeface="Comic Sans MS" pitchFamily="66" charset="0"/>
              </a:rPr>
              <a:t>Noninteractive</a:t>
            </a:r>
            <a:r>
              <a:rPr lang="en-US" sz="2400" dirty="0" smtClean="0">
                <a:latin typeface="Comic Sans MS" pitchFamily="66" charset="0"/>
              </a:rPr>
              <a:t> </a:t>
            </a:r>
          </a:p>
        </p:txBody>
      </p:sp>
      <p:grpSp>
        <p:nvGrpSpPr>
          <p:cNvPr id="3" name="Group 20"/>
          <p:cNvGrpSpPr>
            <a:grpSpLocks/>
          </p:cNvGrpSpPr>
          <p:nvPr/>
        </p:nvGrpSpPr>
        <p:grpSpPr bwMode="auto">
          <a:xfrm>
            <a:off x="5881410" y="2764281"/>
            <a:ext cx="2119590" cy="969519"/>
            <a:chOff x="4593243" y="2189872"/>
            <a:chExt cx="1786777" cy="850193"/>
          </a:xfrm>
        </p:grpSpPr>
        <p:sp>
          <p:nvSpPr>
            <p:cNvPr id="26" name="TextBox 10"/>
            <p:cNvSpPr txBox="1">
              <a:spLocks noChangeArrowheads="1"/>
            </p:cNvSpPr>
            <p:nvPr/>
          </p:nvSpPr>
          <p:spPr bwMode="auto">
            <a:xfrm>
              <a:off x="4593243" y="2189872"/>
              <a:ext cx="1786777" cy="728720"/>
            </a:xfrm>
            <a:prstGeom prst="rect">
              <a:avLst/>
            </a:prstGeom>
            <a:noFill/>
            <a:ln w="9525">
              <a:noFill/>
              <a:miter lim="800000"/>
              <a:headEnd/>
              <a:tailEnd/>
            </a:ln>
          </p:spPr>
          <p:txBody>
            <a:bodyPr wrap="square">
              <a:spAutoFit/>
            </a:bodyPr>
            <a:lstStyle/>
            <a:p>
              <a:r>
                <a:rPr lang="en-US" sz="2400" dirty="0" smtClean="0">
                  <a:solidFill>
                    <a:srgbClr val="00B050"/>
                  </a:solidFill>
                  <a:latin typeface="Comic Sans MS" pitchFamily="66" charset="0"/>
                </a:rPr>
                <a:t>Masked</a:t>
              </a:r>
            </a:p>
            <a:p>
              <a:r>
                <a:rPr lang="en-US" sz="2400" dirty="0" smtClean="0">
                  <a:solidFill>
                    <a:srgbClr val="00B050"/>
                  </a:solidFill>
                  <a:latin typeface="Comic Sans MS" pitchFamily="66" charset="0"/>
                </a:rPr>
                <a:t>Parity</a:t>
              </a:r>
              <a:endParaRPr lang="en-US" sz="2400" dirty="0">
                <a:solidFill>
                  <a:srgbClr val="00B050"/>
                </a:solidFill>
                <a:latin typeface="Comic Sans MS" pitchFamily="66" charset="0"/>
              </a:endParaRPr>
            </a:p>
          </p:txBody>
        </p:sp>
        <p:sp>
          <p:nvSpPr>
            <p:cNvPr id="33" name="Oval 32"/>
            <p:cNvSpPr/>
            <p:nvPr/>
          </p:nvSpPr>
          <p:spPr>
            <a:xfrm>
              <a:off x="4966247" y="2971802"/>
              <a:ext cx="69851" cy="6826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Comic Sans MS" pitchFamily="66" charset="0"/>
              </a:endParaRPr>
            </a:p>
          </p:txBody>
        </p:sp>
      </p:grpSp>
      <p:sp>
        <p:nvSpPr>
          <p:cNvPr id="34" name="TextBox 33"/>
          <p:cNvSpPr txBox="1">
            <a:spLocks noChangeArrowheads="1"/>
          </p:cNvSpPr>
          <p:nvPr/>
        </p:nvSpPr>
        <p:spPr bwMode="auto">
          <a:xfrm>
            <a:off x="2819400" y="5638800"/>
            <a:ext cx="3193411" cy="830997"/>
          </a:xfrm>
          <a:prstGeom prst="rect">
            <a:avLst/>
          </a:prstGeom>
          <a:noFill/>
          <a:ln w="9525">
            <a:noFill/>
            <a:miter lim="800000"/>
            <a:headEnd/>
            <a:tailEnd/>
          </a:ln>
        </p:spPr>
        <p:txBody>
          <a:bodyPr wrap="square">
            <a:spAutoFit/>
          </a:bodyPr>
          <a:lstStyle/>
          <a:p>
            <a:r>
              <a:rPr lang="en-US" sz="2400" dirty="0" smtClean="0">
                <a:latin typeface="Comic Sans MS" pitchFamily="66" charset="0"/>
              </a:rPr>
              <a:t>Centralized </a:t>
            </a:r>
          </a:p>
          <a:p>
            <a:endParaRPr lang="he-IL" sz="2400" dirty="0">
              <a:latin typeface="Comic Sans MS" pitchFamily="66" charset="0"/>
            </a:endParaRPr>
          </a:p>
        </p:txBody>
      </p:sp>
      <p:sp>
        <p:nvSpPr>
          <p:cNvPr id="45" name="TextBox 11"/>
          <p:cNvSpPr txBox="1">
            <a:spLocks noChangeArrowheads="1"/>
          </p:cNvSpPr>
          <p:nvPr/>
        </p:nvSpPr>
        <p:spPr bwMode="auto">
          <a:xfrm>
            <a:off x="914400" y="2826603"/>
            <a:ext cx="4421981" cy="830997"/>
          </a:xfrm>
          <a:prstGeom prst="rect">
            <a:avLst/>
          </a:prstGeom>
          <a:noFill/>
          <a:ln w="38100">
            <a:noFill/>
            <a:miter lim="800000"/>
            <a:headEnd/>
            <a:tailEnd/>
          </a:ln>
        </p:spPr>
        <p:txBody>
          <a:bodyPr wrap="square">
            <a:spAutoFit/>
          </a:bodyPr>
          <a:lstStyle/>
          <a:p>
            <a:pPr algn="ctr"/>
            <a:r>
              <a:rPr lang="en-US" sz="2400" dirty="0" smtClean="0">
                <a:solidFill>
                  <a:srgbClr val="FF0000"/>
                </a:solidFill>
                <a:latin typeface="Comic Sans MS" pitchFamily="66" charset="0"/>
              </a:rPr>
              <a:t> </a:t>
            </a:r>
          </a:p>
          <a:p>
            <a:pPr algn="ctr"/>
            <a:r>
              <a:rPr lang="en-US" sz="2400" dirty="0" smtClean="0">
                <a:solidFill>
                  <a:srgbClr val="FF0000"/>
                </a:solidFill>
                <a:latin typeface="Comic Sans MS" pitchFamily="66" charset="0"/>
              </a:rPr>
              <a:t>= </a:t>
            </a:r>
            <a:r>
              <a:rPr lang="en-US" sz="2400" dirty="0" err="1" smtClean="0">
                <a:solidFill>
                  <a:srgbClr val="FF0000"/>
                </a:solidFill>
                <a:latin typeface="Comic Sans MS" pitchFamily="66" charset="0"/>
              </a:rPr>
              <a:t>Nonadaptive</a:t>
            </a:r>
            <a:r>
              <a:rPr lang="en-US" sz="2400" dirty="0" smtClean="0">
                <a:solidFill>
                  <a:srgbClr val="FF0000"/>
                </a:solidFill>
                <a:latin typeface="Comic Sans MS" pitchFamily="66" charset="0"/>
              </a:rPr>
              <a:t> SQ</a:t>
            </a:r>
            <a:endParaRPr lang="he-IL" sz="2400" dirty="0">
              <a:solidFill>
                <a:srgbClr val="FF0000"/>
              </a:solidFill>
              <a:latin typeface="Comic Sans MS" pitchFamily="66" charset="0"/>
            </a:endParaRPr>
          </a:p>
        </p:txBody>
      </p:sp>
      <p:sp>
        <p:nvSpPr>
          <p:cNvPr id="46" name="TextBox 11"/>
          <p:cNvSpPr txBox="1">
            <a:spLocks noChangeArrowheads="1"/>
          </p:cNvSpPr>
          <p:nvPr/>
        </p:nvSpPr>
        <p:spPr bwMode="auto">
          <a:xfrm>
            <a:off x="2362200" y="4267200"/>
            <a:ext cx="2286000" cy="461665"/>
          </a:xfrm>
          <a:prstGeom prst="rect">
            <a:avLst/>
          </a:prstGeom>
          <a:noFill/>
          <a:ln w="38100">
            <a:noFill/>
            <a:miter lim="800000"/>
            <a:headEnd/>
            <a:tailEnd/>
          </a:ln>
        </p:spPr>
        <p:txBody>
          <a:bodyPr wrap="square">
            <a:spAutoFit/>
          </a:bodyPr>
          <a:lstStyle/>
          <a:p>
            <a:r>
              <a:rPr lang="en-US" sz="2400" dirty="0" smtClean="0">
                <a:latin typeface="Comic Sans MS" pitchFamily="66" charset="0"/>
              </a:rPr>
              <a:t>Local  </a:t>
            </a:r>
          </a:p>
        </p:txBody>
      </p:sp>
      <p:sp>
        <p:nvSpPr>
          <p:cNvPr id="47" name="TextBox 11"/>
          <p:cNvSpPr txBox="1">
            <a:spLocks noChangeArrowheads="1"/>
          </p:cNvSpPr>
          <p:nvPr/>
        </p:nvSpPr>
        <p:spPr bwMode="auto">
          <a:xfrm>
            <a:off x="2133600" y="4267200"/>
            <a:ext cx="2971800" cy="461665"/>
          </a:xfrm>
          <a:prstGeom prst="rect">
            <a:avLst/>
          </a:prstGeom>
          <a:noFill/>
          <a:ln w="38100">
            <a:noFill/>
            <a:miter lim="800000"/>
            <a:headEnd/>
            <a:tailEnd/>
          </a:ln>
        </p:spPr>
        <p:txBody>
          <a:bodyPr wrap="square">
            <a:spAutoFit/>
          </a:bodyPr>
          <a:lstStyle/>
          <a:p>
            <a:pPr algn="ctr"/>
            <a:r>
              <a:rPr lang="en-US" sz="2400" dirty="0" smtClean="0">
                <a:solidFill>
                  <a:srgbClr val="FF0000"/>
                </a:solidFill>
                <a:latin typeface="Comic Sans MS" pitchFamily="66" charset="0"/>
              </a:rPr>
              <a:t> = SQ</a:t>
            </a:r>
            <a:endParaRPr lang="he-IL" sz="2400" dirty="0">
              <a:solidFill>
                <a:srgbClr val="FF0000"/>
              </a:solidFill>
              <a:latin typeface="Comic Sans MS" pitchFamily="66" charset="0"/>
            </a:endParaRPr>
          </a:p>
        </p:txBody>
      </p:sp>
      <p:sp>
        <p:nvSpPr>
          <p:cNvPr id="48" name="Slide Number Placeholder 3"/>
          <p:cNvSpPr>
            <a:spLocks noGrp="1"/>
          </p:cNvSpPr>
          <p:nvPr>
            <p:ph type="sldNum" sz="quarter" idx="11"/>
          </p:nvPr>
        </p:nvSpPr>
        <p:spPr>
          <a:xfrm>
            <a:off x="8534400" y="6553200"/>
            <a:ext cx="533400" cy="244476"/>
          </a:xfrm>
        </p:spPr>
        <p:txBody>
          <a:bodyPr/>
          <a:lstStyle/>
          <a:p>
            <a:fld id="{B6F15528-21DE-4FAA-801E-634DDDAF4B2B}" type="slidenum">
              <a:rPr lang="en-US" smtClean="0"/>
              <a:pPr/>
              <a:t>29</a:t>
            </a:fld>
            <a:endParaRPr lang="en-US" dirty="0"/>
          </a:p>
        </p:txBody>
      </p:sp>
      <p:sp>
        <p:nvSpPr>
          <p:cNvPr id="21" name="Half Frame 20"/>
          <p:cNvSpPr/>
          <p:nvPr/>
        </p:nvSpPr>
        <p:spPr>
          <a:xfrm rot="13485588">
            <a:off x="4359748" y="3971918"/>
            <a:ext cx="270204" cy="590564"/>
          </a:xfrm>
          <a:prstGeom prst="halfFrame">
            <a:avLst>
              <a:gd name="adj1" fmla="val 14522"/>
              <a:gd name="adj2" fmla="val 1598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Half Frame 24"/>
          <p:cNvSpPr/>
          <p:nvPr/>
        </p:nvSpPr>
        <p:spPr>
          <a:xfrm rot="13485588">
            <a:off x="4742648" y="2905118"/>
            <a:ext cx="270204" cy="590564"/>
          </a:xfrm>
          <a:prstGeom prst="halfFrame">
            <a:avLst>
              <a:gd name="adj1" fmla="val 14522"/>
              <a:gd name="adj2" fmla="val 1598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Non-interactive Local ⊊  Interactive Local</a:t>
            </a:r>
            <a:endParaRPr lang="en-US" dirty="0"/>
          </a:p>
        </p:txBody>
      </p:sp>
      <p:sp>
        <p:nvSpPr>
          <p:cNvPr id="3" name="Content Placeholder 2"/>
          <p:cNvSpPr>
            <a:spLocks noGrp="1"/>
          </p:cNvSpPr>
          <p:nvPr>
            <p:ph sz="quarter" idx="1"/>
          </p:nvPr>
        </p:nvSpPr>
        <p:spPr/>
        <p:txBody>
          <a:bodyPr/>
          <a:lstStyle/>
          <a:p>
            <a:pPr>
              <a:lnSpc>
                <a:spcPct val="90000"/>
              </a:lnSpc>
              <a:buNone/>
            </a:pPr>
            <a:r>
              <a:rPr lang="en-US" sz="2800" dirty="0" smtClean="0">
                <a:solidFill>
                  <a:srgbClr val="FF0000"/>
                </a:solidFill>
              </a:rPr>
              <a:t>Masked Parity Problems</a:t>
            </a:r>
            <a:endParaRPr lang="en-US" sz="2800" baseline="30000" dirty="0" smtClean="0">
              <a:solidFill>
                <a:srgbClr val="FF0000"/>
              </a:solidFill>
            </a:endParaRPr>
          </a:p>
          <a:p>
            <a:pPr>
              <a:lnSpc>
                <a:spcPct val="80000"/>
              </a:lnSpc>
              <a:buNone/>
            </a:pPr>
            <a:r>
              <a:rPr lang="en-US" sz="2800" dirty="0" smtClean="0">
                <a:solidFill>
                  <a:srgbClr val="C00000"/>
                </a:solidFill>
              </a:rPr>
              <a:t>	</a:t>
            </a:r>
            <a:r>
              <a:rPr lang="en-US" sz="2800" dirty="0" smtClean="0">
                <a:solidFill>
                  <a:srgbClr val="00B050"/>
                </a:solidFill>
              </a:rPr>
              <a:t>Concepts: </a:t>
            </a:r>
            <a:r>
              <a:rPr lang="en-US" sz="2700" dirty="0" err="1" smtClean="0">
                <a:latin typeface="Comic Sans MS" pitchFamily="66" charset="0"/>
              </a:rPr>
              <a:t>c</a:t>
            </a:r>
            <a:r>
              <a:rPr lang="en-US" sz="2700" baseline="-25000" dirty="0" err="1" smtClean="0">
                <a:latin typeface="Comic Sans MS" pitchFamily="66" charset="0"/>
              </a:rPr>
              <a:t>r,a</a:t>
            </a:r>
            <a:r>
              <a:rPr lang="en-US" sz="2700" dirty="0" smtClean="0">
                <a:latin typeface="Comic Sans MS" pitchFamily="66" charset="0"/>
              </a:rPr>
              <a:t> : {0,</a:t>
            </a:r>
            <a:r>
              <a:rPr lang="en-US" sz="2700" dirty="0" smtClean="0">
                <a:latin typeface="Comic Sans MS" pitchFamily="66" charset="0"/>
                <a:cs typeface="Times New Roman" pitchFamily="18" charset="0"/>
              </a:rPr>
              <a:t>1</a:t>
            </a:r>
            <a:r>
              <a:rPr lang="en-US" sz="2700" dirty="0" smtClean="0">
                <a:latin typeface="Comic Sans MS" pitchFamily="66" charset="0"/>
              </a:rPr>
              <a:t>}</a:t>
            </a:r>
            <a:r>
              <a:rPr lang="en-US" sz="2700" baseline="30000" dirty="0" err="1" smtClean="0">
                <a:latin typeface="Comic Sans MS" pitchFamily="66" charset="0"/>
              </a:rPr>
              <a:t>d+log</a:t>
            </a:r>
            <a:r>
              <a:rPr lang="en-US" sz="2700" baseline="30000" dirty="0" smtClean="0">
                <a:latin typeface="Comic Sans MS" pitchFamily="66" charset="0"/>
              </a:rPr>
              <a:t> d+</a:t>
            </a:r>
            <a:r>
              <a:rPr lang="en-US" sz="2700" baseline="30000" dirty="0" smtClean="0">
                <a:latin typeface="Comic Sans MS" pitchFamily="66" charset="0"/>
                <a:cs typeface="Times New Roman" pitchFamily="18" charset="0"/>
              </a:rPr>
              <a:t>1</a:t>
            </a:r>
            <a:r>
              <a:rPr lang="en-US" sz="2700" baseline="30000" dirty="0" smtClean="0">
                <a:latin typeface="Comic Sans MS" pitchFamily="66" charset="0"/>
              </a:rPr>
              <a:t> </a:t>
            </a:r>
            <a:r>
              <a:rPr lang="en-US" sz="2700" dirty="0" smtClean="0">
                <a:latin typeface="Comic Sans MS" pitchFamily="66" charset="0"/>
                <a:sym typeface="Symbol" pitchFamily="18" charset="2"/>
              </a:rPr>
              <a:t></a:t>
            </a:r>
            <a:r>
              <a:rPr lang="en-US" sz="2700" dirty="0" smtClean="0">
                <a:latin typeface="Comic Sans MS" pitchFamily="66" charset="0"/>
              </a:rPr>
              <a:t> {+</a:t>
            </a:r>
            <a:r>
              <a:rPr lang="en-US" sz="2700" dirty="0" smtClean="0">
                <a:latin typeface="Comic Sans MS" pitchFamily="66" charset="0"/>
                <a:cs typeface="Times New Roman" pitchFamily="18" charset="0"/>
              </a:rPr>
              <a:t>1</a:t>
            </a:r>
            <a:r>
              <a:rPr lang="en-US" sz="2700" dirty="0" smtClean="0">
                <a:latin typeface="Comic Sans MS" pitchFamily="66" charset="0"/>
              </a:rPr>
              <a:t>,-</a:t>
            </a:r>
            <a:r>
              <a:rPr lang="en-US" sz="2700" dirty="0" smtClean="0">
                <a:latin typeface="Comic Sans MS" pitchFamily="66" charset="0"/>
                <a:cs typeface="Times New Roman" pitchFamily="18" charset="0"/>
              </a:rPr>
              <a:t>1</a:t>
            </a:r>
            <a:r>
              <a:rPr lang="en-US" sz="2700" dirty="0" smtClean="0">
                <a:latin typeface="Comic Sans MS" pitchFamily="66" charset="0"/>
              </a:rPr>
              <a:t>}</a:t>
            </a:r>
          </a:p>
          <a:p>
            <a:pPr lvl="1">
              <a:lnSpc>
                <a:spcPct val="80000"/>
              </a:lnSpc>
              <a:buNone/>
            </a:pPr>
            <a:r>
              <a:rPr lang="en-US" dirty="0" smtClean="0"/>
              <a:t>i</a:t>
            </a:r>
            <a:r>
              <a:rPr lang="en-US" sz="2400" dirty="0" smtClean="0"/>
              <a:t>ndexed by </a:t>
            </a:r>
            <a:r>
              <a:rPr lang="en-US" sz="2400" dirty="0" smtClean="0">
                <a:latin typeface="Comic Sans MS" pitchFamily="66" charset="0"/>
              </a:rPr>
              <a:t>r </a:t>
            </a:r>
            <a:r>
              <a:rPr lang="en-US" sz="2400" dirty="0" smtClean="0">
                <a:latin typeface="Comic Sans MS" pitchFamily="66" charset="0"/>
                <a:sym typeface="Symbol" pitchFamily="18" charset="2"/>
              </a:rPr>
              <a:t></a:t>
            </a:r>
            <a:r>
              <a:rPr lang="en-US" sz="2400" dirty="0" smtClean="0">
                <a:latin typeface="Comic Sans MS" pitchFamily="66" charset="0"/>
              </a:rPr>
              <a:t> {0,</a:t>
            </a:r>
            <a:r>
              <a:rPr lang="en-US" sz="2400" dirty="0" smtClean="0">
                <a:latin typeface="Comic Sans MS" pitchFamily="66" charset="0"/>
                <a:cs typeface="Times New Roman" pitchFamily="18" charset="0"/>
              </a:rPr>
              <a:t>1</a:t>
            </a:r>
            <a:r>
              <a:rPr lang="en-US" sz="2400" dirty="0" smtClean="0">
                <a:latin typeface="Comic Sans MS" pitchFamily="66" charset="0"/>
              </a:rPr>
              <a:t>}</a:t>
            </a:r>
            <a:r>
              <a:rPr lang="en-US" sz="2400" baseline="30000" dirty="0" smtClean="0">
                <a:latin typeface="Comic Sans MS" pitchFamily="66" charset="0"/>
              </a:rPr>
              <a:t>d</a:t>
            </a:r>
            <a:r>
              <a:rPr lang="en-US" sz="2400" dirty="0" smtClean="0">
                <a:latin typeface="Comic Sans MS" pitchFamily="66" charset="0"/>
              </a:rPr>
              <a:t> </a:t>
            </a:r>
            <a:r>
              <a:rPr lang="en-US" sz="2400" dirty="0" smtClean="0"/>
              <a:t>and </a:t>
            </a:r>
            <a:r>
              <a:rPr lang="en-US" sz="2400" dirty="0" smtClean="0">
                <a:latin typeface="Comic Sans MS" pitchFamily="66" charset="0"/>
              </a:rPr>
              <a:t>a </a:t>
            </a:r>
            <a:r>
              <a:rPr lang="en-US" sz="2400" dirty="0" smtClean="0">
                <a:latin typeface="Comic Sans MS" pitchFamily="66" charset="0"/>
                <a:sym typeface="Symbol" pitchFamily="18" charset="2"/>
              </a:rPr>
              <a:t> </a:t>
            </a:r>
            <a:r>
              <a:rPr lang="en-US" sz="2400" dirty="0" smtClean="0">
                <a:latin typeface="Comic Sans MS" pitchFamily="66" charset="0"/>
              </a:rPr>
              <a:t>{0,</a:t>
            </a:r>
            <a:r>
              <a:rPr lang="en-US" sz="2400" dirty="0" smtClean="0">
                <a:latin typeface="Comic Sans MS" pitchFamily="66" charset="0"/>
                <a:cs typeface="Times New Roman" pitchFamily="18" charset="0"/>
              </a:rPr>
              <a:t>1</a:t>
            </a:r>
            <a:r>
              <a:rPr lang="en-US" sz="2400" dirty="0" smtClean="0">
                <a:latin typeface="Comic Sans MS" pitchFamily="66" charset="0"/>
              </a:rPr>
              <a:t>}</a:t>
            </a:r>
          </a:p>
          <a:p>
            <a:pPr lvl="1">
              <a:lnSpc>
                <a:spcPct val="80000"/>
              </a:lnSpc>
              <a:buNone/>
            </a:pPr>
            <a:endParaRPr lang="en-US" sz="2400" dirty="0" smtClean="0"/>
          </a:p>
          <a:p>
            <a:pPr lvl="1">
              <a:lnSpc>
                <a:spcPct val="80000"/>
              </a:lnSpc>
              <a:buNone/>
            </a:pPr>
            <a:endParaRPr lang="en-US" sz="2400" dirty="0" smtClean="0"/>
          </a:p>
          <a:p>
            <a:pPr lvl="1">
              <a:lnSpc>
                <a:spcPct val="80000"/>
              </a:lnSpc>
              <a:buNone/>
            </a:pPr>
            <a:r>
              <a:rPr lang="en-US" sz="2400" dirty="0" smtClean="0">
                <a:latin typeface="Comic Sans MS" pitchFamily="66" charset="0"/>
              </a:rPr>
              <a:t>                  </a:t>
            </a:r>
            <a:r>
              <a:rPr lang="en-US" sz="2400" dirty="0" err="1" smtClean="0">
                <a:latin typeface="Comic Sans MS" pitchFamily="66" charset="0"/>
              </a:rPr>
              <a:t>c</a:t>
            </a:r>
            <a:r>
              <a:rPr lang="en-US" sz="2400" baseline="-25000" dirty="0" err="1" smtClean="0">
                <a:latin typeface="Comic Sans MS" pitchFamily="66" charset="0"/>
              </a:rPr>
              <a:t>r,a</a:t>
            </a:r>
            <a:r>
              <a:rPr lang="en-US" sz="2400" dirty="0" smtClean="0">
                <a:latin typeface="Comic Sans MS" pitchFamily="66" charset="0"/>
              </a:rPr>
              <a:t>(</a:t>
            </a:r>
            <a:r>
              <a:rPr lang="en-US" sz="2400" dirty="0" err="1" smtClean="0">
                <a:latin typeface="Comic Sans MS" pitchFamily="66" charset="0"/>
              </a:rPr>
              <a:t>y,i,b</a:t>
            </a:r>
            <a:r>
              <a:rPr lang="en-US" sz="2400" dirty="0" smtClean="0">
                <a:latin typeface="Comic Sans MS" pitchFamily="66" charset="0"/>
              </a:rPr>
              <a:t>) =</a:t>
            </a:r>
          </a:p>
          <a:p>
            <a:pPr lvl="1">
              <a:lnSpc>
                <a:spcPct val="80000"/>
              </a:lnSpc>
              <a:buNone/>
            </a:pPr>
            <a:endParaRPr lang="en-US" sz="2400" dirty="0" smtClean="0"/>
          </a:p>
          <a:p>
            <a:pPr lvl="1">
              <a:lnSpc>
                <a:spcPct val="80000"/>
              </a:lnSpc>
              <a:buNone/>
            </a:pPr>
            <a:endParaRPr lang="en-US" sz="2400" dirty="0" smtClean="0"/>
          </a:p>
          <a:p>
            <a:pPr>
              <a:lnSpc>
                <a:spcPct val="80000"/>
              </a:lnSpc>
            </a:pPr>
            <a:r>
              <a:rPr lang="en-US" sz="2700" dirty="0" smtClean="0">
                <a:solidFill>
                  <a:srgbClr val="0000FF"/>
                </a:solidFill>
              </a:rPr>
              <a:t>(Adaptive) SQ learner:  </a:t>
            </a:r>
            <a:r>
              <a:rPr lang="en-US" sz="2700" dirty="0" smtClean="0"/>
              <a:t>Two rounds of communication</a:t>
            </a:r>
          </a:p>
          <a:p>
            <a:pPr>
              <a:lnSpc>
                <a:spcPct val="80000"/>
              </a:lnSpc>
            </a:pPr>
            <a:r>
              <a:rPr lang="en-US" sz="2700" dirty="0" smtClean="0">
                <a:solidFill>
                  <a:srgbClr val="0000FF"/>
                </a:solidFill>
              </a:rPr>
              <a:t>Non-adaptive SQ learner:  </a:t>
            </a:r>
            <a:r>
              <a:rPr lang="en-US" sz="2700" dirty="0" smtClean="0"/>
              <a:t>Needs </a:t>
            </a:r>
            <a:r>
              <a:rPr lang="en-US" sz="2700" dirty="0" smtClean="0">
                <a:solidFill>
                  <a:srgbClr val="0000FF"/>
                </a:solidFill>
                <a:sym typeface="Symbol"/>
              </a:rPr>
              <a:t></a:t>
            </a:r>
            <a:r>
              <a:rPr lang="en-US" sz="2700" dirty="0" smtClean="0">
                <a:solidFill>
                  <a:srgbClr val="0000FF"/>
                </a:solidFill>
              </a:rPr>
              <a:t>2</a:t>
            </a:r>
            <a:r>
              <a:rPr lang="en-US" sz="2700" baseline="30000" dirty="0" smtClean="0">
                <a:solidFill>
                  <a:srgbClr val="0000FF"/>
                </a:solidFill>
              </a:rPr>
              <a:t>d</a:t>
            </a:r>
            <a:r>
              <a:rPr lang="en-US" sz="2700" dirty="0" smtClean="0">
                <a:solidFill>
                  <a:srgbClr val="0000FF"/>
                </a:solidFill>
              </a:rPr>
              <a:t>-</a:t>
            </a:r>
            <a:r>
              <a:rPr lang="en-US" sz="2700" dirty="0" smtClean="0">
                <a:solidFill>
                  <a:srgbClr val="0000FF"/>
                </a:solidFill>
                <a:cs typeface="Times New Roman" pitchFamily="18" charset="0"/>
              </a:rPr>
              <a:t>1 </a:t>
            </a:r>
            <a:r>
              <a:rPr lang="en-US" sz="2700" dirty="0" smtClean="0">
                <a:cs typeface="Times New Roman" pitchFamily="18" charset="0"/>
              </a:rPr>
              <a:t>samples</a:t>
            </a:r>
          </a:p>
          <a:p>
            <a:pPr lvl="1">
              <a:lnSpc>
                <a:spcPct val="80000"/>
              </a:lnSpc>
            </a:pPr>
            <a:r>
              <a:rPr lang="en-US" dirty="0" smtClean="0">
                <a:cs typeface="Times New Roman" pitchFamily="18" charset="0"/>
              </a:rPr>
              <a:t>Proof uses Fourier analytic argument</a:t>
            </a:r>
          </a:p>
          <a:p>
            <a:pPr lvl="1" algn="r">
              <a:lnSpc>
                <a:spcPct val="80000"/>
              </a:lnSpc>
              <a:buNone/>
            </a:pPr>
            <a:r>
              <a:rPr lang="en-US" dirty="0" smtClean="0">
                <a:cs typeface="Times New Roman" pitchFamily="18" charset="0"/>
              </a:rPr>
              <a:t> similar to proof that parity is not in SQ</a:t>
            </a:r>
            <a:endParaRPr lang="en-US" dirty="0" smtClean="0"/>
          </a:p>
          <a:p>
            <a:pPr>
              <a:buNone/>
            </a:pP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30</a:t>
            </a:fld>
            <a:endParaRPr lang="en-US" dirty="0"/>
          </a:p>
        </p:txBody>
      </p:sp>
      <p:grpSp>
        <p:nvGrpSpPr>
          <p:cNvPr id="6" name="Group 11"/>
          <p:cNvGrpSpPr>
            <a:grpSpLocks/>
          </p:cNvGrpSpPr>
          <p:nvPr/>
        </p:nvGrpSpPr>
        <p:grpSpPr bwMode="auto">
          <a:xfrm>
            <a:off x="3886201" y="2590800"/>
            <a:ext cx="3900486" cy="1371600"/>
            <a:chOff x="3886200" y="2362200"/>
            <a:chExt cx="3238139" cy="1371600"/>
          </a:xfrm>
        </p:grpSpPr>
        <p:graphicFrame>
          <p:nvGraphicFramePr>
            <p:cNvPr id="7" name="Object 5"/>
            <p:cNvGraphicFramePr>
              <a:graphicFrameLocks noChangeAspect="1"/>
            </p:cNvGraphicFramePr>
            <p:nvPr/>
          </p:nvGraphicFramePr>
          <p:xfrm>
            <a:off x="3886200" y="2362200"/>
            <a:ext cx="381000" cy="1371600"/>
          </p:xfrm>
          <a:graphic>
            <a:graphicData uri="http://schemas.openxmlformats.org/presentationml/2006/ole">
              <p:oleObj spid="_x0000_s57346" name="Equation" r:id="rId3" imgW="164880" imgH="215640" progId="Equation.3">
                <p:embed/>
              </p:oleObj>
            </a:graphicData>
          </a:graphic>
        </p:graphicFrame>
        <p:sp>
          <p:nvSpPr>
            <p:cNvPr id="8" name="TextBox 9"/>
            <p:cNvSpPr txBox="1">
              <a:spLocks noChangeArrowheads="1"/>
            </p:cNvSpPr>
            <p:nvPr/>
          </p:nvSpPr>
          <p:spPr bwMode="auto">
            <a:xfrm>
              <a:off x="4075980" y="2438400"/>
              <a:ext cx="3048359" cy="523220"/>
            </a:xfrm>
            <a:prstGeom prst="rect">
              <a:avLst/>
            </a:prstGeom>
            <a:noFill/>
            <a:ln w="9525">
              <a:noFill/>
              <a:miter lim="800000"/>
              <a:headEnd/>
              <a:tailEnd/>
            </a:ln>
          </p:spPr>
          <p:txBody>
            <a:bodyPr>
              <a:spAutoFit/>
            </a:bodyPr>
            <a:lstStyle/>
            <a:p>
              <a:r>
                <a:rPr lang="en-US" sz="2600" dirty="0">
                  <a:latin typeface="Comic Sans MS" pitchFamily="66" charset="0"/>
                </a:rPr>
                <a:t>(-</a:t>
              </a:r>
              <a:r>
                <a:rPr lang="en-US" sz="2600" dirty="0">
                  <a:latin typeface="Comic Sans MS" pitchFamily="66" charset="0"/>
                  <a:cs typeface="Times New Roman" pitchFamily="18" charset="0"/>
                </a:rPr>
                <a:t>1</a:t>
              </a:r>
              <a:r>
                <a:rPr lang="en-US" sz="2600" dirty="0">
                  <a:latin typeface="Comic Sans MS" pitchFamily="66" charset="0"/>
                </a:rPr>
                <a:t>)</a:t>
              </a:r>
              <a:r>
                <a:rPr lang="en-US" sz="2800" baseline="30000" dirty="0">
                  <a:latin typeface="Comic Sans MS" pitchFamily="66" charset="0"/>
                </a:rPr>
                <a:t>r • y (mod 2) + a</a:t>
              </a:r>
              <a:r>
                <a:rPr lang="en-US" sz="2800" dirty="0">
                  <a:latin typeface="Comic Sans MS" pitchFamily="66" charset="0"/>
                </a:rPr>
                <a:t> </a:t>
              </a:r>
              <a:r>
                <a:rPr lang="en-US" sz="2600" dirty="0">
                  <a:latin typeface="Comic Sans MS" pitchFamily="66" charset="0"/>
                </a:rPr>
                <a:t>if b=0</a:t>
              </a:r>
              <a:endParaRPr lang="en-US" sz="2600" baseline="30000" dirty="0">
                <a:latin typeface="Comic Sans MS" pitchFamily="66" charset="0"/>
              </a:endParaRPr>
            </a:p>
          </p:txBody>
        </p:sp>
        <p:sp>
          <p:nvSpPr>
            <p:cNvPr id="9" name="TextBox 10"/>
            <p:cNvSpPr txBox="1">
              <a:spLocks noChangeArrowheads="1"/>
            </p:cNvSpPr>
            <p:nvPr/>
          </p:nvSpPr>
          <p:spPr bwMode="auto">
            <a:xfrm>
              <a:off x="4075980" y="2971800"/>
              <a:ext cx="3048000" cy="488950"/>
            </a:xfrm>
            <a:prstGeom prst="rect">
              <a:avLst/>
            </a:prstGeom>
            <a:noFill/>
            <a:ln w="9525">
              <a:noFill/>
              <a:miter lim="800000"/>
              <a:headEnd/>
              <a:tailEnd/>
            </a:ln>
          </p:spPr>
          <p:txBody>
            <a:bodyPr>
              <a:spAutoFit/>
            </a:bodyPr>
            <a:lstStyle/>
            <a:p>
              <a:r>
                <a:rPr lang="en-US" sz="2600" dirty="0">
                  <a:latin typeface="Comic Sans MS" pitchFamily="66" charset="0"/>
                </a:rPr>
                <a:t>(-</a:t>
              </a:r>
              <a:r>
                <a:rPr lang="en-US" sz="2600" dirty="0" smtClean="0">
                  <a:latin typeface="Comic Sans MS" pitchFamily="66" charset="0"/>
                  <a:cs typeface="Times New Roman" pitchFamily="18" charset="0"/>
                </a:rPr>
                <a:t>1</a:t>
              </a:r>
              <a:r>
                <a:rPr lang="en-US" sz="2600" dirty="0" smtClean="0">
                  <a:latin typeface="Comic Sans MS" pitchFamily="66" charset="0"/>
                </a:rPr>
                <a:t>)</a:t>
              </a:r>
              <a:r>
                <a:rPr lang="en-US" sz="2800" baseline="30000" dirty="0" err="1" smtClean="0">
                  <a:latin typeface="Comic Sans MS" pitchFamily="66" charset="0"/>
                </a:rPr>
                <a:t>r</a:t>
              </a:r>
              <a:r>
                <a:rPr lang="en-US" sz="2800" baseline="5000" dirty="0" err="1" smtClean="0">
                  <a:latin typeface="Comic Sans MS" pitchFamily="66" charset="0"/>
                </a:rPr>
                <a:t>i</a:t>
              </a:r>
              <a:r>
                <a:rPr lang="en-US" sz="2600" baseline="5000" dirty="0" smtClean="0">
                  <a:latin typeface="Comic Sans MS" pitchFamily="66" charset="0"/>
                </a:rPr>
                <a:t>                        </a:t>
              </a:r>
              <a:r>
                <a:rPr lang="en-US" sz="2600" dirty="0" smtClean="0">
                  <a:latin typeface="Comic Sans MS" pitchFamily="66" charset="0"/>
                </a:rPr>
                <a:t> </a:t>
              </a:r>
              <a:r>
                <a:rPr lang="en-US" sz="2600" dirty="0">
                  <a:latin typeface="Comic Sans MS" pitchFamily="66" charset="0"/>
                </a:rPr>
                <a:t>if b=</a:t>
              </a:r>
              <a:r>
                <a:rPr lang="en-US" sz="2600" dirty="0">
                  <a:latin typeface="Comic Sans MS" pitchFamily="66" charset="0"/>
                  <a:cs typeface="Times New Roman" pitchFamily="18" charset="0"/>
                </a:rPr>
                <a:t>1</a:t>
              </a:r>
              <a:endParaRPr lang="en-US" sz="2600" baseline="30000" dirty="0">
                <a:latin typeface="Comic Sans MS" pitchFamily="66" charset="0"/>
                <a:cs typeface="Times New Roman"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9" end="9"/>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sz="quarter" idx="1"/>
          </p:nvPr>
        </p:nvSpPr>
        <p:spPr/>
        <p:txBody>
          <a:bodyPr>
            <a:normAutofit fontScale="85000" lnSpcReduction="20000"/>
          </a:bodyPr>
          <a:lstStyle/>
          <a:p>
            <a:pPr>
              <a:lnSpc>
                <a:spcPct val="90000"/>
              </a:lnSpc>
            </a:pPr>
            <a:r>
              <a:rPr lang="en-US" dirty="0" smtClean="0"/>
              <a:t>PAC* is privately learnable</a:t>
            </a:r>
          </a:p>
          <a:p>
            <a:pPr lvl="1">
              <a:lnSpc>
                <a:spcPct val="90000"/>
              </a:lnSpc>
            </a:pPr>
            <a:r>
              <a:rPr lang="en-US" dirty="0" smtClean="0"/>
              <a:t>Non-efficient learners</a:t>
            </a:r>
          </a:p>
          <a:p>
            <a:pPr>
              <a:lnSpc>
                <a:spcPct val="90000"/>
              </a:lnSpc>
            </a:pPr>
            <a:r>
              <a:rPr lang="en-US" dirty="0" smtClean="0">
                <a:solidFill>
                  <a:srgbClr val="00B050"/>
                </a:solidFill>
              </a:rPr>
              <a:t>Known problems </a:t>
            </a:r>
            <a:r>
              <a:rPr lang="en-US" dirty="0" smtClean="0"/>
              <a:t>in PAC are </a:t>
            </a:r>
            <a:r>
              <a:rPr lang="en-US" dirty="0" smtClean="0">
                <a:solidFill>
                  <a:srgbClr val="00B050"/>
                </a:solidFill>
              </a:rPr>
              <a:t>efficiently</a:t>
            </a:r>
            <a:r>
              <a:rPr lang="en-US" dirty="0" smtClean="0"/>
              <a:t>  privately learnable</a:t>
            </a:r>
          </a:p>
          <a:p>
            <a:pPr lvl="1">
              <a:lnSpc>
                <a:spcPct val="90000"/>
              </a:lnSpc>
            </a:pPr>
            <a:r>
              <a:rPr lang="en-US" dirty="0" smtClean="0"/>
              <a:t>Parity</a:t>
            </a:r>
          </a:p>
          <a:p>
            <a:pPr lvl="1">
              <a:lnSpc>
                <a:spcPct val="90000"/>
              </a:lnSpc>
            </a:pPr>
            <a:r>
              <a:rPr lang="en-US" dirty="0" smtClean="0"/>
              <a:t>SQ </a:t>
            </a:r>
            <a:r>
              <a:rPr lang="en-US" dirty="0" smtClean="0">
                <a:solidFill>
                  <a:schemeClr val="accent2">
                    <a:lumMod val="50000"/>
                  </a:schemeClr>
                </a:solidFill>
              </a:rPr>
              <a:t>[BDMN05]</a:t>
            </a:r>
          </a:p>
          <a:p>
            <a:pPr lvl="1">
              <a:lnSpc>
                <a:spcPct val="90000"/>
              </a:lnSpc>
            </a:pPr>
            <a:r>
              <a:rPr lang="en-US" dirty="0" smtClean="0"/>
              <a:t>What else is in PAC?</a:t>
            </a:r>
          </a:p>
          <a:p>
            <a:pPr>
              <a:lnSpc>
                <a:spcPct val="90000"/>
              </a:lnSpc>
            </a:pPr>
            <a:r>
              <a:rPr lang="en-US" dirty="0" smtClean="0"/>
              <a:t>Equivalence of local model and SQ:</a:t>
            </a:r>
          </a:p>
          <a:p>
            <a:pPr lvl="1">
              <a:lnSpc>
                <a:spcPct val="90000"/>
              </a:lnSpc>
            </a:pPr>
            <a:r>
              <a:rPr lang="en-US" dirty="0" smtClean="0"/>
              <a:t>Local = SQ</a:t>
            </a:r>
          </a:p>
          <a:p>
            <a:pPr lvl="1">
              <a:lnSpc>
                <a:spcPct val="90000"/>
              </a:lnSpc>
            </a:pPr>
            <a:r>
              <a:rPr lang="en-US" dirty="0" smtClean="0"/>
              <a:t>Local non-interactive = non-adaptive SQ</a:t>
            </a:r>
          </a:p>
          <a:p>
            <a:pPr>
              <a:lnSpc>
                <a:spcPct val="90000"/>
              </a:lnSpc>
            </a:pPr>
            <a:r>
              <a:rPr lang="en-US" dirty="0" smtClean="0"/>
              <a:t>Interactivity helps in local model</a:t>
            </a:r>
          </a:p>
          <a:p>
            <a:pPr lvl="1">
              <a:lnSpc>
                <a:spcPct val="90000"/>
              </a:lnSpc>
            </a:pPr>
            <a:r>
              <a:rPr lang="en-US" dirty="0" smtClean="0"/>
              <a:t>Local non-interactive ⊊</a:t>
            </a:r>
            <a:r>
              <a:rPr lang="en-US" dirty="0" smtClean="0">
                <a:sym typeface="Symbol" pitchFamily="18" charset="2"/>
              </a:rPr>
              <a:t> Local</a:t>
            </a:r>
          </a:p>
          <a:p>
            <a:pPr lvl="1">
              <a:lnSpc>
                <a:spcPct val="90000"/>
              </a:lnSpc>
            </a:pPr>
            <a:r>
              <a:rPr lang="en-US" dirty="0" smtClean="0">
                <a:sym typeface="Symbol" pitchFamily="18" charset="2"/>
              </a:rPr>
              <a:t>SQ non-adaptive </a:t>
            </a:r>
            <a:r>
              <a:rPr lang="en-US" dirty="0" smtClean="0"/>
              <a:t>⊊</a:t>
            </a:r>
            <a:r>
              <a:rPr lang="en-US" dirty="0" smtClean="0">
                <a:sym typeface="Symbol" pitchFamily="18" charset="2"/>
              </a:rPr>
              <a:t> SQ</a:t>
            </a:r>
          </a:p>
          <a:p>
            <a:pPr>
              <a:buNone/>
            </a:pPr>
            <a:r>
              <a:rPr lang="en-US" sz="3200" dirty="0" smtClean="0">
                <a:solidFill>
                  <a:srgbClr val="FF0000"/>
                </a:solidFill>
              </a:rPr>
              <a:t>Open questions</a:t>
            </a:r>
          </a:p>
          <a:p>
            <a:r>
              <a:rPr lang="en-US" dirty="0" smtClean="0"/>
              <a:t>Separate efficient learning from efficient private learning</a:t>
            </a:r>
          </a:p>
          <a:p>
            <a:r>
              <a:rPr lang="nb-NO" dirty="0" smtClean="0"/>
              <a:t>Better private algorithms for SQ problems</a:t>
            </a:r>
          </a:p>
          <a:p>
            <a:r>
              <a:rPr lang="nb-NO" dirty="0" smtClean="0">
                <a:sym typeface="Symbol" pitchFamily="18" charset="2"/>
              </a:rPr>
              <a:t>Other learning models</a:t>
            </a:r>
            <a:endParaRPr lang="en-US" dirty="0" smtClean="0">
              <a:sym typeface="Symbol" pitchFamily="18" charset="2"/>
            </a:endParaRPr>
          </a:p>
          <a:p>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31</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2" end="1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3" end="1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4" end="1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0" dirty="0" smtClean="0"/>
              <a:t>Ad</a:t>
            </a:r>
            <a:r>
              <a:rPr lang="en-US" i="0" dirty="0" smtClean="0">
                <a:solidFill>
                  <a:schemeClr val="accent2">
                    <a:lumMod val="50000"/>
                  </a:schemeClr>
                </a:solidFill>
              </a:rPr>
              <a:t> </a:t>
            </a:r>
            <a:r>
              <a:rPr lang="en-US" i="0" dirty="0" smtClean="0"/>
              <a:t>for</a:t>
            </a:r>
            <a:r>
              <a:rPr lang="en-US" i="0" dirty="0" smtClean="0">
                <a:solidFill>
                  <a:schemeClr val="accent2">
                    <a:lumMod val="50000"/>
                  </a:schemeClr>
                </a:solidFill>
              </a:rPr>
              <a:t> [</a:t>
            </a:r>
            <a:r>
              <a:rPr lang="en-US" i="0" dirty="0" err="1" smtClean="0">
                <a:solidFill>
                  <a:schemeClr val="accent2">
                    <a:lumMod val="50000"/>
                  </a:schemeClr>
                </a:solidFill>
              </a:rPr>
              <a:t>Beimel</a:t>
            </a:r>
            <a:r>
              <a:rPr lang="en-US" i="0" dirty="0" smtClean="0">
                <a:solidFill>
                  <a:schemeClr val="accent2">
                    <a:lumMod val="50000"/>
                  </a:schemeClr>
                </a:solidFill>
              </a:rPr>
              <a:t> </a:t>
            </a:r>
            <a:r>
              <a:rPr lang="en-US" i="0" dirty="0" err="1" smtClean="0">
                <a:solidFill>
                  <a:schemeClr val="accent2">
                    <a:lumMod val="50000"/>
                  </a:schemeClr>
                </a:solidFill>
              </a:rPr>
              <a:t>Kasiwiswanathan</a:t>
            </a:r>
            <a:r>
              <a:rPr lang="en-US" i="0" dirty="0" smtClean="0">
                <a:solidFill>
                  <a:schemeClr val="accent2">
                    <a:lumMod val="50000"/>
                  </a:schemeClr>
                </a:solidFill>
              </a:rPr>
              <a:t> </a:t>
            </a:r>
            <a:r>
              <a:rPr lang="en-US" i="0" dirty="0" err="1" smtClean="0">
                <a:solidFill>
                  <a:schemeClr val="accent2">
                    <a:lumMod val="50000"/>
                  </a:schemeClr>
                </a:solidFill>
              </a:rPr>
              <a:t>Nissim</a:t>
            </a:r>
            <a:r>
              <a:rPr lang="en-US" i="0" dirty="0" smtClean="0">
                <a:solidFill>
                  <a:schemeClr val="accent2">
                    <a:lumMod val="50000"/>
                  </a:schemeClr>
                </a:solidFill>
              </a:rPr>
              <a:t> 10]</a:t>
            </a:r>
            <a:endParaRPr lang="en-US" i="0" dirty="0">
              <a:solidFill>
                <a:schemeClr val="accent2">
                  <a:lumMod val="50000"/>
                </a:schemeClr>
              </a:solidFill>
            </a:endParaRPr>
          </a:p>
        </p:txBody>
      </p:sp>
      <p:sp>
        <p:nvSpPr>
          <p:cNvPr id="3" name="Content Placeholder 2"/>
          <p:cNvSpPr>
            <a:spLocks noGrp="1"/>
          </p:cNvSpPr>
          <p:nvPr>
            <p:ph sz="quarter" idx="1"/>
          </p:nvPr>
        </p:nvSpPr>
        <p:spPr/>
        <p:txBody>
          <a:bodyPr/>
          <a:lstStyle/>
          <a:p>
            <a:pPr>
              <a:buNone/>
            </a:pPr>
            <a:r>
              <a:rPr lang="en-US" dirty="0" smtClean="0">
                <a:solidFill>
                  <a:srgbClr val="FF0000"/>
                </a:solidFill>
              </a:rPr>
              <a:t>Sample Complexity of Learning: Private vs. </a:t>
            </a:r>
            <a:r>
              <a:rPr lang="en-US" dirty="0" err="1" smtClean="0">
                <a:solidFill>
                  <a:srgbClr val="FF0000"/>
                </a:solidFill>
              </a:rPr>
              <a:t>Nonprivate</a:t>
            </a:r>
            <a:endParaRPr lang="en-US" dirty="0" smtClean="0">
              <a:solidFill>
                <a:srgbClr val="FF0000"/>
              </a:solidFill>
            </a:endParaRPr>
          </a:p>
          <a:p>
            <a:pPr>
              <a:buFont typeface="Arial"/>
              <a:buChar char="•"/>
            </a:pPr>
            <a:r>
              <a:rPr lang="en-US" sz="2595" dirty="0" smtClean="0">
                <a:solidFill>
                  <a:srgbClr val="00B050"/>
                </a:solidFill>
              </a:rPr>
              <a:t>Non-private: </a:t>
            </a:r>
            <a:r>
              <a:rPr lang="en-US" sz="2595" dirty="0" smtClean="0">
                <a:solidFill>
                  <a:srgbClr val="0000FF"/>
                </a:solidFill>
              </a:rPr>
              <a:t>Θ</a:t>
            </a:r>
            <a:r>
              <a:rPr lang="en-US" sz="2595" dirty="0" smtClean="0">
                <a:solidFill>
                  <a:srgbClr val="0000FF"/>
                </a:solidFill>
                <a:sym typeface="Euclid Symbol"/>
              </a:rPr>
              <a:t>(</a:t>
            </a:r>
            <a:r>
              <a:rPr lang="en-US" sz="2595" dirty="0" smtClean="0">
                <a:solidFill>
                  <a:srgbClr val="0000FF"/>
                </a:solidFill>
              </a:rPr>
              <a:t>VCDIM(C)) </a:t>
            </a:r>
          </a:p>
          <a:p>
            <a:pPr>
              <a:buFont typeface="Arial"/>
              <a:buChar char="•"/>
            </a:pPr>
            <a:r>
              <a:rPr lang="en-US" sz="2595" dirty="0" smtClean="0">
                <a:solidFill>
                  <a:srgbClr val="00B050"/>
                </a:solidFill>
              </a:rPr>
              <a:t>Private learning: </a:t>
            </a:r>
            <a:r>
              <a:rPr lang="en-US" sz="2595" dirty="0" smtClean="0">
                <a:solidFill>
                  <a:srgbClr val="0000FF"/>
                </a:solidFill>
              </a:rPr>
              <a:t>O(log |C|) </a:t>
            </a:r>
            <a:r>
              <a:rPr lang="en-US" sz="2595" dirty="0" smtClean="0"/>
              <a:t>for all concept classes C</a:t>
            </a:r>
          </a:p>
          <a:p>
            <a:pPr>
              <a:buNone/>
            </a:pPr>
            <a:r>
              <a:rPr lang="en-US" sz="2595" dirty="0" smtClean="0">
                <a:solidFill>
                  <a:srgbClr val="3366FF"/>
                </a:solidFill>
              </a:rPr>
              <a:t>Question:</a:t>
            </a:r>
            <a:r>
              <a:rPr lang="en-US" sz="2595" dirty="0" smtClean="0"/>
              <a:t> Is this gap essential?</a:t>
            </a:r>
          </a:p>
          <a:p>
            <a:pPr>
              <a:buClr>
                <a:schemeClr val="tx1"/>
              </a:buClr>
              <a:buNone/>
            </a:pPr>
            <a:r>
              <a:rPr lang="en-US" sz="2595" dirty="0" smtClean="0">
                <a:solidFill>
                  <a:srgbClr val="3366FF"/>
                </a:solidFill>
              </a:rPr>
              <a:t>Answer: </a:t>
            </a:r>
            <a:r>
              <a:rPr lang="en-US" sz="2595" dirty="0" smtClean="0"/>
              <a:t>Yes, for proper private learning</a:t>
            </a:r>
          </a:p>
          <a:p>
            <a:pPr>
              <a:buClr>
                <a:schemeClr val="tx1"/>
              </a:buClr>
              <a:buNone/>
            </a:pPr>
            <a:endParaRPr lang="en-US" sz="2595" dirty="0" smtClean="0">
              <a:solidFill>
                <a:srgbClr val="660066"/>
              </a:solidFill>
            </a:endParaRPr>
          </a:p>
          <a:p>
            <a:pPr>
              <a:buClr>
                <a:schemeClr val="tx1"/>
              </a:buClr>
              <a:buNone/>
            </a:pPr>
            <a:r>
              <a:rPr lang="en-US" sz="2595" dirty="0" smtClean="0"/>
              <a:t>There is a concept class C with VCDIM =1:</a:t>
            </a:r>
          </a:p>
          <a:p>
            <a:pPr lvl="2">
              <a:buFont typeface="Wingdings" pitchFamily="2" charset="2"/>
              <a:buChar char="Ø"/>
            </a:pPr>
            <a:r>
              <a:rPr lang="en-US" sz="2595" dirty="0" smtClean="0">
                <a:solidFill>
                  <a:srgbClr val="00B050"/>
                </a:solidFill>
              </a:rPr>
              <a:t>Proper non-private </a:t>
            </a:r>
            <a:r>
              <a:rPr lang="en-US" sz="2595" dirty="0" smtClean="0"/>
              <a:t>learning of C: </a:t>
            </a:r>
            <a:r>
              <a:rPr lang="en-US" sz="2595" dirty="0" smtClean="0">
                <a:solidFill>
                  <a:srgbClr val="0000FF"/>
                </a:solidFill>
              </a:rPr>
              <a:t>O(1) </a:t>
            </a:r>
            <a:r>
              <a:rPr lang="en-US" sz="2595" dirty="0" smtClean="0"/>
              <a:t>samples</a:t>
            </a:r>
          </a:p>
          <a:p>
            <a:pPr lvl="2">
              <a:buFont typeface="Wingdings" pitchFamily="2" charset="2"/>
              <a:buChar char="Ø"/>
            </a:pPr>
            <a:r>
              <a:rPr lang="en-US" sz="2595" dirty="0" smtClean="0">
                <a:solidFill>
                  <a:srgbClr val="00B050"/>
                </a:solidFill>
              </a:rPr>
              <a:t>Proper private </a:t>
            </a:r>
            <a:r>
              <a:rPr lang="en-US" sz="2595" dirty="0" smtClean="0"/>
              <a:t>learning of C: </a:t>
            </a:r>
            <a:r>
              <a:rPr lang="en-US" sz="2595" dirty="0" smtClean="0">
                <a:solidFill>
                  <a:srgbClr val="0000FF"/>
                </a:solidFill>
              </a:rPr>
              <a:t>Θ(log |C|)) </a:t>
            </a:r>
            <a:r>
              <a:rPr lang="en-US" sz="2595" dirty="0" smtClean="0"/>
              <a:t>samples</a:t>
            </a:r>
          </a:p>
          <a:p>
            <a:pPr lvl="2">
              <a:buFont typeface="Wingdings" pitchFamily="2" charset="2"/>
              <a:buChar char="Ø"/>
            </a:pPr>
            <a:r>
              <a:rPr lang="en-US" sz="2595" dirty="0" smtClean="0">
                <a:solidFill>
                  <a:srgbClr val="00B050"/>
                </a:solidFill>
              </a:rPr>
              <a:t>Improper private </a:t>
            </a:r>
            <a:r>
              <a:rPr lang="en-US" sz="2595" dirty="0" smtClean="0"/>
              <a:t>learning of C: </a:t>
            </a:r>
            <a:r>
              <a:rPr lang="en-US" sz="2595" dirty="0" smtClean="0">
                <a:solidFill>
                  <a:srgbClr val="0000FF"/>
                </a:solidFill>
              </a:rPr>
              <a:t>O(1) </a:t>
            </a:r>
            <a:r>
              <a:rPr lang="en-US" sz="2595" dirty="0" smtClean="0"/>
              <a:t>samples</a:t>
            </a:r>
            <a:endParaRPr lang="en-US" sz="2595" dirty="0" smtClean="0">
              <a:solidFill>
                <a:srgbClr val="3366FF"/>
              </a:solidFill>
            </a:endParaRPr>
          </a:p>
          <a:p>
            <a:pPr>
              <a:buClr>
                <a:schemeClr val="tx1"/>
              </a:buClr>
              <a:buNone/>
            </a:pPr>
            <a:r>
              <a:rPr lang="en-US" sz="2595" dirty="0" smtClean="0">
                <a:solidFill>
                  <a:srgbClr val="3366FF"/>
                </a:solidFill>
              </a:rPr>
              <a:t>Note:</a:t>
            </a:r>
            <a:r>
              <a:rPr lang="en-US" sz="2595" dirty="0" smtClean="0"/>
              <a:t> This separates proper and improper private learning</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32</a:t>
            </a:fld>
            <a:endParaRPr lang="en-US"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HIDDENFONTSHAPE" val="true"/>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Theme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Office Theme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24126</TotalTime>
  <Words>2495</Words>
  <Application>Microsoft Office PowerPoint</Application>
  <PresentationFormat>On-screen Show (4:3)</PresentationFormat>
  <Paragraphs>691</Paragraphs>
  <Slides>32</Slides>
  <Notes>19</Notes>
  <HiddenSlides>1</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32</vt:i4>
      </vt:variant>
    </vt:vector>
  </HeadingPairs>
  <TitlesOfParts>
    <vt:vector size="35" baseType="lpstr">
      <vt:lpstr>Median</vt:lpstr>
      <vt:lpstr>Office Theme</vt:lpstr>
      <vt:lpstr>Equation</vt:lpstr>
      <vt:lpstr>What Can We Learn Privately?</vt:lpstr>
      <vt:lpstr>Private Learning</vt:lpstr>
      <vt:lpstr>What Can We Compute Privately?</vt:lpstr>
      <vt:lpstr>Our Results 1: What is Learnable Privately</vt:lpstr>
      <vt:lpstr>Basic Privacy Models</vt:lpstr>
      <vt:lpstr>Our Results 2: Power of Private Models</vt:lpstr>
      <vt:lpstr>Definition: Differential Privacy [DMNS06]</vt:lpstr>
      <vt:lpstr>Properties of Differential Privacy</vt:lpstr>
      <vt:lpstr>Learning: An Example*</vt:lpstr>
      <vt:lpstr>PAC Learning: The Setting </vt:lpstr>
      <vt:lpstr>PAC Learning: The Setting </vt:lpstr>
      <vt:lpstr>PAC Learning: The Setting </vt:lpstr>
      <vt:lpstr>PAC  Learning Definition [Valiant 84]</vt:lpstr>
      <vt:lpstr>Private Learning</vt:lpstr>
      <vt:lpstr>How Can We Design Private Learners?</vt:lpstr>
      <vt:lpstr>PAC* = Private PAC*</vt:lpstr>
      <vt:lpstr>PAC* = Private PAC*</vt:lpstr>
      <vt:lpstr>Our Results: What is Learnable Privately</vt:lpstr>
      <vt:lpstr>Efficient Learner for Parity</vt:lpstr>
      <vt:lpstr>The Effect of a Single Example</vt:lpstr>
      <vt:lpstr>Private Learner for Parity</vt:lpstr>
      <vt:lpstr>Private Learner for Parity</vt:lpstr>
      <vt:lpstr>Our Results: What is Learnable Privately</vt:lpstr>
      <vt:lpstr>Our Results 2: Power of Private Models</vt:lpstr>
      <vt:lpstr>Reminder: Local Privacy Preserving Protocols</vt:lpstr>
      <vt:lpstr>Statistical Query (SQ) Learning [Kearns 93]</vt:lpstr>
      <vt:lpstr>(Non-interactive) Local =(Non-adaptive) SQ</vt:lpstr>
      <vt:lpstr>(Non-interactive) Local =(Non-adaptive) SQ</vt:lpstr>
      <vt:lpstr>Our Results 2: Power of Private Models</vt:lpstr>
      <vt:lpstr>Non-interactive Local ⊊  Interactive Local</vt:lpstr>
      <vt:lpstr>Summary</vt:lpstr>
      <vt:lpstr>Ad for [Beimel Kasiwiswanathan Nissim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Can we Learn Privately</dc:title>
  <dc:creator>Sofya</dc:creator>
  <cp:lastModifiedBy>Sofya</cp:lastModifiedBy>
  <cp:revision>540</cp:revision>
  <dcterms:created xsi:type="dcterms:W3CDTF">2006-08-16T00:00:00Z</dcterms:created>
  <dcterms:modified xsi:type="dcterms:W3CDTF">2010-02-24T20:13:31Z</dcterms:modified>
</cp:coreProperties>
</file>