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16" r:id="rId3"/>
    <p:sldId id="258" r:id="rId4"/>
    <p:sldId id="311" r:id="rId5"/>
    <p:sldId id="312" r:id="rId6"/>
    <p:sldId id="261" r:id="rId7"/>
    <p:sldId id="262" r:id="rId8"/>
    <p:sldId id="259" r:id="rId9"/>
    <p:sldId id="260" r:id="rId10"/>
    <p:sldId id="264" r:id="rId11"/>
    <p:sldId id="265" r:id="rId12"/>
    <p:sldId id="267" r:id="rId13"/>
    <p:sldId id="266" r:id="rId14"/>
    <p:sldId id="269" r:id="rId15"/>
    <p:sldId id="313" r:id="rId16"/>
    <p:sldId id="270" r:id="rId17"/>
    <p:sldId id="272" r:id="rId18"/>
    <p:sldId id="273" r:id="rId19"/>
    <p:sldId id="274" r:id="rId20"/>
    <p:sldId id="275" r:id="rId21"/>
    <p:sldId id="276" r:id="rId22"/>
    <p:sldId id="277" r:id="rId23"/>
    <p:sldId id="271" r:id="rId24"/>
    <p:sldId id="278" r:id="rId25"/>
    <p:sldId id="279" r:id="rId26"/>
    <p:sldId id="314" r:id="rId27"/>
    <p:sldId id="283" r:id="rId28"/>
    <p:sldId id="284" r:id="rId29"/>
    <p:sldId id="285" r:id="rId30"/>
    <p:sldId id="286" r:id="rId31"/>
    <p:sldId id="288" r:id="rId32"/>
    <p:sldId id="289" r:id="rId33"/>
    <p:sldId id="291" r:id="rId34"/>
    <p:sldId id="290" r:id="rId35"/>
    <p:sldId id="292" r:id="rId36"/>
    <p:sldId id="293" r:id="rId37"/>
    <p:sldId id="294" r:id="rId38"/>
    <p:sldId id="296" r:id="rId39"/>
    <p:sldId id="297" r:id="rId40"/>
    <p:sldId id="298" r:id="rId41"/>
    <p:sldId id="300" r:id="rId42"/>
    <p:sldId id="301" r:id="rId43"/>
    <p:sldId id="318" r:id="rId44"/>
    <p:sldId id="317" r:id="rId45"/>
    <p:sldId id="303" r:id="rId46"/>
    <p:sldId id="305" r:id="rId47"/>
    <p:sldId id="304" r:id="rId48"/>
    <p:sldId id="306" r:id="rId49"/>
    <p:sldId id="308" r:id="rId50"/>
    <p:sldId id="309" r:id="rId51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20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24.wmf"/><Relationship Id="rId1" Type="http://schemas.openxmlformats.org/officeDocument/2006/relationships/image" Target="../media/image23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28.wmf"/><Relationship Id="rId1" Type="http://schemas.openxmlformats.org/officeDocument/2006/relationships/image" Target="../media/image24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2" Type="http://schemas.openxmlformats.org/officeDocument/2006/relationships/image" Target="../media/image29.wmf"/><Relationship Id="rId1" Type="http://schemas.openxmlformats.org/officeDocument/2006/relationships/image" Target="../media/image28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39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40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6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2013/2/1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2013/2/1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2013/2/1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2013/2/1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2013/2/1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2013/2/1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2013/2/1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2013/2/1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2013/2/1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2013/2/1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2013/2/1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2013/2/1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google.com/url?sa=i&amp;rct=j&amp;q=&amp;esrc=s&amp;frm=1&amp;source=images&amp;cd=&amp;cad=rja&amp;docid=IZpf6r9jaIqomM&amp;tbnid=f8crkHAU1aDw4M:&amp;ved=0CAUQjRw&amp;url=http://oceanmotion.org/guides/ow_4/ow_student_4.htm&amp;ei=WP4IUdfgCKOyiQKwtoGABQ&amp;bvm=bv.41642243,d.cGE&amp;psig=AFQjCNEXUb79C4mKLgpreQ_ufRJGM4hwGQ&amp;ust=1359630280764844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0.w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7" Type="http://schemas.openxmlformats.org/officeDocument/2006/relationships/image" Target="../media/image22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24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23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emf"/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wmf"/><Relationship Id="rId3" Type="http://schemas.openxmlformats.org/officeDocument/2006/relationships/oleObject" Target="../embeddings/oleObject4.bin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22.jpeg"/><Relationship Id="rId5" Type="http://schemas.openxmlformats.org/officeDocument/2006/relationships/image" Target="../media/image25.emf"/><Relationship Id="rId4" Type="http://schemas.openxmlformats.org/officeDocument/2006/relationships/image" Target="../media/image24.wmf"/><Relationship Id="rId9" Type="http://schemas.openxmlformats.org/officeDocument/2006/relationships/image" Target="../media/image26.em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wmf"/><Relationship Id="rId3" Type="http://schemas.openxmlformats.org/officeDocument/2006/relationships/image" Target="../media/image30.emf"/><Relationship Id="rId7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25.emf"/><Relationship Id="rId5" Type="http://schemas.openxmlformats.org/officeDocument/2006/relationships/image" Target="../media/image28.wmf"/><Relationship Id="rId10" Type="http://schemas.openxmlformats.org/officeDocument/2006/relationships/image" Target="../media/image24.wmf"/><Relationship Id="rId4" Type="http://schemas.openxmlformats.org/officeDocument/2006/relationships/oleObject" Target="../embeddings/oleObject6.bin"/><Relationship Id="rId9" Type="http://schemas.openxmlformats.org/officeDocument/2006/relationships/oleObject" Target="../embeddings/oleObject8.bin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28.wmf"/><Relationship Id="rId4" Type="http://schemas.openxmlformats.org/officeDocument/2006/relationships/oleObject" Target="../embeddings/oleObject9.bin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28.wmf"/><Relationship Id="rId4" Type="http://schemas.openxmlformats.org/officeDocument/2006/relationships/oleObject" Target="../embeddings/oleObject10.bin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28.wmf"/><Relationship Id="rId4" Type="http://schemas.openxmlformats.org/officeDocument/2006/relationships/oleObject" Target="../embeddings/oleObject11.bin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28.wmf"/><Relationship Id="rId4" Type="http://schemas.openxmlformats.org/officeDocument/2006/relationships/oleObject" Target="../embeddings/oleObject12.bin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e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emf"/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emf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em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em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em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5" Type="http://schemas.openxmlformats.org/officeDocument/2006/relationships/image" Target="../media/image31.emf"/><Relationship Id="rId4" Type="http://schemas.openxmlformats.org/officeDocument/2006/relationships/image" Target="../media/image39.w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5" Type="http://schemas.openxmlformats.org/officeDocument/2006/relationships/image" Target="../media/image40.wmf"/><Relationship Id="rId4" Type="http://schemas.openxmlformats.org/officeDocument/2006/relationships/oleObject" Target="../embeddings/oleObject14.bin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emf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emf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emf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emf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5" Type="http://schemas.openxmlformats.org/officeDocument/2006/relationships/image" Target="../media/image46.wmf"/><Relationship Id="rId4" Type="http://schemas.openxmlformats.org/officeDocument/2006/relationships/oleObject" Target="../embeddings/oleObject15.bin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emf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emf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emf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emf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emf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emf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emf"/><Relationship Id="rId2" Type="http://schemas.openxmlformats.org/officeDocument/2006/relationships/image" Target="../media/image54.emf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emf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emf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emf"/><Relationship Id="rId2" Type="http://schemas.openxmlformats.org/officeDocument/2006/relationships/image" Target="../media/image55.emf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emf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altLang="zh-CN" sz="3600" dirty="0" smtClean="0"/>
              <a:t>Detecting Signal from </a:t>
            </a:r>
            <a:r>
              <a:rPr lang="en-US" altLang="zh-CN" sz="3600" dirty="0" smtClean="0"/>
              <a:t>Data with Noise</a:t>
            </a:r>
            <a:endParaRPr lang="zh-CN" altLang="en-US" sz="36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15616" y="3886200"/>
            <a:ext cx="6912768" cy="2423120"/>
          </a:xfrm>
        </p:spPr>
        <p:txBody>
          <a:bodyPr>
            <a:noAutofit/>
          </a:bodyPr>
          <a:lstStyle/>
          <a:p>
            <a:r>
              <a:rPr lang="en-US" altLang="zh-CN" sz="2400" dirty="0" err="1" smtClean="0"/>
              <a:t>Xianyao</a:t>
            </a:r>
            <a:r>
              <a:rPr lang="en-US" altLang="zh-CN" sz="2400" dirty="0" smtClean="0"/>
              <a:t> Chen</a:t>
            </a:r>
          </a:p>
          <a:p>
            <a:endParaRPr lang="en-US" altLang="zh-CN" sz="1800" dirty="0" smtClean="0"/>
          </a:p>
          <a:p>
            <a:r>
              <a:rPr lang="en-US" altLang="zh-CN" sz="2000" dirty="0" err="1" smtClean="0"/>
              <a:t>Meng</a:t>
            </a:r>
            <a:r>
              <a:rPr lang="en-US" altLang="zh-CN" sz="2000" dirty="0" smtClean="0"/>
              <a:t> </a:t>
            </a:r>
            <a:r>
              <a:rPr lang="en-US" altLang="zh-CN" sz="2000" dirty="0"/>
              <a:t>Wang, </a:t>
            </a:r>
            <a:r>
              <a:rPr lang="en-US" altLang="zh-CN" sz="2000" dirty="0" err="1"/>
              <a:t>Yuanling</a:t>
            </a:r>
            <a:r>
              <a:rPr lang="en-US" altLang="zh-CN" sz="2000" dirty="0"/>
              <a:t> Zhang, Ying </a:t>
            </a:r>
            <a:r>
              <a:rPr lang="en-US" altLang="zh-CN" sz="2000" dirty="0" err="1"/>
              <a:t>Feng</a:t>
            </a:r>
            <a:endParaRPr lang="en-US" altLang="zh-CN" sz="2000" dirty="0"/>
          </a:p>
          <a:p>
            <a:r>
              <a:rPr lang="en-US" altLang="zh-CN" sz="2000" dirty="0" err="1" smtClean="0"/>
              <a:t>Zhaohua</a:t>
            </a:r>
            <a:r>
              <a:rPr lang="en-US" altLang="zh-CN" sz="2000" dirty="0" smtClean="0"/>
              <a:t> Wu, </a:t>
            </a:r>
            <a:r>
              <a:rPr lang="en-US" altLang="zh-CN" sz="2000" dirty="0" err="1" smtClean="0"/>
              <a:t>Norden</a:t>
            </a:r>
            <a:r>
              <a:rPr lang="en-US" altLang="zh-CN" sz="2000" dirty="0" smtClean="0"/>
              <a:t> </a:t>
            </a:r>
            <a:r>
              <a:rPr lang="en-US" altLang="zh-CN" sz="2000" dirty="0"/>
              <a:t>E. Huang</a:t>
            </a:r>
          </a:p>
          <a:p>
            <a:endParaRPr lang="en-US" altLang="zh-CN" sz="1100" dirty="0" smtClean="0"/>
          </a:p>
          <a:p>
            <a:endParaRPr lang="en-US" altLang="zh-CN" sz="1100" dirty="0" smtClean="0"/>
          </a:p>
          <a:p>
            <a:r>
              <a:rPr lang="en-US" altLang="zh-CN" sz="1800" dirty="0"/>
              <a:t>Laboratory of Data Analysis and Applications, SOA, China</a:t>
            </a:r>
          </a:p>
          <a:p>
            <a:r>
              <a:rPr lang="en-US" altLang="zh-CN" sz="1800" dirty="0" smtClean="0"/>
              <a:t>The First Institute of Oceanography, State Oceanic Administration, China</a:t>
            </a:r>
            <a:endParaRPr lang="zh-CN" altLang="en-US" sz="1400" dirty="0"/>
          </a:p>
        </p:txBody>
      </p:sp>
      <p:sp>
        <p:nvSpPr>
          <p:cNvPr id="4" name="TextBox 3"/>
          <p:cNvSpPr txBox="1"/>
          <p:nvPr/>
        </p:nvSpPr>
        <p:spPr>
          <a:xfrm>
            <a:off x="179512" y="116632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Adaptive Data Analysis and </a:t>
            </a:r>
            <a:r>
              <a:rPr lang="en-US" altLang="zh-CN" dirty="0" err="1" smtClean="0"/>
              <a:t>Sparsity</a:t>
            </a:r>
            <a:endParaRPr lang="en-US" altLang="zh-CN" dirty="0" smtClean="0"/>
          </a:p>
          <a:p>
            <a:r>
              <a:rPr lang="en-US" altLang="zh-CN" dirty="0" smtClean="0"/>
              <a:t>California, 2013</a:t>
            </a:r>
            <a:endParaRPr lang="zh-CN" alt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80206"/>
            <a:ext cx="1951984" cy="613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72219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Motivation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180728"/>
          </a:xfrm>
        </p:spPr>
        <p:txBody>
          <a:bodyPr/>
          <a:lstStyle/>
          <a:p>
            <a:r>
              <a:rPr lang="en-US" altLang="zh-CN" dirty="0" smtClean="0"/>
              <a:t>Identify the meaning of each IMFs, whether it is noise, or signal, or when it is noise, or signal.</a:t>
            </a:r>
            <a:endParaRPr lang="zh-CN" altLang="en-US" dirty="0"/>
          </a:p>
        </p:txBody>
      </p:sp>
      <p:pic>
        <p:nvPicPr>
          <p:cNvPr id="5" name="Picture 2" descr="E:\2011\EMD-2011-Tutorial\a\中央大學數據分析中心_files\tutor_f04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29"/>
          <a:stretch/>
        </p:blipFill>
        <p:spPr bwMode="auto">
          <a:xfrm>
            <a:off x="1561732" y="2819072"/>
            <a:ext cx="5824284" cy="40961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62919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Motivation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180728"/>
          </a:xfrm>
        </p:spPr>
        <p:txBody>
          <a:bodyPr/>
          <a:lstStyle/>
          <a:p>
            <a:r>
              <a:rPr lang="en-US" altLang="zh-CN" dirty="0" smtClean="0"/>
              <a:t>Identify the meaning of each IMFs, whether it is noise, or signal, or when it is noise, or signal.</a:t>
            </a:r>
            <a:endParaRPr lang="zh-CN" altLang="en-US" dirty="0"/>
          </a:p>
        </p:txBody>
      </p:sp>
      <p:pic>
        <p:nvPicPr>
          <p:cNvPr id="17412" name="Picture 4" descr="http://oceanmotion.org/guides/ow_4/ow_teacher_4_files/image001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3645024"/>
            <a:ext cx="4104456" cy="2213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2" name="直接连接符 21"/>
          <p:cNvCxnSpPr/>
          <p:nvPr/>
        </p:nvCxnSpPr>
        <p:spPr>
          <a:xfrm>
            <a:off x="1935840" y="3947124"/>
            <a:ext cx="0" cy="1656184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9261" y="2930585"/>
            <a:ext cx="4635227" cy="3689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49323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Motivation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180728"/>
          </a:xfrm>
        </p:spPr>
        <p:txBody>
          <a:bodyPr/>
          <a:lstStyle/>
          <a:p>
            <a:r>
              <a:rPr lang="en-US" altLang="zh-CN" dirty="0" smtClean="0"/>
              <a:t>Identify the meaning of each IMFs, whether it is noise, or signal, or when it is noise, or signal.</a:t>
            </a:r>
            <a:endParaRPr lang="zh-CN" altLang="en-US" dirty="0"/>
          </a:p>
        </p:txBody>
      </p:sp>
      <p:pic>
        <p:nvPicPr>
          <p:cNvPr id="18436" name="圖片 1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5630" y="2932198"/>
            <a:ext cx="2638425" cy="1514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5" name="圖片 1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4055" y="2924944"/>
            <a:ext cx="2638425" cy="1514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4" name="圖片 1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1052" y="4718602"/>
            <a:ext cx="2638425" cy="1514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3" name="圖片 1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4055" y="4736450"/>
            <a:ext cx="2638425" cy="1514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5" name="右箭头 4"/>
          <p:cNvSpPr/>
          <p:nvPr/>
        </p:nvSpPr>
        <p:spPr>
          <a:xfrm>
            <a:off x="3144270" y="4373953"/>
            <a:ext cx="563634" cy="279183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3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21" y="3429000"/>
            <a:ext cx="2978475" cy="23706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7444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圖片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3" y="980728"/>
            <a:ext cx="10286727" cy="5904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标题 1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NOISE or SIGNAL?</a:t>
            </a:r>
            <a:endParaRPr lang="zh-CN" altLang="en-US" dirty="0"/>
          </a:p>
        </p:txBody>
      </p:sp>
      <p:sp>
        <p:nvSpPr>
          <p:cNvPr id="21" name="内容占位符 20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0545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Characteristics of </a:t>
            </a:r>
            <a:r>
              <a:rPr lang="en-US" altLang="zh-CN" b="1" dirty="0" smtClean="0"/>
              <a:t>white</a:t>
            </a:r>
            <a:r>
              <a:rPr lang="en-US" altLang="zh-CN" dirty="0" smtClean="0"/>
              <a:t> noise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676672"/>
          </a:xfrm>
        </p:spPr>
        <p:txBody>
          <a:bodyPr/>
          <a:lstStyle/>
          <a:p>
            <a:r>
              <a:rPr lang="en-US" altLang="zh-CN" dirty="0" smtClean="0"/>
              <a:t>Two views of </a:t>
            </a:r>
            <a:r>
              <a:rPr lang="en-US" altLang="zh-CN" b="1" dirty="0" smtClean="0"/>
              <a:t>white</a:t>
            </a:r>
            <a:r>
              <a:rPr lang="en-US" altLang="zh-CN" dirty="0" smtClean="0"/>
              <a:t> noise: EMD and </a:t>
            </a:r>
            <a:r>
              <a:rPr lang="en-US" altLang="zh-CN" u="sng" dirty="0" smtClean="0"/>
              <a:t>Fourier</a:t>
            </a:r>
            <a:endParaRPr lang="zh-CN" altLang="en-US" u="sng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134416"/>
            <a:ext cx="5904656" cy="46789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22930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Characteristics of </a:t>
            </a:r>
            <a:r>
              <a:rPr lang="en-US" altLang="zh-CN" b="1" dirty="0" smtClean="0"/>
              <a:t>white</a:t>
            </a:r>
            <a:r>
              <a:rPr lang="en-US" altLang="zh-CN" dirty="0" smtClean="0"/>
              <a:t> noise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676672"/>
          </a:xfrm>
        </p:spPr>
        <p:txBody>
          <a:bodyPr/>
          <a:lstStyle/>
          <a:p>
            <a:r>
              <a:rPr lang="en-US" altLang="zh-CN" dirty="0" smtClean="0"/>
              <a:t>Two views of </a:t>
            </a:r>
            <a:r>
              <a:rPr lang="en-US" altLang="zh-CN" b="1" dirty="0" smtClean="0"/>
              <a:t>white</a:t>
            </a:r>
            <a:r>
              <a:rPr lang="en-US" altLang="zh-CN" dirty="0" smtClean="0"/>
              <a:t> noise: </a:t>
            </a:r>
            <a:r>
              <a:rPr lang="en-US" altLang="zh-CN" u="sng" dirty="0" smtClean="0"/>
              <a:t>EMD</a:t>
            </a:r>
            <a:r>
              <a:rPr lang="en-US" altLang="zh-CN" dirty="0" smtClean="0"/>
              <a:t> and Fourier</a:t>
            </a:r>
            <a:endParaRPr lang="zh-CN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5148063" y="6352184"/>
            <a:ext cx="36244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b="1" dirty="0" err="1" smtClean="0"/>
              <a:t>Flandrin</a:t>
            </a:r>
            <a:r>
              <a:rPr lang="en-US" altLang="zh-CN" b="1" dirty="0" smtClean="0"/>
              <a:t> et al. 2004, IEEE.</a:t>
            </a:r>
            <a:endParaRPr lang="zh-CN" altLang="en-US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2204864"/>
            <a:ext cx="5037694" cy="40895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66499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89724" y="2233000"/>
            <a:ext cx="6170836" cy="41860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Characteristics of </a:t>
            </a:r>
            <a:r>
              <a:rPr lang="en-US" altLang="zh-CN" b="1" dirty="0" smtClean="0"/>
              <a:t>white</a:t>
            </a:r>
            <a:r>
              <a:rPr lang="en-US" altLang="zh-CN" dirty="0" smtClean="0"/>
              <a:t> noise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676672"/>
          </a:xfrm>
        </p:spPr>
        <p:txBody>
          <a:bodyPr/>
          <a:lstStyle/>
          <a:p>
            <a:r>
              <a:rPr lang="en-US" altLang="zh-CN" dirty="0" smtClean="0"/>
              <a:t>Two views of </a:t>
            </a:r>
            <a:r>
              <a:rPr lang="en-US" altLang="zh-CN" b="1" dirty="0" smtClean="0"/>
              <a:t>white</a:t>
            </a:r>
            <a:r>
              <a:rPr lang="en-US" altLang="zh-CN" dirty="0" smtClean="0"/>
              <a:t> noise: </a:t>
            </a:r>
            <a:r>
              <a:rPr lang="en-US" altLang="zh-CN" u="sng" dirty="0" smtClean="0"/>
              <a:t>EMD</a:t>
            </a:r>
            <a:r>
              <a:rPr lang="en-US" altLang="zh-CN" dirty="0" smtClean="0"/>
              <a:t> and Fourier</a:t>
            </a:r>
            <a:endParaRPr lang="zh-CN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5148063" y="6352184"/>
            <a:ext cx="36244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/>
              <a:t>Wu et al. 2004, Proc. Roy. Soc. Lon.</a:t>
            </a:r>
            <a:endParaRPr lang="zh-CN" altLang="en-US" b="1" dirty="0"/>
          </a:p>
        </p:txBody>
      </p:sp>
    </p:spTree>
    <p:extLst>
      <p:ext uri="{BB962C8B-B14F-4D97-AF65-F5344CB8AC3E}">
        <p14:creationId xmlns:p14="http://schemas.microsoft.com/office/powerpoint/2010/main" val="2924835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fig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691680" y="2181944"/>
            <a:ext cx="5334000" cy="4343400"/>
          </a:xfrm>
          <a:prstGeom prst="rect">
            <a:avLst/>
          </a:prstGeom>
          <a:noFill/>
          <a:ln/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Characteristics of </a:t>
            </a:r>
            <a:r>
              <a:rPr lang="en-US" altLang="zh-CN" b="1" dirty="0" smtClean="0"/>
              <a:t>white</a:t>
            </a:r>
            <a:r>
              <a:rPr lang="en-US" altLang="zh-CN" dirty="0" smtClean="0"/>
              <a:t> noise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676672"/>
          </a:xfrm>
        </p:spPr>
        <p:txBody>
          <a:bodyPr/>
          <a:lstStyle/>
          <a:p>
            <a:r>
              <a:rPr lang="en-US" altLang="zh-CN" dirty="0" smtClean="0"/>
              <a:t>Two views of </a:t>
            </a:r>
            <a:r>
              <a:rPr lang="en-US" altLang="zh-CN" b="1" dirty="0" smtClean="0"/>
              <a:t>white</a:t>
            </a:r>
            <a:r>
              <a:rPr lang="en-US" altLang="zh-CN" dirty="0" smtClean="0"/>
              <a:t> noise: </a:t>
            </a:r>
            <a:r>
              <a:rPr lang="en-US" altLang="zh-CN" u="sng" dirty="0" smtClean="0"/>
              <a:t>EMD</a:t>
            </a:r>
            <a:r>
              <a:rPr lang="en-US" altLang="zh-CN" dirty="0" smtClean="0"/>
              <a:t> and Fourier</a:t>
            </a:r>
            <a:endParaRPr lang="zh-CN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5148063" y="6352184"/>
            <a:ext cx="36244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/>
              <a:t>Wu et al. 2004, Proc. Roy. Soc. Lon.</a:t>
            </a:r>
            <a:endParaRPr lang="zh-CN" altLang="en-US" b="1" dirty="0"/>
          </a:p>
        </p:txBody>
      </p:sp>
    </p:spTree>
    <p:extLst>
      <p:ext uri="{BB962C8B-B14F-4D97-AF65-F5344CB8AC3E}">
        <p14:creationId xmlns:p14="http://schemas.microsoft.com/office/powerpoint/2010/main" val="2354963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dirty="0" smtClean="0"/>
              <a:t>Detecting signal with </a:t>
            </a:r>
            <a:r>
              <a:rPr lang="en-US" altLang="zh-CN" b="1" dirty="0" smtClean="0"/>
              <a:t>white</a:t>
            </a:r>
            <a:r>
              <a:rPr lang="en-US" altLang="zh-CN" dirty="0" smtClean="0"/>
              <a:t> noise</a:t>
            </a:r>
            <a:endParaRPr lang="zh-CN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5148063" y="6352184"/>
            <a:ext cx="36244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/>
              <a:t>Wu et al. 2004, Proc. Roy. Soc. Lon.</a:t>
            </a:r>
            <a:endParaRPr lang="zh-CN" altLang="en-US" b="1" dirty="0"/>
          </a:p>
        </p:txBody>
      </p:sp>
      <p:grpSp>
        <p:nvGrpSpPr>
          <p:cNvPr id="7" name="Group 7"/>
          <p:cNvGrpSpPr>
            <a:grpSpLocks noChangeAspect="1"/>
          </p:cNvGrpSpPr>
          <p:nvPr/>
        </p:nvGrpSpPr>
        <p:grpSpPr bwMode="auto">
          <a:xfrm>
            <a:off x="2644185" y="1609164"/>
            <a:ext cx="6381425" cy="4226586"/>
            <a:chOff x="2520" y="6982"/>
            <a:chExt cx="10800" cy="7154"/>
          </a:xfrm>
        </p:grpSpPr>
        <p:sp>
          <p:nvSpPr>
            <p:cNvPr id="8" name="AutoShape 8"/>
            <p:cNvSpPr>
              <a:spLocks noChangeAspect="1" noChangeArrowheads="1" noTextEdit="1"/>
            </p:cNvSpPr>
            <p:nvPr/>
          </p:nvSpPr>
          <p:spPr bwMode="auto">
            <a:xfrm>
              <a:off x="2520" y="6982"/>
              <a:ext cx="10800" cy="7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9" name="Group 9"/>
            <p:cNvGrpSpPr>
              <a:grpSpLocks/>
            </p:cNvGrpSpPr>
            <p:nvPr/>
          </p:nvGrpSpPr>
          <p:grpSpPr bwMode="auto">
            <a:xfrm>
              <a:off x="3520" y="13582"/>
              <a:ext cx="8900" cy="554"/>
              <a:chOff x="720" y="3632"/>
              <a:chExt cx="4272" cy="266"/>
            </a:xfrm>
          </p:grpSpPr>
          <p:grpSp>
            <p:nvGrpSpPr>
              <p:cNvPr id="11" name="Group 10"/>
              <p:cNvGrpSpPr>
                <a:grpSpLocks/>
              </p:cNvGrpSpPr>
              <p:nvPr/>
            </p:nvGrpSpPr>
            <p:grpSpPr bwMode="auto">
              <a:xfrm>
                <a:off x="912" y="3632"/>
                <a:ext cx="4080" cy="112"/>
                <a:chOff x="912" y="3632"/>
                <a:chExt cx="4080" cy="112"/>
              </a:xfrm>
            </p:grpSpPr>
            <p:sp>
              <p:nvSpPr>
                <p:cNvPr id="16" name="Line 11"/>
                <p:cNvSpPr>
                  <a:spLocks noChangeShapeType="1"/>
                </p:cNvSpPr>
                <p:nvPr/>
              </p:nvSpPr>
              <p:spPr bwMode="auto">
                <a:xfrm>
                  <a:off x="912" y="3744"/>
                  <a:ext cx="408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7" name="Line 12"/>
                <p:cNvSpPr>
                  <a:spLocks noChangeShapeType="1"/>
                </p:cNvSpPr>
                <p:nvPr/>
              </p:nvSpPr>
              <p:spPr bwMode="auto">
                <a:xfrm>
                  <a:off x="912" y="3632"/>
                  <a:ext cx="0" cy="112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8" name="Line 13"/>
                <p:cNvSpPr>
                  <a:spLocks noChangeShapeType="1"/>
                </p:cNvSpPr>
                <p:nvPr/>
              </p:nvSpPr>
              <p:spPr bwMode="auto">
                <a:xfrm>
                  <a:off x="1947" y="3639"/>
                  <a:ext cx="0" cy="96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9" name="Line 14"/>
                <p:cNvSpPr>
                  <a:spLocks noChangeShapeType="1"/>
                </p:cNvSpPr>
                <p:nvPr/>
              </p:nvSpPr>
              <p:spPr bwMode="auto">
                <a:xfrm>
                  <a:off x="2880" y="3640"/>
                  <a:ext cx="0" cy="91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0" name="Line 15"/>
                <p:cNvSpPr>
                  <a:spLocks noChangeShapeType="1"/>
                </p:cNvSpPr>
                <p:nvPr/>
              </p:nvSpPr>
              <p:spPr bwMode="auto">
                <a:xfrm>
                  <a:off x="3749" y="3639"/>
                  <a:ext cx="0" cy="91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12" name="Text Box 16"/>
              <p:cNvSpPr txBox="1">
                <a:spLocks noChangeArrowheads="1"/>
              </p:cNvSpPr>
              <p:nvPr/>
            </p:nvSpPr>
            <p:spPr bwMode="auto">
              <a:xfrm>
                <a:off x="720" y="3744"/>
                <a:ext cx="432" cy="1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61265" tIns="30632" rIns="61265" bIns="30632"/>
              <a:lstStyle/>
              <a:p>
                <a:pPr eaLnBrk="0" hangingPunct="0"/>
                <a:r>
                  <a:rPr kumimoji="0" lang="en-US" altLang="zh-TW" sz="800" b="1">
                    <a:solidFill>
                      <a:srgbClr val="000000"/>
                    </a:solidFill>
                    <a:latin typeface="Helvetica" pitchFamily="34" charset="0"/>
                  </a:rPr>
                  <a:t>1 mon</a:t>
                </a:r>
              </a:p>
            </p:txBody>
          </p:sp>
          <p:sp>
            <p:nvSpPr>
              <p:cNvPr id="13" name="Text Box 17"/>
              <p:cNvSpPr txBox="1">
                <a:spLocks noChangeArrowheads="1"/>
              </p:cNvSpPr>
              <p:nvPr/>
            </p:nvSpPr>
            <p:spPr bwMode="auto">
              <a:xfrm>
                <a:off x="1776" y="3744"/>
                <a:ext cx="432" cy="1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61265" tIns="30632" rIns="61265" bIns="30632"/>
              <a:lstStyle/>
              <a:p>
                <a:pPr eaLnBrk="0" hangingPunct="0"/>
                <a:r>
                  <a:rPr kumimoji="0" lang="en-US" altLang="zh-TW" sz="800" b="1">
                    <a:solidFill>
                      <a:srgbClr val="000000"/>
                    </a:solidFill>
                    <a:latin typeface="Helvetica" pitchFamily="34" charset="0"/>
                  </a:rPr>
                  <a:t>1 yr</a:t>
                </a:r>
              </a:p>
            </p:txBody>
          </p:sp>
          <p:sp>
            <p:nvSpPr>
              <p:cNvPr id="14" name="Text Box 18"/>
              <p:cNvSpPr txBox="1">
                <a:spLocks noChangeArrowheads="1"/>
              </p:cNvSpPr>
              <p:nvPr/>
            </p:nvSpPr>
            <p:spPr bwMode="auto">
              <a:xfrm>
                <a:off x="2688" y="3744"/>
                <a:ext cx="432" cy="1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61265" tIns="30632" rIns="61265" bIns="30632"/>
              <a:lstStyle/>
              <a:p>
                <a:pPr eaLnBrk="0" hangingPunct="0"/>
                <a:r>
                  <a:rPr kumimoji="0" lang="en-US" altLang="zh-TW" sz="800" b="1">
                    <a:solidFill>
                      <a:srgbClr val="000000"/>
                    </a:solidFill>
                    <a:latin typeface="Helvetica" pitchFamily="34" charset="0"/>
                  </a:rPr>
                  <a:t>10 yr</a:t>
                </a:r>
              </a:p>
            </p:txBody>
          </p:sp>
          <p:sp>
            <p:nvSpPr>
              <p:cNvPr id="15" name="Text Box 19"/>
              <p:cNvSpPr txBox="1">
                <a:spLocks noChangeArrowheads="1"/>
              </p:cNvSpPr>
              <p:nvPr/>
            </p:nvSpPr>
            <p:spPr bwMode="auto">
              <a:xfrm>
                <a:off x="3504" y="3744"/>
                <a:ext cx="576" cy="1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61265" tIns="30632" rIns="61265" bIns="30632"/>
              <a:lstStyle/>
              <a:p>
                <a:pPr eaLnBrk="0" hangingPunct="0"/>
                <a:r>
                  <a:rPr kumimoji="0" lang="en-US" altLang="zh-TW" sz="800" b="1">
                    <a:solidFill>
                      <a:srgbClr val="000000"/>
                    </a:solidFill>
                    <a:latin typeface="Helvetica" pitchFamily="34" charset="0"/>
                  </a:rPr>
                  <a:t>100 yr</a:t>
                </a:r>
              </a:p>
            </p:txBody>
          </p:sp>
        </p:grpSp>
        <p:pic>
          <p:nvPicPr>
            <p:cNvPr id="10" name="Picture 2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520" y="6982"/>
              <a:ext cx="10800" cy="6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  <p:sp>
        <p:nvSpPr>
          <p:cNvPr id="21" name="TextBox 20"/>
          <p:cNvSpPr txBox="1"/>
          <p:nvPr/>
        </p:nvSpPr>
        <p:spPr>
          <a:xfrm>
            <a:off x="107503" y="1772816"/>
            <a:ext cx="30243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/>
              <a:t>The null hypothesis: </a:t>
            </a:r>
            <a:r>
              <a:rPr lang="en-US" altLang="zh-CN" sz="2400" b="1" dirty="0" smtClean="0">
                <a:solidFill>
                  <a:srgbClr val="FF0000"/>
                </a:solidFill>
              </a:rPr>
              <a:t>The underlying noise is white.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0823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just"/>
            <a:r>
              <a:rPr lang="en-US" altLang="zh-CN" sz="3200" b="1" dirty="0" smtClean="0"/>
              <a:t>Problem: How to detect signal from color noise?</a:t>
            </a:r>
            <a:endParaRPr lang="zh-CN" altLang="en-US" sz="3200" b="1" dirty="0"/>
          </a:p>
        </p:txBody>
      </p:sp>
      <p:pic>
        <p:nvPicPr>
          <p:cNvPr id="5" name="内容占位符 10" descr="White_noise_spectrum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940741"/>
            <a:ext cx="2539683" cy="1904762"/>
          </a:xfrm>
          <a:prstGeom prst="rect">
            <a:avLst/>
          </a:prstGeom>
        </p:spPr>
      </p:pic>
      <p:pic>
        <p:nvPicPr>
          <p:cNvPr id="6" name="内容占位符 6" descr="Pink_noise_spectrum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373996" y="1940741"/>
            <a:ext cx="2539683" cy="1904762"/>
          </a:xfrm>
          <a:prstGeom prst="rect">
            <a:avLst/>
          </a:prstGeom>
        </p:spPr>
      </p:pic>
      <p:pic>
        <p:nvPicPr>
          <p:cNvPr id="7" name="内容占位符 5" descr="Brown_noise_spectrum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477069" y="1940741"/>
            <a:ext cx="2539683" cy="1904762"/>
          </a:xfrm>
          <a:prstGeom prst="rect">
            <a:avLst/>
          </a:prstGeom>
        </p:spPr>
      </p:pic>
      <p:pic>
        <p:nvPicPr>
          <p:cNvPr id="8" name="内容占位符 6" descr="Blue_noise_spectrum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74640" y="3913451"/>
            <a:ext cx="2539683" cy="1904762"/>
          </a:xfrm>
          <a:prstGeom prst="rect">
            <a:avLst/>
          </a:prstGeom>
        </p:spPr>
      </p:pic>
      <p:pic>
        <p:nvPicPr>
          <p:cNvPr id="9" name="内容占位符 5" descr="Purple_noise_spectrum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373996" y="3970602"/>
            <a:ext cx="2539683" cy="1904762"/>
          </a:xfrm>
          <a:prstGeom prst="rect">
            <a:avLst/>
          </a:prstGeom>
        </p:spPr>
      </p:pic>
      <p:pic>
        <p:nvPicPr>
          <p:cNvPr id="10" name="内容占位符 6" descr="Gray_noise_spectrum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477069" y="3970603"/>
            <a:ext cx="2539683" cy="1904762"/>
          </a:xfrm>
          <a:prstGeom prst="rect">
            <a:avLst/>
          </a:prstGeom>
        </p:spPr>
      </p:pic>
      <p:sp>
        <p:nvSpPr>
          <p:cNvPr id="4" name="内容占位符 2"/>
          <p:cNvSpPr>
            <a:spLocks noGrp="1"/>
          </p:cNvSpPr>
          <p:nvPr>
            <p:ph sz="half" idx="1"/>
          </p:nvPr>
        </p:nvSpPr>
        <p:spPr>
          <a:xfrm>
            <a:off x="859906" y="1916832"/>
            <a:ext cx="8072438" cy="4525963"/>
          </a:xfrm>
        </p:spPr>
        <p:txBody>
          <a:bodyPr/>
          <a:lstStyle/>
          <a:p>
            <a:pPr>
              <a:buNone/>
            </a:pPr>
            <a:r>
              <a:rPr lang="en-US" altLang="zh-CN" dirty="0" smtClean="0"/>
              <a:t>white</a:t>
            </a:r>
            <a:r>
              <a:rPr lang="zh-CN" altLang="en-US" dirty="0" smtClean="0"/>
              <a:t>                          </a:t>
            </a:r>
            <a:r>
              <a:rPr lang="en-US" altLang="zh-CN" dirty="0" smtClean="0"/>
              <a:t>pink</a:t>
            </a:r>
            <a:r>
              <a:rPr lang="zh-CN" altLang="en-US" dirty="0" smtClean="0"/>
              <a:t>                          </a:t>
            </a:r>
            <a:r>
              <a:rPr lang="en-US" altLang="zh-CN" dirty="0" smtClean="0"/>
              <a:t>red</a:t>
            </a:r>
            <a:r>
              <a:rPr lang="zh-CN" altLang="en-US" dirty="0" smtClean="0"/>
              <a:t>      </a:t>
            </a:r>
            <a:endParaRPr lang="en-US" altLang="zh-CN" dirty="0" smtClean="0"/>
          </a:p>
          <a:p>
            <a:pPr>
              <a:buNone/>
            </a:pPr>
            <a:endParaRPr lang="en-US" altLang="zh-CN" dirty="0" smtClean="0"/>
          </a:p>
          <a:p>
            <a:pPr>
              <a:buNone/>
            </a:pPr>
            <a:endParaRPr lang="en-US" altLang="zh-CN" dirty="0" smtClean="0"/>
          </a:p>
          <a:p>
            <a:pPr>
              <a:buNone/>
            </a:pPr>
            <a:endParaRPr lang="en-US" altLang="zh-CN" dirty="0" smtClean="0"/>
          </a:p>
          <a:p>
            <a:pPr>
              <a:buNone/>
            </a:pPr>
            <a:r>
              <a:rPr lang="en-US" altLang="zh-CN" dirty="0" smtClean="0"/>
              <a:t>blue</a:t>
            </a:r>
            <a:r>
              <a:rPr lang="zh-CN" altLang="en-US" dirty="0" smtClean="0"/>
              <a:t>                           </a:t>
            </a:r>
            <a:r>
              <a:rPr lang="en-US" altLang="zh-CN" dirty="0" smtClean="0"/>
              <a:t>purple</a:t>
            </a:r>
            <a:r>
              <a:rPr lang="zh-CN" altLang="en-US" dirty="0" smtClean="0"/>
              <a:t>                        </a:t>
            </a:r>
            <a:r>
              <a:rPr lang="en-US" altLang="zh-CN" dirty="0" smtClean="0"/>
              <a:t>gray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092280" y="6165304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b="1" dirty="0" err="1" smtClean="0"/>
              <a:t>wikipedia</a:t>
            </a:r>
            <a:endParaRPr lang="zh-CN" altLang="en-US" b="1" dirty="0"/>
          </a:p>
        </p:txBody>
      </p:sp>
    </p:spTree>
    <p:extLst>
      <p:ext uri="{BB962C8B-B14F-4D97-AF65-F5344CB8AC3E}">
        <p14:creationId xmlns:p14="http://schemas.microsoft.com/office/powerpoint/2010/main" val="2650645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Taking red noise as an example</a:t>
            </a:r>
            <a:endParaRPr lang="zh-CN" altLang="en-US" dirty="0"/>
          </a:p>
        </p:txBody>
      </p:sp>
      <p:pic>
        <p:nvPicPr>
          <p:cNvPr id="6" name="Picture 3" descr="E:\2011\noise\Figures\red-noise-autocorrelatio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80528" y="2544885"/>
            <a:ext cx="4982839" cy="3738167"/>
          </a:xfrm>
          <a:prstGeom prst="rect">
            <a:avLst/>
          </a:prstGeom>
          <a:noFill/>
        </p:spPr>
      </p:pic>
      <p:pic>
        <p:nvPicPr>
          <p:cNvPr id="7" name="Picture 2" descr="E:\2011\noise\Figures\red-noise-spectrum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81390" y="2492896"/>
            <a:ext cx="5087154" cy="3816424"/>
          </a:xfrm>
          <a:prstGeom prst="rect">
            <a:avLst/>
          </a:prstGeom>
          <a:noFill/>
        </p:spPr>
      </p:pic>
      <p:graphicFrame>
        <p:nvGraphicFramePr>
          <p:cNvPr id="8" name="对象 7"/>
          <p:cNvGraphicFramePr>
            <a:graphicFrameLocks noChangeAspect="1"/>
          </p:cNvGraphicFramePr>
          <p:nvPr/>
        </p:nvGraphicFramePr>
        <p:xfrm>
          <a:off x="3579993" y="1400175"/>
          <a:ext cx="1784095" cy="877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1" name="Equation" r:id="rId5" imgW="799920" imgH="393480" progId="Equation.DSMT4">
                  <p:embed/>
                </p:oleObj>
              </mc:Choice>
              <mc:Fallback>
                <p:oleObj name="Equation" r:id="rId5" imgW="799920" imgH="3934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79993" y="1400175"/>
                        <a:ext cx="1784095" cy="8778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1085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General characteristics of noise</a:t>
            </a:r>
            <a:endParaRPr lang="zh-CN" altLang="en-US" dirty="0"/>
          </a:p>
        </p:txBody>
      </p:sp>
      <p:graphicFrame>
        <p:nvGraphicFramePr>
          <p:cNvPr id="6" name="对象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0137755"/>
              </p:ext>
            </p:extLst>
          </p:nvPr>
        </p:nvGraphicFramePr>
        <p:xfrm>
          <a:off x="469289" y="2060848"/>
          <a:ext cx="3886687" cy="9361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59" name="Equation" r:id="rId3" imgW="1777229" imgH="431613" progId="Equation.DSMT4">
                  <p:embed/>
                </p:oleObj>
              </mc:Choice>
              <mc:Fallback>
                <p:oleObj name="Equation" r:id="rId3" imgW="1777229" imgH="431613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9289" y="2060848"/>
                        <a:ext cx="3886687" cy="93610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95536" y="1619508"/>
            <a:ext cx="5400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/>
              <a:t>First study the Auto-Regressive processes</a:t>
            </a:r>
            <a:endParaRPr lang="zh-CN" altLang="en-US" b="1" dirty="0"/>
          </a:p>
        </p:txBody>
      </p:sp>
      <p:graphicFrame>
        <p:nvGraphicFramePr>
          <p:cNvPr id="8" name="对象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45984287"/>
              </p:ext>
            </p:extLst>
          </p:nvPr>
        </p:nvGraphicFramePr>
        <p:xfrm>
          <a:off x="469288" y="3501008"/>
          <a:ext cx="3410184" cy="15121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60" name="Equation" r:id="rId5" imgW="1587500" imgH="711200" progId="Equation.DSMT4">
                  <p:embed/>
                </p:oleObj>
              </mc:Choice>
              <mc:Fallback>
                <p:oleObj name="Equation" r:id="rId5" imgW="1587500" imgH="711200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9288" y="3501008"/>
                        <a:ext cx="3410184" cy="151216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" name="Picture 2" descr="E:\2011\noise\Figures\red-noise-spectrum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309302" y="2852936"/>
            <a:ext cx="4799202" cy="36004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32089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4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14" y="500807"/>
            <a:ext cx="8728419" cy="24578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5148" y="3086097"/>
            <a:ext cx="6353150" cy="3575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213772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4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14" y="500807"/>
            <a:ext cx="8728419" cy="24578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圖片 5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6177" y="2944561"/>
            <a:ext cx="5267715" cy="3803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5076056" y="4175715"/>
            <a:ext cx="41044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/>
              <a:t>Color noise will pass the significance test based on white noise null hypothesis.</a:t>
            </a:r>
            <a:endParaRPr lang="zh-CN" alt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3285431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35224243"/>
              </p:ext>
            </p:extLst>
          </p:nvPr>
        </p:nvGraphicFramePr>
        <p:xfrm>
          <a:off x="6012160" y="3861048"/>
          <a:ext cx="2699702" cy="11971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12" name="Equation" r:id="rId3" imgW="1587500" imgH="711200" progId="Equation.DSMT4">
                  <p:embed/>
                </p:oleObj>
              </mc:Choice>
              <mc:Fallback>
                <p:oleObj name="Equation" r:id="rId3" imgW="1587500" imgH="7112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12160" y="3861048"/>
                        <a:ext cx="2699702" cy="1197121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" name="图片 4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514" y="188640"/>
            <a:ext cx="8728419" cy="24578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E:\2011\noise\Figures\red-noise-spectrum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1570" y="2773830"/>
            <a:ext cx="5288582" cy="3967538"/>
          </a:xfrm>
          <a:prstGeom prst="rect">
            <a:avLst/>
          </a:prstGeom>
          <a:noFill/>
        </p:spPr>
      </p:pic>
      <p:graphicFrame>
        <p:nvGraphicFramePr>
          <p:cNvPr id="7" name="对象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25484592"/>
              </p:ext>
            </p:extLst>
          </p:nvPr>
        </p:nvGraphicFramePr>
        <p:xfrm>
          <a:off x="6011863" y="3357563"/>
          <a:ext cx="2592387" cy="441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13" name="Equation" r:id="rId7" imgW="1511300" imgH="254000" progId="Equation.DSMT4">
                  <p:embed/>
                </p:oleObj>
              </mc:Choice>
              <mc:Fallback>
                <p:oleObj name="Equation" r:id="rId7" imgW="1511300" imgH="254000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11863" y="3357563"/>
                        <a:ext cx="2592387" cy="441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335148" y="3086097"/>
            <a:ext cx="6353150" cy="3575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603733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40990" y="2913881"/>
            <a:ext cx="6929214" cy="38994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108546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00015817"/>
              </p:ext>
            </p:extLst>
          </p:nvPr>
        </p:nvGraphicFramePr>
        <p:xfrm>
          <a:off x="6012160" y="4032473"/>
          <a:ext cx="2592288" cy="441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25" name="Equation" r:id="rId4" imgW="1511280" imgH="253800" progId="Equation.DSMT4">
                  <p:embed/>
                </p:oleObj>
              </mc:Choice>
              <mc:Fallback>
                <p:oleObj name="Equation" r:id="rId4" imgW="1511280" imgH="2538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12160" y="4032473"/>
                        <a:ext cx="2592288" cy="4413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79512" y="2636912"/>
            <a:ext cx="5868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/>
              <a:t>AR1  - normalized spectrum</a:t>
            </a:r>
            <a:endParaRPr lang="zh-CN" altLang="en-US" b="1" dirty="0"/>
          </a:p>
        </p:txBody>
      </p:sp>
      <p:pic>
        <p:nvPicPr>
          <p:cNvPr id="8" name="图片 4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7514" y="188640"/>
            <a:ext cx="8728419" cy="24578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9" name="直接箭头连接符 8"/>
          <p:cNvCxnSpPr>
            <a:stCxn id="10" idx="2"/>
          </p:cNvCxnSpPr>
          <p:nvPr/>
        </p:nvCxnSpPr>
        <p:spPr>
          <a:xfrm flipH="1">
            <a:off x="7812360" y="3678502"/>
            <a:ext cx="425348" cy="425979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0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77273735"/>
              </p:ext>
            </p:extLst>
          </p:nvPr>
        </p:nvGraphicFramePr>
        <p:xfrm>
          <a:off x="8026571" y="3289565"/>
          <a:ext cx="422275" cy="388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26" name="Equation" r:id="rId7" imgW="190440" imgH="177480" progId="Equation.DSMT4">
                  <p:embed/>
                </p:oleObj>
              </mc:Choice>
              <mc:Fallback>
                <p:oleObj name="Equation" r:id="rId7" imgW="190440" imgH="1774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26571" y="3289565"/>
                        <a:ext cx="422275" cy="3889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14873264"/>
              </p:ext>
            </p:extLst>
          </p:nvPr>
        </p:nvGraphicFramePr>
        <p:xfrm>
          <a:off x="6011863" y="4536281"/>
          <a:ext cx="2700337" cy="1196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27" name="Equation" r:id="rId9" imgW="1587500" imgH="711200" progId="Equation.DSMT4">
                  <p:embed/>
                </p:oleObj>
              </mc:Choice>
              <mc:Fallback>
                <p:oleObj name="Equation" r:id="rId9" imgW="1587500" imgH="711200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11863" y="4536281"/>
                        <a:ext cx="2700337" cy="1196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65478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50" y="1772816"/>
            <a:ext cx="9105900" cy="512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TextBox 10"/>
          <p:cNvSpPr txBox="1"/>
          <p:nvPr/>
        </p:nvSpPr>
        <p:spPr>
          <a:xfrm>
            <a:off x="216024" y="1547500"/>
            <a:ext cx="5868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/>
              <a:t>AR1  - normalized spectrum [1.0  1.2]</a:t>
            </a:r>
            <a:r>
              <a:rPr lang="el-GR" altLang="zh-CN" b="1" dirty="0" smtClean="0"/>
              <a:t>Δ</a:t>
            </a:r>
            <a:r>
              <a:rPr lang="en-US" altLang="zh-CN" b="1" dirty="0" smtClean="0"/>
              <a:t>t</a:t>
            </a:r>
            <a:endParaRPr lang="zh-CN" altLang="en-US" b="1" dirty="0"/>
          </a:p>
        </p:txBody>
      </p:sp>
      <p:sp>
        <p:nvSpPr>
          <p:cNvPr id="8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pPr algn="just"/>
            <a:r>
              <a:rPr lang="en-US" altLang="zh-CN" dirty="0" smtClean="0"/>
              <a:t>Changing sampling rate</a:t>
            </a:r>
            <a:endParaRPr lang="zh-CN" altLang="en-US" dirty="0"/>
          </a:p>
        </p:txBody>
      </p:sp>
      <p:graphicFrame>
        <p:nvGraphicFramePr>
          <p:cNvPr id="9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07420497"/>
              </p:ext>
            </p:extLst>
          </p:nvPr>
        </p:nvGraphicFramePr>
        <p:xfrm>
          <a:off x="5508104" y="1185782"/>
          <a:ext cx="3312368" cy="56394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4" name="Equation" r:id="rId4" imgW="1511280" imgH="253800" progId="Equation.DSMT4">
                  <p:embed/>
                </p:oleObj>
              </mc:Choice>
              <mc:Fallback>
                <p:oleObj name="Equation" r:id="rId4" imgW="1511280" imgH="2538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08104" y="1185782"/>
                        <a:ext cx="3312368" cy="56394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51177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16024" y="1547500"/>
            <a:ext cx="5868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/>
              <a:t>AR1  - normalized spectrum [1.0  1.2  1.4]</a:t>
            </a:r>
            <a:r>
              <a:rPr lang="el-GR" altLang="zh-CN" b="1" dirty="0"/>
              <a:t> Δ</a:t>
            </a:r>
            <a:r>
              <a:rPr lang="en-US" altLang="zh-CN" b="1" dirty="0"/>
              <a:t>t </a:t>
            </a:r>
            <a:endParaRPr lang="zh-CN" altLang="en-US" b="1" dirty="0"/>
          </a:p>
        </p:txBody>
      </p:sp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50" y="1760934"/>
            <a:ext cx="9105900" cy="512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pPr algn="just"/>
            <a:r>
              <a:rPr lang="en-US" altLang="zh-CN" dirty="0" smtClean="0"/>
              <a:t>Changing sampling rate</a:t>
            </a:r>
            <a:endParaRPr lang="zh-CN" altLang="en-US" dirty="0"/>
          </a:p>
        </p:txBody>
      </p:sp>
      <p:graphicFrame>
        <p:nvGraphicFramePr>
          <p:cNvPr id="10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80489499"/>
              </p:ext>
            </p:extLst>
          </p:nvPr>
        </p:nvGraphicFramePr>
        <p:xfrm>
          <a:off x="5508104" y="1185782"/>
          <a:ext cx="3312368" cy="56394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7" name="Equation" r:id="rId4" imgW="1511280" imgH="253800" progId="Equation.DSMT4">
                  <p:embed/>
                </p:oleObj>
              </mc:Choice>
              <mc:Fallback>
                <p:oleObj name="Equation" r:id="rId4" imgW="1511280" imgH="2538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08104" y="1185782"/>
                        <a:ext cx="3312368" cy="56394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97208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16024" y="1547500"/>
            <a:ext cx="5868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/>
              <a:t>AR1  - normalized spectrum [1.0  1.2  1.4  1.6]</a:t>
            </a:r>
            <a:r>
              <a:rPr lang="el-GR" altLang="zh-CN" b="1" dirty="0"/>
              <a:t> Δ</a:t>
            </a:r>
            <a:r>
              <a:rPr lang="en-US" altLang="zh-CN" b="1" dirty="0"/>
              <a:t>t </a:t>
            </a:r>
            <a:endParaRPr lang="zh-CN" altLang="en-US" b="1" dirty="0"/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50" y="1760934"/>
            <a:ext cx="9105900" cy="512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pPr algn="just"/>
            <a:r>
              <a:rPr lang="en-US" altLang="zh-CN" dirty="0" smtClean="0"/>
              <a:t>Changing sampling rate</a:t>
            </a:r>
            <a:endParaRPr lang="zh-CN" altLang="en-US" dirty="0"/>
          </a:p>
        </p:txBody>
      </p:sp>
      <p:graphicFrame>
        <p:nvGraphicFramePr>
          <p:cNvPr id="10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80489499"/>
              </p:ext>
            </p:extLst>
          </p:nvPr>
        </p:nvGraphicFramePr>
        <p:xfrm>
          <a:off x="5508104" y="1185782"/>
          <a:ext cx="3312368" cy="56394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82" name="Equation" r:id="rId4" imgW="1511280" imgH="253800" progId="Equation.DSMT4">
                  <p:embed/>
                </p:oleObj>
              </mc:Choice>
              <mc:Fallback>
                <p:oleObj name="Equation" r:id="rId4" imgW="1511280" imgH="2538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08104" y="1185782"/>
                        <a:ext cx="3312368" cy="56394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76989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16024" y="1547500"/>
            <a:ext cx="5868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/>
              <a:t>AR1  - spectrum [1.0  1.2  1.4  1.6]</a:t>
            </a:r>
            <a:r>
              <a:rPr lang="el-GR" altLang="zh-CN" b="1" dirty="0"/>
              <a:t> Δ</a:t>
            </a:r>
            <a:r>
              <a:rPr lang="en-US" altLang="zh-CN" b="1" dirty="0"/>
              <a:t>t </a:t>
            </a:r>
            <a:endParaRPr lang="zh-CN" altLang="en-US" b="1" dirty="0"/>
          </a:p>
        </p:txBody>
      </p:sp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50" y="1772816"/>
            <a:ext cx="9105900" cy="512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pPr algn="just"/>
            <a:r>
              <a:rPr lang="en-US" altLang="zh-CN" dirty="0" smtClean="0"/>
              <a:t>Changing sampling rate</a:t>
            </a:r>
            <a:endParaRPr lang="zh-CN" altLang="en-US" dirty="0"/>
          </a:p>
        </p:txBody>
      </p:sp>
      <p:graphicFrame>
        <p:nvGraphicFramePr>
          <p:cNvPr id="10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80489499"/>
              </p:ext>
            </p:extLst>
          </p:nvPr>
        </p:nvGraphicFramePr>
        <p:xfrm>
          <a:off x="5508104" y="1185782"/>
          <a:ext cx="3312368" cy="56394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5" name="Equation" r:id="rId4" imgW="1511280" imgH="253800" progId="Equation.DSMT4">
                  <p:embed/>
                </p:oleObj>
              </mc:Choice>
              <mc:Fallback>
                <p:oleObj name="Equation" r:id="rId4" imgW="1511280" imgH="2538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08104" y="1185782"/>
                        <a:ext cx="3312368" cy="56394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73887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2" y="260648"/>
            <a:ext cx="88569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/>
              <a:t>Noise is a time series whose characteristics are determined by the </a:t>
            </a:r>
            <a:r>
              <a:rPr lang="en-US" altLang="zh-CN" sz="2400" b="1" dirty="0" smtClean="0">
                <a:solidFill>
                  <a:srgbClr val="FF0000"/>
                </a:solidFill>
              </a:rPr>
              <a:t>sampling rate</a:t>
            </a:r>
            <a:r>
              <a:rPr lang="en-US" altLang="zh-CN" sz="2400" b="1" dirty="0" smtClean="0"/>
              <a:t>.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724" y="1340769"/>
            <a:ext cx="9277072" cy="5120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67855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2" y="260648"/>
            <a:ext cx="88569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/>
              <a:t>Noise is a time series whose characteristics are determined by the </a:t>
            </a:r>
            <a:r>
              <a:rPr lang="en-US" altLang="zh-CN" sz="2400" b="1" dirty="0" smtClean="0">
                <a:solidFill>
                  <a:srgbClr val="FF0000"/>
                </a:solidFill>
              </a:rPr>
              <a:t>sampling rate</a:t>
            </a:r>
            <a:r>
              <a:rPr lang="en-US" altLang="zh-CN" sz="2400" b="1" dirty="0" smtClean="0"/>
              <a:t>.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0065" y="1626879"/>
            <a:ext cx="8120459" cy="448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06298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02566" y="44624"/>
            <a:ext cx="5155584" cy="284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9961" y="78564"/>
            <a:ext cx="5046575" cy="27852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2706575"/>
            <a:ext cx="7308304" cy="40347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22463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5052" y="821030"/>
            <a:ext cx="849694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</a:rPr>
              <a:t>The true signal will not be destroyed, eliminated, or distorted by re-sampling, unless the re-sampling rate is too long to identify a whole period.</a:t>
            </a:r>
            <a:endParaRPr lang="zh-CN" altLang="en-US" sz="2800" b="1" dirty="0">
              <a:solidFill>
                <a:srgbClr val="FF0000"/>
              </a:solidFill>
            </a:endParaRPr>
          </a:p>
          <a:p>
            <a:endParaRPr lang="zh-CN" altLang="en-US" sz="2800" b="1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2492896"/>
            <a:ext cx="7173720" cy="3960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81498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5052" y="821030"/>
            <a:ext cx="84969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</a:rPr>
              <a:t>Noise is a continuous process, whose characteristics are determined once observed by a specific sampling rate</a:t>
            </a:r>
            <a:r>
              <a:rPr lang="en-US" altLang="zh-CN" sz="2800" b="1" dirty="0" smtClean="0">
                <a:solidFill>
                  <a:srgbClr val="FF0000"/>
                </a:solidFill>
              </a:rPr>
              <a:t>.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3528" y="2348880"/>
            <a:ext cx="5868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/>
              <a:t>AR1  - normalized spectrum [1.0  1.2  1.4  1.6] </a:t>
            </a:r>
            <a:endParaRPr lang="zh-CN" altLang="en-US" b="1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39144" y="2648045"/>
            <a:ext cx="6641182" cy="37374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207024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just"/>
            <a:r>
              <a:rPr lang="en-US" altLang="zh-CN" sz="2800" b="1" dirty="0"/>
              <a:t>Can this feature be identified by Fourier analysis?</a:t>
            </a:r>
            <a:endParaRPr lang="zh-CN" altLang="en-US" sz="28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2" y="1472902"/>
            <a:ext cx="9105900" cy="512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125249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just"/>
            <a:r>
              <a:rPr lang="en-US" altLang="zh-CN" sz="2800" b="1" dirty="0"/>
              <a:t>Can this feature be identified by Fourier analysis</a:t>
            </a:r>
            <a:r>
              <a:rPr lang="en-US" altLang="zh-CN" sz="2800" b="1" dirty="0" smtClean="0"/>
              <a:t>? - </a:t>
            </a:r>
            <a:r>
              <a:rPr lang="en-US" altLang="zh-CN" sz="2800" b="1" dirty="0" smtClean="0">
                <a:solidFill>
                  <a:srgbClr val="FF0000"/>
                </a:solidFill>
              </a:rPr>
              <a:t>NO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2" y="1472902"/>
            <a:ext cx="9105900" cy="512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301569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en-US" altLang="zh-CN" dirty="0" smtClean="0"/>
              <a:t>Quantify the difference using HHT</a:t>
            </a:r>
            <a:endParaRPr lang="zh-CN" altLang="en-US" dirty="0"/>
          </a:p>
        </p:txBody>
      </p:sp>
      <p:graphicFrame>
        <p:nvGraphicFramePr>
          <p:cNvPr id="4" name="对象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50379347"/>
              </p:ext>
            </p:extLst>
          </p:nvPr>
        </p:nvGraphicFramePr>
        <p:xfrm>
          <a:off x="292056" y="2132856"/>
          <a:ext cx="3940175" cy="2566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32" name="Equation" r:id="rId3" imgW="2247840" imgH="1460160" progId="Equation.DSMT4">
                  <p:embed/>
                </p:oleObj>
              </mc:Choice>
              <mc:Fallback>
                <p:oleObj name="Equation" r:id="rId3" imgW="2247840" imgH="1460160" progId="Equation.DSMT4">
                  <p:embed/>
                  <p:pic>
                    <p:nvPicPr>
                      <p:cNvPr id="0" name="对象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2056" y="2132856"/>
                        <a:ext cx="3940175" cy="25669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48729" y="1988840"/>
            <a:ext cx="5616624" cy="3160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251520" y="5003884"/>
            <a:ext cx="4536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/>
              <a:t>SWMF: Spectrum-Weighted-Mean Frequency</a:t>
            </a:r>
            <a:endParaRPr lang="zh-CN" altLang="en-US" b="1" dirty="0"/>
          </a:p>
        </p:txBody>
      </p:sp>
    </p:spTree>
    <p:extLst>
      <p:ext uri="{BB962C8B-B14F-4D97-AF65-F5344CB8AC3E}">
        <p14:creationId xmlns:p14="http://schemas.microsoft.com/office/powerpoint/2010/main" val="356042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en-US" altLang="zh-CN" dirty="0" smtClean="0"/>
              <a:t>Quantify the difference using HHT</a:t>
            </a:r>
            <a:endParaRPr lang="zh-CN" altLang="en-US" dirty="0"/>
          </a:p>
        </p:txBody>
      </p:sp>
      <p:pic>
        <p:nvPicPr>
          <p:cNvPr id="5" name="Picture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72" y="1412775"/>
            <a:ext cx="8949624" cy="50405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" name="对象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84480019"/>
              </p:ext>
            </p:extLst>
          </p:nvPr>
        </p:nvGraphicFramePr>
        <p:xfrm>
          <a:off x="5076056" y="1844824"/>
          <a:ext cx="2973139" cy="15205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54" name="Equation" r:id="rId4" imgW="1942920" imgH="990360" progId="Equation.DSMT4">
                  <p:embed/>
                </p:oleObj>
              </mc:Choice>
              <mc:Fallback>
                <p:oleObj name="Equation" r:id="rId4" imgW="1942920" imgH="990360" progId="Equation.DSMT4">
                  <p:embed/>
                  <p:pic>
                    <p:nvPicPr>
                      <p:cNvPr id="0" name="对象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76056" y="1844824"/>
                        <a:ext cx="2973139" cy="1520528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69018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Adaptive Null Hypothesis</a:t>
            </a:r>
            <a:endParaRPr lang="zh-CN" altLang="en-US" dirty="0"/>
          </a:p>
        </p:txBody>
      </p:sp>
      <p:sp>
        <p:nvSpPr>
          <p:cNvPr id="4" name="内容占位符 3"/>
          <p:cNvSpPr txBox="1">
            <a:spLocks noGrp="1"/>
          </p:cNvSpPr>
          <p:nvPr>
            <p:ph idx="1"/>
          </p:nvPr>
        </p:nvSpPr>
        <p:spPr>
          <a:xfrm>
            <a:off x="309460" y="1417316"/>
            <a:ext cx="86868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l">
              <a:lnSpc>
                <a:spcPct val="150000"/>
              </a:lnSpc>
              <a:buNone/>
            </a:pPr>
            <a:r>
              <a:rPr lang="en-US" altLang="zh-CN" sz="2000" b="1" i="1" dirty="0" smtClean="0">
                <a:latin typeface="Times New Roman" pitchFamily="18" charset="0"/>
              </a:rPr>
              <a:t>H</a:t>
            </a:r>
            <a:r>
              <a:rPr lang="en-US" altLang="zh-CN" sz="2000" b="1" i="1" baseline="-25000" dirty="0" smtClean="0">
                <a:latin typeface="Times New Roman" pitchFamily="18" charset="0"/>
              </a:rPr>
              <a:t>0</a:t>
            </a:r>
            <a:r>
              <a:rPr lang="en-US" altLang="zh-CN" sz="2000" b="1" dirty="0" smtClean="0">
                <a:latin typeface="Times New Roman" pitchFamily="18" charset="0"/>
              </a:rPr>
              <a:t>:  The time series under investigation contains nothing but random noise. </a:t>
            </a:r>
          </a:p>
          <a:p>
            <a:pPr marL="0" indent="0" algn="l">
              <a:lnSpc>
                <a:spcPct val="150000"/>
              </a:lnSpc>
              <a:buNone/>
            </a:pPr>
            <a:r>
              <a:rPr lang="en-US" altLang="zh-CN" sz="2000" b="1" i="1" dirty="0" smtClean="0">
                <a:latin typeface="Times New Roman" pitchFamily="18" charset="0"/>
              </a:rPr>
              <a:t>H</a:t>
            </a:r>
            <a:r>
              <a:rPr lang="en-US" altLang="zh-CN" sz="2000" b="1" i="1" baseline="-25000" dirty="0" smtClean="0">
                <a:latin typeface="Times New Roman" pitchFamily="18" charset="0"/>
              </a:rPr>
              <a:t>1</a:t>
            </a:r>
            <a:r>
              <a:rPr lang="en-US" altLang="zh-CN" sz="2000" b="1" dirty="0" smtClean="0">
                <a:latin typeface="Times New Roman" pitchFamily="18" charset="0"/>
              </a:rPr>
              <a:t>:  Reals signals are presented in the data.</a:t>
            </a:r>
            <a:endParaRPr lang="zh-CN" altLang="en-US" sz="2000" b="1" dirty="0" smtClean="0">
              <a:latin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2708920"/>
            <a:ext cx="28083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/>
              <a:t>Testing method:</a:t>
            </a:r>
            <a:endParaRPr lang="zh-CN" altLang="en-US" sz="2400" b="1" dirty="0"/>
          </a:p>
        </p:txBody>
      </p:sp>
      <p:pic>
        <p:nvPicPr>
          <p:cNvPr id="6" name="Picture 1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3212976"/>
            <a:ext cx="8968735" cy="3312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00228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Characteristics of the method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180728"/>
          </a:xfrm>
        </p:spPr>
        <p:txBody>
          <a:bodyPr>
            <a:normAutofit/>
          </a:bodyPr>
          <a:lstStyle/>
          <a:p>
            <a:r>
              <a:rPr lang="en-US" altLang="zh-CN" sz="2800" dirty="0" smtClean="0"/>
              <a:t>Valid for many different kinds of noise (not all tested)</a:t>
            </a:r>
          </a:p>
        </p:txBody>
      </p:sp>
      <p:pic>
        <p:nvPicPr>
          <p:cNvPr id="4" name="Picture 1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"/>
          <a:stretch/>
        </p:blipFill>
        <p:spPr bwMode="auto">
          <a:xfrm>
            <a:off x="-242519" y="2132856"/>
            <a:ext cx="7924851" cy="45469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7164288" y="3573016"/>
            <a:ext cx="1818100" cy="18928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 dirty="0" smtClean="0"/>
              <a:t>Tested:</a:t>
            </a:r>
          </a:p>
          <a:p>
            <a:pPr>
              <a:lnSpc>
                <a:spcPct val="150000"/>
              </a:lnSpc>
            </a:pPr>
            <a:r>
              <a:rPr lang="en-US" altLang="zh-CN" b="1" dirty="0" smtClean="0"/>
              <a:t>White</a:t>
            </a:r>
          </a:p>
          <a:p>
            <a:pPr>
              <a:lnSpc>
                <a:spcPct val="150000"/>
              </a:lnSpc>
            </a:pPr>
            <a:r>
              <a:rPr lang="en-US" altLang="zh-CN" b="1" dirty="0" smtClean="0"/>
              <a:t>Red (AR, </a:t>
            </a:r>
            <a:r>
              <a:rPr lang="en-US" altLang="zh-CN" b="1" dirty="0" err="1" smtClean="0"/>
              <a:t>fGn</a:t>
            </a:r>
            <a:r>
              <a:rPr lang="en-US" altLang="zh-CN" b="1" dirty="0" smtClean="0"/>
              <a:t>)</a:t>
            </a:r>
          </a:p>
          <a:p>
            <a:pPr>
              <a:lnSpc>
                <a:spcPct val="150000"/>
              </a:lnSpc>
            </a:pPr>
            <a:r>
              <a:rPr lang="en-US" altLang="zh-CN" b="1" dirty="0" smtClean="0"/>
              <a:t>Ultraviolet (</a:t>
            </a:r>
            <a:r>
              <a:rPr lang="en-US" altLang="zh-CN" b="1" dirty="0" err="1" smtClean="0"/>
              <a:t>fGn</a:t>
            </a:r>
            <a:r>
              <a:rPr lang="en-US" altLang="zh-CN" b="1" dirty="0" smtClean="0"/>
              <a:t>)</a:t>
            </a:r>
            <a:endParaRPr lang="zh-CN" altLang="en-US" b="1" dirty="0"/>
          </a:p>
        </p:txBody>
      </p:sp>
    </p:spTree>
    <p:extLst>
      <p:ext uri="{BB962C8B-B14F-4D97-AF65-F5344CB8AC3E}">
        <p14:creationId xmlns:p14="http://schemas.microsoft.com/office/powerpoint/2010/main" val="1158550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Characteristics of the method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 smtClean="0"/>
              <a:t>Valid for </a:t>
            </a:r>
            <a:r>
              <a:rPr lang="en-US" altLang="zh-CN" dirty="0" err="1" smtClean="0"/>
              <a:t>nonstationary</a:t>
            </a:r>
            <a:r>
              <a:rPr lang="en-US" altLang="zh-CN" dirty="0" smtClean="0"/>
              <a:t> time series</a:t>
            </a:r>
          </a:p>
          <a:p>
            <a:endParaRPr lang="zh-CN" altLang="en-US" dirty="0"/>
          </a:p>
        </p:txBody>
      </p:sp>
      <p:pic>
        <p:nvPicPr>
          <p:cNvPr id="4" name="图片 6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110"/>
          <a:stretch/>
        </p:blipFill>
        <p:spPr bwMode="auto">
          <a:xfrm>
            <a:off x="700882" y="2276872"/>
            <a:ext cx="7687542" cy="27171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07546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Characteristics of the method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 smtClean="0"/>
              <a:t>Valid for </a:t>
            </a:r>
            <a:r>
              <a:rPr lang="en-US" altLang="zh-CN" dirty="0" err="1" smtClean="0"/>
              <a:t>nonstationary</a:t>
            </a:r>
            <a:r>
              <a:rPr lang="en-US" altLang="zh-CN" dirty="0" smtClean="0"/>
              <a:t> time series</a:t>
            </a:r>
          </a:p>
          <a:p>
            <a:endParaRPr lang="zh-CN" altLang="en-US" dirty="0"/>
          </a:p>
        </p:txBody>
      </p:sp>
      <p:pic>
        <p:nvPicPr>
          <p:cNvPr id="4" name="图片 6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882" y="2276872"/>
            <a:ext cx="7687542" cy="4320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30204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Characteristics of the method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 smtClean="0"/>
              <a:t>Valid for </a:t>
            </a:r>
            <a:r>
              <a:rPr lang="en-US" altLang="zh-CN" dirty="0" err="1" smtClean="0"/>
              <a:t>nonstationary</a:t>
            </a:r>
            <a:r>
              <a:rPr lang="en-US" altLang="zh-CN" dirty="0" smtClean="0"/>
              <a:t> time series</a:t>
            </a:r>
          </a:p>
          <a:p>
            <a:endParaRPr lang="zh-CN" altLang="en-US" dirty="0"/>
          </a:p>
        </p:txBody>
      </p:sp>
      <p:pic>
        <p:nvPicPr>
          <p:cNvPr id="5" name="图片 6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39" b="18549"/>
          <a:stretch>
            <a:fillRect/>
          </a:stretch>
        </p:blipFill>
        <p:spPr bwMode="auto">
          <a:xfrm>
            <a:off x="7360" y="2175060"/>
            <a:ext cx="9118764" cy="4653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23689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Characteristics of the method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 smtClean="0"/>
              <a:t>Valid for </a:t>
            </a:r>
            <a:r>
              <a:rPr lang="en-US" altLang="zh-CN" dirty="0" err="1" smtClean="0"/>
              <a:t>nonstationary</a:t>
            </a:r>
            <a:r>
              <a:rPr lang="en-US" altLang="zh-CN" dirty="0" smtClean="0"/>
              <a:t> time series</a:t>
            </a:r>
          </a:p>
          <a:p>
            <a:endParaRPr lang="zh-CN" altLang="en-US" dirty="0"/>
          </a:p>
        </p:txBody>
      </p:sp>
      <p:pic>
        <p:nvPicPr>
          <p:cNvPr id="6" name="Picture 22" descr="Synthetic-SST-Noise-Sig-Test-English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234866"/>
            <a:ext cx="8379395" cy="44486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4" name="对象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16212760"/>
              </p:ext>
            </p:extLst>
          </p:nvPr>
        </p:nvGraphicFramePr>
        <p:xfrm>
          <a:off x="-540568" y="5445224"/>
          <a:ext cx="1981415" cy="101399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01" name="Equation" r:id="rId4" imgW="1942920" imgH="990360" progId="Equation.DSMT4">
                  <p:embed/>
                </p:oleObj>
              </mc:Choice>
              <mc:Fallback>
                <p:oleObj name="Equation" r:id="rId4" imgW="1942920" imgH="990360" progId="Equation.DSMT4">
                  <p:embed/>
                  <p:pic>
                    <p:nvPicPr>
                      <p:cNvPr id="0" name="对象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540568" y="5445224"/>
                        <a:ext cx="1981415" cy="1013993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67346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Examples  - I</a:t>
            </a:r>
            <a:endParaRPr lang="zh-CN" altLang="en-US" dirty="0"/>
          </a:p>
        </p:txBody>
      </p:sp>
      <p:pic>
        <p:nvPicPr>
          <p:cNvPr id="7" name="图片 6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556792"/>
            <a:ext cx="7632848" cy="46531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30101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Examples  - I</a:t>
            </a:r>
            <a:endParaRPr lang="zh-CN" altLang="en-US" dirty="0"/>
          </a:p>
        </p:txBody>
      </p:sp>
      <p:pic>
        <p:nvPicPr>
          <p:cNvPr id="5" name="Picture 1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1268760"/>
            <a:ext cx="9145016" cy="53734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57570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Examples  - II</a:t>
            </a:r>
            <a:endParaRPr lang="zh-CN" altLang="en-US" dirty="0"/>
          </a:p>
        </p:txBody>
      </p:sp>
      <p:pic>
        <p:nvPicPr>
          <p:cNvPr id="4" name="Picture 14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1412776"/>
            <a:ext cx="9334190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5415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Examples  - II</a:t>
            </a:r>
            <a:endParaRPr lang="zh-CN" altLang="en-US" dirty="0"/>
          </a:p>
        </p:txBody>
      </p:sp>
      <p:pic>
        <p:nvPicPr>
          <p:cNvPr id="5" name="Picture 14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169" y="1268760"/>
            <a:ext cx="9340697" cy="52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6089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CN" dirty="0" smtClean="0"/>
              <a:t>Examples  - </a:t>
            </a:r>
            <a:r>
              <a:rPr lang="en-US" altLang="zh-CN" dirty="0"/>
              <a:t>III </a:t>
            </a:r>
            <a:r>
              <a:rPr lang="en-US" altLang="zh-CN" sz="3600" dirty="0"/>
              <a:t>Sea Surface Temperature (SST)</a:t>
            </a:r>
            <a:endParaRPr lang="zh-CN" alt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 r="1527" b="3474"/>
          <a:stretch>
            <a:fillRect/>
          </a:stretch>
        </p:blipFill>
        <p:spPr bwMode="auto">
          <a:xfrm>
            <a:off x="496888" y="1407244"/>
            <a:ext cx="7921625" cy="511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795393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Examples  - III</a:t>
            </a:r>
            <a:endParaRPr lang="zh-CN" alt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5208" y="1268760"/>
            <a:ext cx="8401248" cy="5549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28661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Examples  - III</a:t>
            </a:r>
            <a:endParaRPr lang="zh-CN" altLang="en-US" dirty="0"/>
          </a:p>
        </p:txBody>
      </p:sp>
      <p:pic>
        <p:nvPicPr>
          <p:cNvPr id="4" name="圖片 1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9646" y="2126497"/>
            <a:ext cx="2638425" cy="1514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圖片 1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8071" y="2119243"/>
            <a:ext cx="2638425" cy="1514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圖片 1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5068" y="3912901"/>
            <a:ext cx="2638425" cy="1514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圖片 1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8071" y="3930749"/>
            <a:ext cx="2638425" cy="1514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右箭头 8"/>
          <p:cNvSpPr/>
          <p:nvPr/>
        </p:nvSpPr>
        <p:spPr>
          <a:xfrm>
            <a:off x="3288286" y="3568252"/>
            <a:ext cx="563634" cy="279183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237" y="2623299"/>
            <a:ext cx="2978475" cy="23706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20457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dirty="0" smtClean="0"/>
              <a:t>Examples  - III  </a:t>
            </a:r>
            <a:r>
              <a:rPr lang="en-US" altLang="zh-CN" sz="2400" dirty="0" smtClean="0"/>
              <a:t>Sea Surface Temperature (SST)</a:t>
            </a:r>
            <a:endParaRPr lang="zh-CN" altLang="en-US" dirty="0"/>
          </a:p>
        </p:txBody>
      </p:sp>
      <p:pic>
        <p:nvPicPr>
          <p:cNvPr id="4" name="Picture 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978" y="1484784"/>
            <a:ext cx="8517502" cy="2525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978" y="3783334"/>
            <a:ext cx="8517502" cy="2525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8684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Examples  - III</a:t>
            </a:r>
            <a:endParaRPr lang="zh-CN" altLang="en-US" dirty="0"/>
          </a:p>
        </p:txBody>
      </p:sp>
      <p:pic>
        <p:nvPicPr>
          <p:cNvPr id="6" name="Picture 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76"/>
          <a:stretch>
            <a:fillRect/>
          </a:stretch>
        </p:blipFill>
        <p:spPr bwMode="auto">
          <a:xfrm>
            <a:off x="24088" y="1340768"/>
            <a:ext cx="9084416" cy="4968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9818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Examples  - III</a:t>
            </a:r>
            <a:endParaRPr lang="zh-CN" altLang="en-US" dirty="0"/>
          </a:p>
        </p:txBody>
      </p:sp>
      <p:pic>
        <p:nvPicPr>
          <p:cNvPr id="6" name="Picture 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258" y="1484784"/>
            <a:ext cx="8822366" cy="4968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4528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Examples  - III</a:t>
            </a:r>
            <a:endParaRPr lang="zh-CN" altLang="en-US" dirty="0"/>
          </a:p>
        </p:txBody>
      </p:sp>
      <p:pic>
        <p:nvPicPr>
          <p:cNvPr id="4" name="Picture 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1443" y="1210833"/>
            <a:ext cx="6493533" cy="1925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1" y="2971800"/>
            <a:ext cx="6565540" cy="3697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8800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Examples  - III</a:t>
            </a:r>
            <a:endParaRPr lang="zh-CN" altLang="en-US" dirty="0"/>
          </a:p>
        </p:txBody>
      </p:sp>
      <p:pic>
        <p:nvPicPr>
          <p:cNvPr id="6" name="Picture 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78" y="1340768"/>
            <a:ext cx="9078086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9101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b="1" dirty="0" smtClean="0"/>
              <a:t>Conclusion</a:t>
            </a:r>
            <a:endParaRPr lang="zh-CN" altLang="en-US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lnSpc>
                <a:spcPct val="130000"/>
              </a:lnSpc>
              <a:buNone/>
              <a:defRPr/>
            </a:pPr>
            <a:r>
              <a:rPr lang="en-US" altLang="zh-CN" sz="1600" dirty="0" smtClean="0">
                <a:latin typeface="Times New Roman" pitchFamily="18" charset="0"/>
              </a:rPr>
              <a:t>An adaptive null hypothesis for testing the characteristics of background and further detecting the signal from data with unknown noise are proposed</a:t>
            </a:r>
            <a:r>
              <a:rPr lang="en-US" altLang="zh-CN" sz="1600" dirty="0">
                <a:latin typeface="Times New Roman" pitchFamily="18" charset="0"/>
              </a:rPr>
              <a:t>.</a:t>
            </a:r>
            <a:endParaRPr lang="en-US" altLang="zh-CN" sz="1600" dirty="0" smtClean="0">
              <a:latin typeface="Times New Roman" pitchFamily="18" charset="0"/>
            </a:endParaRPr>
          </a:p>
          <a:p>
            <a:pPr marL="0" indent="0" algn="just">
              <a:lnSpc>
                <a:spcPct val="130000"/>
              </a:lnSpc>
              <a:buNone/>
              <a:defRPr/>
            </a:pPr>
            <a:endParaRPr lang="en-US" altLang="zh-CN" sz="1600" dirty="0" smtClean="0">
              <a:latin typeface="Times New Roman" pitchFamily="18" charset="0"/>
            </a:endParaRPr>
          </a:p>
          <a:p>
            <a:pPr marL="0" indent="0" algn="just">
              <a:lnSpc>
                <a:spcPct val="130000"/>
              </a:lnSpc>
              <a:buNone/>
              <a:defRPr/>
            </a:pPr>
            <a:r>
              <a:rPr lang="en-US" altLang="zh-CN" sz="1600" dirty="0" smtClean="0">
                <a:latin typeface="Times New Roman" pitchFamily="18" charset="0"/>
              </a:rPr>
              <a:t>The </a:t>
            </a:r>
            <a:r>
              <a:rPr lang="en-US" altLang="zh-CN" sz="1600" dirty="0">
                <a:latin typeface="Times New Roman" pitchFamily="18" charset="0"/>
              </a:rPr>
              <a:t>proposed adaptive null hypothesis and </a:t>
            </a:r>
            <a:r>
              <a:rPr lang="en-US" altLang="zh-CN" sz="1600" b="1" dirty="0">
                <a:solidFill>
                  <a:srgbClr val="FF0000"/>
                </a:solidFill>
                <a:latin typeface="Times New Roman" pitchFamily="18" charset="0"/>
              </a:rPr>
              <a:t>fractional re-sampling technique (FRT) </a:t>
            </a:r>
            <a:r>
              <a:rPr lang="en-US" altLang="zh-CN" sz="1600" dirty="0">
                <a:latin typeface="Times New Roman" pitchFamily="18" charset="0"/>
              </a:rPr>
              <a:t>has several advantages for detecting signals from noisy data:</a:t>
            </a:r>
            <a:endParaRPr lang="zh-CN" altLang="zh-CN" sz="1600" dirty="0">
              <a:latin typeface="Times New Roman" pitchFamily="18" charset="0"/>
            </a:endParaRPr>
          </a:p>
          <a:p>
            <a:pPr algn="just">
              <a:lnSpc>
                <a:spcPct val="130000"/>
              </a:lnSpc>
              <a:defRPr/>
            </a:pPr>
            <a:r>
              <a:rPr lang="en-US" altLang="zh-CN" sz="1600" dirty="0">
                <a:latin typeface="Times New Roman" pitchFamily="18" charset="0"/>
              </a:rPr>
              <a:t>It is based on one of the </a:t>
            </a:r>
            <a:r>
              <a:rPr lang="en-US" altLang="zh-CN" sz="1600" b="1" dirty="0">
                <a:latin typeface="Times New Roman" pitchFamily="18" charset="0"/>
              </a:rPr>
              <a:t>general characteristics of noise processes</a:t>
            </a:r>
            <a:r>
              <a:rPr lang="en-US" altLang="zh-CN" sz="1600" dirty="0">
                <a:latin typeface="Times New Roman" pitchFamily="18" charset="0"/>
              </a:rPr>
              <a:t>, without pre-defined function form or a prior knowledge of background noise. This makes the method effective when dealing with many real applications, in which neither signals nor noise is known before analysis.</a:t>
            </a:r>
            <a:endParaRPr lang="zh-CN" altLang="zh-CN" sz="1600" dirty="0">
              <a:latin typeface="Times New Roman" pitchFamily="18" charset="0"/>
            </a:endParaRPr>
          </a:p>
          <a:p>
            <a:pPr algn="just">
              <a:lnSpc>
                <a:spcPct val="130000"/>
              </a:lnSpc>
              <a:defRPr/>
            </a:pPr>
            <a:r>
              <a:rPr lang="en-US" altLang="zh-CN" sz="1600" dirty="0">
                <a:latin typeface="Times New Roman" pitchFamily="18" charset="0"/>
              </a:rPr>
              <a:t>It is based on </a:t>
            </a:r>
            <a:r>
              <a:rPr lang="en-US" altLang="zh-CN" sz="1600" b="1" dirty="0">
                <a:latin typeface="Times New Roman" pitchFamily="18" charset="0"/>
              </a:rPr>
              <a:t>the EMD method</a:t>
            </a:r>
            <a:r>
              <a:rPr lang="en-US" altLang="zh-CN" sz="1600" dirty="0">
                <a:latin typeface="Times New Roman" pitchFamily="18" charset="0"/>
              </a:rPr>
              <a:t>, which is developed mainly for analyzing nonlinear and </a:t>
            </a:r>
            <a:r>
              <a:rPr lang="en-US" altLang="zh-CN" sz="1600" dirty="0" err="1">
                <a:latin typeface="Times New Roman" pitchFamily="18" charset="0"/>
              </a:rPr>
              <a:t>nonstationary</a:t>
            </a:r>
            <a:r>
              <a:rPr lang="en-US" altLang="zh-CN" sz="1600" dirty="0">
                <a:latin typeface="Times New Roman" pitchFamily="18" charset="0"/>
              </a:rPr>
              <a:t> time series. Notice that both the null hypothesis and the testing methods do not involved linear or stationary assumptions. Therefore, this method is valid for nonlinear and </a:t>
            </a:r>
            <a:r>
              <a:rPr lang="en-US" altLang="zh-CN" sz="1600" dirty="0" err="1">
                <a:latin typeface="Times New Roman" pitchFamily="18" charset="0"/>
              </a:rPr>
              <a:t>nonstationary</a:t>
            </a:r>
            <a:r>
              <a:rPr lang="en-US" altLang="zh-CN" sz="1600" dirty="0">
                <a:latin typeface="Times New Roman" pitchFamily="18" charset="0"/>
              </a:rPr>
              <a:t> processes, which is very often the case in real applications.</a:t>
            </a:r>
            <a:endParaRPr lang="zh-CN" altLang="en-US" sz="1600" dirty="0"/>
          </a:p>
        </p:txBody>
      </p:sp>
    </p:spTree>
    <p:extLst>
      <p:ext uri="{BB962C8B-B14F-4D97-AF65-F5344CB8AC3E}">
        <p14:creationId xmlns:p14="http://schemas.microsoft.com/office/powerpoint/2010/main" val="3178012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857500"/>
            <a:ext cx="8229600" cy="1143000"/>
          </a:xfrm>
        </p:spPr>
        <p:txBody>
          <a:bodyPr>
            <a:normAutofit/>
          </a:bodyPr>
          <a:lstStyle/>
          <a:p>
            <a:r>
              <a:rPr lang="en-US" altLang="zh-CN" sz="6000" b="1" dirty="0" smtClean="0">
                <a:solidFill>
                  <a:srgbClr val="FF0000"/>
                </a:solidFill>
                <a:latin typeface="Brush Script MT" pitchFamily="66" charset="0"/>
              </a:rPr>
              <a:t>Thanks and Questions!</a:t>
            </a:r>
            <a:endParaRPr lang="zh-CN" altLang="en-US" sz="6000" b="1" dirty="0">
              <a:solidFill>
                <a:srgbClr val="FF0000"/>
              </a:solidFill>
              <a:latin typeface="Brush Scrip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2582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310</TotalTime>
  <Words>779</Words>
  <Application>Microsoft Office PowerPoint</Application>
  <PresentationFormat>全屏显示(4:3)</PresentationFormat>
  <Paragraphs>103</Paragraphs>
  <Slides>50</Slides>
  <Notes>0</Notes>
  <HiddenSlides>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50</vt:i4>
      </vt:variant>
    </vt:vector>
  </HeadingPairs>
  <TitlesOfParts>
    <vt:vector size="52" baseType="lpstr">
      <vt:lpstr>Office 主题</vt:lpstr>
      <vt:lpstr>Equation</vt:lpstr>
      <vt:lpstr>Detecting Signal from Data with Noise</vt:lpstr>
      <vt:lpstr>Motivation</vt:lpstr>
      <vt:lpstr>Motivation</vt:lpstr>
      <vt:lpstr>Motivation</vt:lpstr>
      <vt:lpstr>NOISE or SIGNAL?</vt:lpstr>
      <vt:lpstr>Characteristics of white noise</vt:lpstr>
      <vt:lpstr>Characteristics of white noise</vt:lpstr>
      <vt:lpstr>Characteristics of white noise</vt:lpstr>
      <vt:lpstr>Characteristics of white noise</vt:lpstr>
      <vt:lpstr>Detecting signal with white noise</vt:lpstr>
      <vt:lpstr>Problem: How to detect signal from color noise?</vt:lpstr>
      <vt:lpstr>Taking red noise as an example</vt:lpstr>
      <vt:lpstr>General characteristics of noise</vt:lpstr>
      <vt:lpstr>PowerPoint 演示文稿</vt:lpstr>
      <vt:lpstr>PowerPoint 演示文稿</vt:lpstr>
      <vt:lpstr>PowerPoint 演示文稿</vt:lpstr>
      <vt:lpstr>PowerPoint 演示文稿</vt:lpstr>
      <vt:lpstr>Changing sampling rate</vt:lpstr>
      <vt:lpstr>Changing sampling rate</vt:lpstr>
      <vt:lpstr>Changing sampling rate</vt:lpstr>
      <vt:lpstr>Changing sampling rate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Can this feature be identified by Fourier analysis?</vt:lpstr>
      <vt:lpstr>Can this feature be identified by Fourier analysis? - NO</vt:lpstr>
      <vt:lpstr>Quantify the difference using HHT</vt:lpstr>
      <vt:lpstr>Quantify the difference using HHT</vt:lpstr>
      <vt:lpstr>Adaptive Null Hypothesis</vt:lpstr>
      <vt:lpstr>Characteristics of the method</vt:lpstr>
      <vt:lpstr>Characteristics of the method</vt:lpstr>
      <vt:lpstr>Characteristics of the method</vt:lpstr>
      <vt:lpstr>Characteristics of the method</vt:lpstr>
      <vt:lpstr>Characteristics of the method</vt:lpstr>
      <vt:lpstr>Examples  - I</vt:lpstr>
      <vt:lpstr>Examples  - I</vt:lpstr>
      <vt:lpstr>Examples  - II</vt:lpstr>
      <vt:lpstr>Examples  - II</vt:lpstr>
      <vt:lpstr>Examples  - III Sea Surface Temperature (SST)</vt:lpstr>
      <vt:lpstr>Examples  - III</vt:lpstr>
      <vt:lpstr>Examples  - III</vt:lpstr>
      <vt:lpstr>Examples  - III  Sea Surface Temperature (SST)</vt:lpstr>
      <vt:lpstr>Examples  - III</vt:lpstr>
      <vt:lpstr>Examples  - III</vt:lpstr>
      <vt:lpstr>Examples  - III</vt:lpstr>
      <vt:lpstr>Examples  - III</vt:lpstr>
      <vt:lpstr>Conclusion</vt:lpstr>
      <vt:lpstr>Thanks and Questions!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Detecting Signal from Noise</dc:title>
  <dc:creator>chenxy</dc:creator>
  <cp:lastModifiedBy>chenxy</cp:lastModifiedBy>
  <cp:revision>31</cp:revision>
  <dcterms:created xsi:type="dcterms:W3CDTF">2013-01-21T06:09:08Z</dcterms:created>
  <dcterms:modified xsi:type="dcterms:W3CDTF">2013-02-01T06:53:00Z</dcterms:modified>
</cp:coreProperties>
</file>