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560" r:id="rId3"/>
    <p:sldId id="450" r:id="rId4"/>
    <p:sldId id="467" r:id="rId5"/>
    <p:sldId id="278" r:id="rId6"/>
    <p:sldId id="476" r:id="rId7"/>
    <p:sldId id="486" r:id="rId8"/>
    <p:sldId id="466" r:id="rId9"/>
    <p:sldId id="279" r:id="rId10"/>
    <p:sldId id="488" r:id="rId11"/>
    <p:sldId id="487" r:id="rId12"/>
    <p:sldId id="281" r:id="rId13"/>
    <p:sldId id="258" r:id="rId14"/>
    <p:sldId id="306" r:id="rId15"/>
    <p:sldId id="259" r:id="rId16"/>
    <p:sldId id="260" r:id="rId17"/>
    <p:sldId id="261" r:id="rId18"/>
    <p:sldId id="262" r:id="rId19"/>
    <p:sldId id="263" r:id="rId20"/>
    <p:sldId id="353" r:id="rId21"/>
    <p:sldId id="311" r:id="rId22"/>
    <p:sldId id="477" r:id="rId23"/>
    <p:sldId id="299" r:id="rId24"/>
    <p:sldId id="355" r:id="rId25"/>
    <p:sldId id="356" r:id="rId26"/>
    <p:sldId id="302" r:id="rId27"/>
    <p:sldId id="357" r:id="rId28"/>
    <p:sldId id="358" r:id="rId29"/>
    <p:sldId id="359" r:id="rId30"/>
    <p:sldId id="360" r:id="rId31"/>
    <p:sldId id="361" r:id="rId32"/>
    <p:sldId id="362" r:id="rId33"/>
    <p:sldId id="363" r:id="rId34"/>
    <p:sldId id="366" r:id="rId35"/>
    <p:sldId id="367" r:id="rId36"/>
    <p:sldId id="368" r:id="rId37"/>
    <p:sldId id="369" r:id="rId38"/>
    <p:sldId id="370" r:id="rId39"/>
    <p:sldId id="375" r:id="rId40"/>
    <p:sldId id="427" r:id="rId41"/>
    <p:sldId id="432" r:id="rId42"/>
    <p:sldId id="430" r:id="rId43"/>
    <p:sldId id="377" r:id="rId44"/>
    <p:sldId id="378" r:id="rId45"/>
    <p:sldId id="381" r:id="rId46"/>
    <p:sldId id="380" r:id="rId47"/>
    <p:sldId id="379" r:id="rId48"/>
    <p:sldId id="383" r:id="rId49"/>
    <p:sldId id="384" r:id="rId50"/>
    <p:sldId id="385" r:id="rId51"/>
    <p:sldId id="386" r:id="rId52"/>
    <p:sldId id="388" r:id="rId53"/>
    <p:sldId id="389" r:id="rId54"/>
    <p:sldId id="390" r:id="rId55"/>
    <p:sldId id="391" r:id="rId56"/>
    <p:sldId id="393" r:id="rId57"/>
    <p:sldId id="392" r:id="rId58"/>
    <p:sldId id="469" r:id="rId59"/>
    <p:sldId id="474" r:id="rId60"/>
    <p:sldId id="473" r:id="rId61"/>
    <p:sldId id="471" r:id="rId62"/>
    <p:sldId id="472" r:id="rId63"/>
    <p:sldId id="395" r:id="rId64"/>
    <p:sldId id="489" r:id="rId65"/>
    <p:sldId id="406" r:id="rId66"/>
    <p:sldId id="407" r:id="rId67"/>
    <p:sldId id="408" r:id="rId68"/>
    <p:sldId id="410" r:id="rId69"/>
    <p:sldId id="409" r:id="rId70"/>
    <p:sldId id="413" r:id="rId71"/>
    <p:sldId id="412" r:id="rId72"/>
    <p:sldId id="411" r:id="rId73"/>
    <p:sldId id="544" r:id="rId74"/>
    <p:sldId id="545" r:id="rId75"/>
    <p:sldId id="546" r:id="rId76"/>
    <p:sldId id="547" r:id="rId77"/>
    <p:sldId id="548" r:id="rId78"/>
    <p:sldId id="551" r:id="rId79"/>
    <p:sldId id="549" r:id="rId80"/>
    <p:sldId id="552" r:id="rId81"/>
    <p:sldId id="550" r:id="rId82"/>
    <p:sldId id="553" r:id="rId83"/>
    <p:sldId id="554" r:id="rId84"/>
    <p:sldId id="559" r:id="rId85"/>
    <p:sldId id="555" r:id="rId86"/>
    <p:sldId id="556" r:id="rId87"/>
    <p:sldId id="297" r:id="rId88"/>
    <p:sldId id="468" r:id="rId89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C0C0"/>
    <a:srgbClr val="0000FF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716" autoAdjust="0"/>
    <p:restoredTop sz="94660"/>
  </p:normalViewPr>
  <p:slideViewPr>
    <p:cSldViewPr>
      <p:cViewPr varScale="1">
        <p:scale>
          <a:sx n="79" d="100"/>
          <a:sy n="79" d="100"/>
        </p:scale>
        <p:origin x="-1469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0851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image" Target="../media/image57.wmf"/><Relationship Id="rId1" Type="http://schemas.openxmlformats.org/officeDocument/2006/relationships/image" Target="../media/image56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6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8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9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7D6B4C-C9D0-4D68-828D-3A284C9EB21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C6C1C9-927D-4995-90B6-E5A2E98E976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4588EA-0E43-4C2D-901B-A465A9A4CBC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EB4DBA-01BF-4D95-8F27-2FCBF90E471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54F87F-944D-488E-A72B-663AEA7F3EE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44680A-8583-4B60-B24D-3165F802C73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5421E2-CA30-4DCA-BD1A-9457CAFD812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223FD6-5444-40AF-AE25-B36AFE30D68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E67A6C-0252-4851-ACF1-D73F218E96F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2D5D49-7CE3-4E86-B254-BFD55C12E3D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F2B368-FA13-45D9-BDA8-E4BFF485E6D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標題，文字及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321734-F6F1-47B6-8A17-FC28ABC4725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新細明體" pitchFamily="18" charset="-120"/>
              </a:defRPr>
            </a:lvl1pPr>
          </a:lstStyle>
          <a:p>
            <a:pPr>
              <a:defRPr/>
            </a:pPr>
            <a:fld id="{817DD101-1136-45A9-B455-18E534383AE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2.v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3.v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5.v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wmf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wmf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wmf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wmf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6.v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wmf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wmf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7.v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wmf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wmf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wmf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wmf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8.v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wmf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wmf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wmf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wmf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wmf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23.bin"/><Relationship Id="rId5" Type="http://schemas.openxmlformats.org/officeDocument/2006/relationships/oleObject" Target="../embeddings/oleObject22.bin"/><Relationship Id="rId4" Type="http://schemas.openxmlformats.org/officeDocument/2006/relationships/oleObject" Target="../embeddings/oleObject21.bin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wmf"/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wmf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wmf"/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wmf"/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wmf"/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1.v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2.v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3.v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4.v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5.v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6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95536" y="1268413"/>
            <a:ext cx="8061077" cy="1470025"/>
          </a:xfrm>
        </p:spPr>
        <p:txBody>
          <a:bodyPr/>
          <a:lstStyle/>
          <a:p>
            <a:pPr eaLnBrk="1" hangingPunct="1"/>
            <a:r>
              <a:rPr lang="en-US" altLang="zh-TW" sz="3600" dirty="0" smtClean="0"/>
              <a:t>Quantification of </a:t>
            </a:r>
            <a:br>
              <a:rPr lang="en-US" altLang="zh-TW" sz="3600" dirty="0" smtClean="0"/>
            </a:br>
            <a:r>
              <a:rPr lang="en-US" altLang="zh-TW" sz="3600" dirty="0" smtClean="0"/>
              <a:t>Nonlinearity and </a:t>
            </a:r>
            <a:r>
              <a:rPr lang="en-US" altLang="zh-TW" sz="3600" dirty="0" err="1" smtClean="0"/>
              <a:t>Nonstionarity</a:t>
            </a:r>
            <a:endParaRPr lang="en-US" altLang="zh-TW" sz="3600" dirty="0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500438"/>
            <a:ext cx="6400800" cy="2665412"/>
          </a:xfrm>
        </p:spPr>
        <p:txBody>
          <a:bodyPr/>
          <a:lstStyle/>
          <a:p>
            <a:r>
              <a:rPr lang="en-US" altLang="zh-TW" sz="2400" dirty="0" smtClean="0"/>
              <a:t>Norden E. Huang</a:t>
            </a:r>
          </a:p>
          <a:p>
            <a:r>
              <a:rPr lang="en-US" altLang="zh-TW" sz="1800" dirty="0" smtClean="0"/>
              <a:t>With collaboration of</a:t>
            </a:r>
            <a:endParaRPr lang="zh-TW" altLang="zh-TW" sz="1800" dirty="0" smtClean="0"/>
          </a:p>
          <a:p>
            <a:r>
              <a:rPr lang="en-US" altLang="zh-TW" sz="1800" dirty="0" smtClean="0"/>
              <a:t>Zhaohua Wu; Men-</a:t>
            </a:r>
            <a:r>
              <a:rPr lang="en-US" altLang="zh-TW" sz="1800" dirty="0" err="1" smtClean="0"/>
              <a:t>Tzung</a:t>
            </a:r>
            <a:r>
              <a:rPr lang="en-US" altLang="zh-TW" sz="1800" dirty="0" smtClean="0"/>
              <a:t> Lo; Wan-</a:t>
            </a:r>
            <a:r>
              <a:rPr lang="en-US" altLang="zh-TW" sz="1800" dirty="0" err="1" smtClean="0"/>
              <a:t>Hsin</a:t>
            </a:r>
            <a:r>
              <a:rPr lang="en-US" altLang="zh-TW" sz="1800" dirty="0" smtClean="0"/>
              <a:t> Hsieh;</a:t>
            </a:r>
            <a:endParaRPr lang="zh-TW" altLang="zh-TW" sz="1800" dirty="0" smtClean="0"/>
          </a:p>
          <a:p>
            <a:r>
              <a:rPr lang="en-US" altLang="zh-TW" sz="1800" dirty="0" smtClean="0"/>
              <a:t>Chung-Kang Peng; Xianyao Chen; Erdost Torun; K. K. Tung </a:t>
            </a:r>
            <a:endParaRPr lang="zh-TW" altLang="zh-TW" sz="1800" dirty="0" smtClean="0"/>
          </a:p>
          <a:p>
            <a:pPr eaLnBrk="1" hangingPunct="1">
              <a:lnSpc>
                <a:spcPct val="90000"/>
              </a:lnSpc>
            </a:pPr>
            <a:r>
              <a:rPr lang="en-US" altLang="zh-TW" sz="2800" dirty="0" smtClean="0"/>
              <a:t> 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</a:pPr>
            <a:endParaRPr lang="en-US" altLang="zh-TW" sz="2000" dirty="0" smtClean="0"/>
          </a:p>
          <a:p>
            <a:pPr eaLnBrk="1" hangingPunct="1">
              <a:lnSpc>
                <a:spcPct val="90000"/>
              </a:lnSpc>
            </a:pPr>
            <a:r>
              <a:rPr lang="en-US" altLang="zh-TW" sz="1800" dirty="0" smtClean="0"/>
              <a:t>IPAM, January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DSC033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42691" y="0"/>
            <a:ext cx="5973951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5800" y="1196975"/>
            <a:ext cx="8062913" cy="2403475"/>
          </a:xfrm>
        </p:spPr>
        <p:txBody>
          <a:bodyPr/>
          <a:lstStyle/>
          <a:p>
            <a:r>
              <a:rPr lang="en-US" altLang="zh-TW" sz="3600" dirty="0" smtClean="0"/>
              <a:t>The term, ‘Nonlinearity,’ has been loosely used, most of the time,  simply as a fig leaf to cover our ignorance.</a:t>
            </a:r>
          </a:p>
        </p:txBody>
      </p:sp>
      <p:sp>
        <p:nvSpPr>
          <p:cNvPr id="3277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971600" y="4437112"/>
            <a:ext cx="7344816" cy="1201737"/>
          </a:xfrm>
        </p:spPr>
        <p:txBody>
          <a:bodyPr/>
          <a:lstStyle/>
          <a:p>
            <a:r>
              <a:rPr lang="en-US" altLang="zh-TW" sz="3600" dirty="0" smtClean="0">
                <a:solidFill>
                  <a:srgbClr val="FF0000"/>
                </a:solidFill>
              </a:rPr>
              <a:t>Can we measure  it?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4213" y="333375"/>
            <a:ext cx="7772400" cy="719138"/>
          </a:xfrm>
        </p:spPr>
        <p:txBody>
          <a:bodyPr/>
          <a:lstStyle/>
          <a:p>
            <a:pPr eaLnBrk="1" hangingPunct="1"/>
            <a:r>
              <a:rPr lang="en-US" altLang="zh-TW" sz="4000" smtClean="0"/>
              <a:t>How is nonlinearity defined?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755650" y="1268413"/>
            <a:ext cx="7704138" cy="5113337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en-US" altLang="zh-TW" sz="2400" smtClean="0"/>
              <a:t>Based on Linear Algebra:  nonlinearity is defined based on input vs. output.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endParaRPr lang="en-US" altLang="zh-TW" sz="2400" smtClean="0"/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en-US" altLang="zh-TW" sz="2400" smtClean="0">
                <a:solidFill>
                  <a:srgbClr val="C0C0C0"/>
                </a:solidFill>
              </a:rPr>
              <a:t>But in reality, such an approach is not practical: natural system are not clearly defined; inputs and out puts are hard to ascertain and quantify.  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endParaRPr lang="en-US" altLang="zh-TW" sz="2400" smtClean="0">
              <a:solidFill>
                <a:srgbClr val="C0C0C0"/>
              </a:solidFill>
            </a:endParaRP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en-US" altLang="zh-TW" sz="2400" smtClean="0">
                <a:solidFill>
                  <a:srgbClr val="C0C0C0"/>
                </a:solidFill>
              </a:rPr>
              <a:t>Nonlinear system is not always so compliant: </a:t>
            </a:r>
            <a:r>
              <a:rPr lang="en-US" altLang="zh-CN" sz="2400" smtClean="0">
                <a:solidFill>
                  <a:srgbClr val="C0C0C0"/>
                </a:solidFill>
              </a:rPr>
              <a:t>in the autonomous systems </a:t>
            </a:r>
            <a:r>
              <a:rPr lang="en-US" altLang="zh-TW" sz="2400" smtClean="0">
                <a:solidFill>
                  <a:srgbClr val="C0C0C0"/>
                </a:solidFill>
              </a:rPr>
              <a:t>the results could depend on initial conditions </a:t>
            </a:r>
            <a:r>
              <a:rPr lang="en-US" altLang="zh-CN" sz="2400" smtClean="0">
                <a:solidFill>
                  <a:srgbClr val="C0C0C0"/>
                </a:solidFill>
              </a:rPr>
              <a:t>rather than the magnitude of the ‘inputs</a:t>
            </a:r>
            <a:r>
              <a:rPr lang="en-US" altLang="zh-TW" sz="2400" smtClean="0">
                <a:solidFill>
                  <a:srgbClr val="C0C0C0"/>
                </a:solidFill>
              </a:rPr>
              <a:t>.</a:t>
            </a:r>
            <a:r>
              <a:rPr lang="en-US" altLang="zh-CN" sz="2400" smtClean="0">
                <a:solidFill>
                  <a:srgbClr val="C0C0C0"/>
                </a:solidFill>
              </a:rPr>
              <a:t>’</a:t>
            </a:r>
            <a:endParaRPr lang="en-US" altLang="zh-TW" sz="2400" smtClean="0">
              <a:solidFill>
                <a:srgbClr val="C0C0C0"/>
              </a:solidFill>
            </a:endParaRP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endParaRPr lang="en-US" altLang="zh-TW" sz="2400" smtClean="0">
              <a:solidFill>
                <a:srgbClr val="C0C0C0"/>
              </a:solidFill>
            </a:endParaRP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en-US" altLang="zh-TW" sz="2400" smtClean="0">
                <a:solidFill>
                  <a:srgbClr val="C0C0C0"/>
                </a:solidFill>
              </a:rPr>
              <a:t>There might not be that forthcoming small perturbation parameter to guide us.</a:t>
            </a:r>
            <a:r>
              <a:rPr lang="en-US" altLang="zh-CN" sz="2400" smtClean="0">
                <a:solidFill>
                  <a:srgbClr val="C0C0C0"/>
                </a:solidFill>
              </a:rPr>
              <a:t>  Furthermore, the small parameter criteria could be totally wrong: small parameter is more nonlinear.</a:t>
            </a:r>
            <a:endParaRPr lang="en-US" altLang="zh-TW" sz="2400" smtClean="0">
              <a:solidFill>
                <a:srgbClr val="C0C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pPr eaLnBrk="1" hangingPunct="1"/>
            <a:r>
              <a:rPr lang="en-US" altLang="zh-TW" sz="3200" smtClean="0"/>
              <a:t>Linear Systems</a:t>
            </a:r>
          </a:p>
        </p:txBody>
      </p:sp>
      <p:sp>
        <p:nvSpPr>
          <p:cNvPr id="103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196975"/>
            <a:ext cx="7499350" cy="4929188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en-US" altLang="zh-TW" sz="2400" dirty="0" smtClean="0"/>
              <a:t>Linear systems satisfy the properties  of </a:t>
            </a:r>
            <a:r>
              <a:rPr lang="en-US" altLang="zh-TW" sz="2400" dirty="0" smtClean="0">
                <a:solidFill>
                  <a:srgbClr val="FF0000"/>
                </a:solidFill>
              </a:rPr>
              <a:t>superposition</a:t>
            </a:r>
            <a:r>
              <a:rPr lang="en-US" altLang="zh-TW" sz="2400" dirty="0" smtClean="0">
                <a:solidFill>
                  <a:srgbClr val="FF9900"/>
                </a:solidFill>
              </a:rPr>
              <a:t> </a:t>
            </a:r>
            <a:r>
              <a:rPr lang="en-US" altLang="zh-TW" sz="2400" dirty="0" smtClean="0"/>
              <a:t>and </a:t>
            </a:r>
            <a:r>
              <a:rPr lang="en-US" altLang="zh-TW" sz="2400" dirty="0" smtClean="0">
                <a:solidFill>
                  <a:srgbClr val="FF0000"/>
                </a:solidFill>
              </a:rPr>
              <a:t>scaling</a:t>
            </a:r>
            <a:r>
              <a:rPr lang="en-US" altLang="zh-TW" sz="2400" dirty="0" smtClean="0"/>
              <a:t>. Given two valid inputs</a:t>
            </a:r>
          </a:p>
          <a:p>
            <a:pPr marL="447675" lvl="1" indent="9525" eaLnBrk="1" hangingPunct="1">
              <a:lnSpc>
                <a:spcPct val="90000"/>
              </a:lnSpc>
              <a:buFontTx/>
              <a:buNone/>
            </a:pPr>
            <a:r>
              <a:rPr lang="en-US" altLang="zh-TW" sz="2000" dirty="0" smtClean="0"/>
              <a:t>   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endParaRPr lang="en-US" altLang="zh-TW" sz="2400" dirty="0" smtClean="0"/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en-US" altLang="zh-TW" sz="2400" dirty="0" smtClean="0"/>
              <a:t>as well as their respective outputs</a:t>
            </a:r>
          </a:p>
          <a:p>
            <a:pPr marL="447675" lvl="1" indent="9525" eaLnBrk="1" hangingPunct="1">
              <a:lnSpc>
                <a:spcPct val="90000"/>
              </a:lnSpc>
              <a:buFontTx/>
              <a:buNone/>
            </a:pPr>
            <a:endParaRPr lang="en-US" altLang="zh-TW" sz="2000" dirty="0" smtClean="0"/>
          </a:p>
          <a:p>
            <a:pPr marL="447675" lvl="1" indent="9525" eaLnBrk="1" hangingPunct="1">
              <a:lnSpc>
                <a:spcPct val="90000"/>
              </a:lnSpc>
              <a:buFontTx/>
              <a:buNone/>
            </a:pPr>
            <a:r>
              <a:rPr lang="en-US" altLang="zh-TW" sz="2000" dirty="0" smtClean="0"/>
              <a:t> </a:t>
            </a:r>
          </a:p>
          <a:p>
            <a:pPr marL="447675" lvl="1" indent="9525" eaLnBrk="1" hangingPunct="1">
              <a:lnSpc>
                <a:spcPct val="90000"/>
              </a:lnSpc>
              <a:buFontTx/>
              <a:buNone/>
            </a:pPr>
            <a:endParaRPr lang="en-US" altLang="zh-TW" sz="2000" dirty="0" smtClean="0"/>
          </a:p>
          <a:p>
            <a:pPr marL="447675" lvl="1" indent="9525" eaLnBrk="1" hangingPunct="1">
              <a:lnSpc>
                <a:spcPct val="90000"/>
              </a:lnSpc>
              <a:buFontTx/>
              <a:buNone/>
            </a:pPr>
            <a:endParaRPr lang="en-US" altLang="zh-TW" sz="2000" dirty="0" smtClean="0"/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en-US" altLang="zh-TW" sz="2400" dirty="0" smtClean="0"/>
              <a:t>then a linear system must satisfy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endParaRPr lang="en-US" altLang="zh-TW" sz="2400" dirty="0" smtClean="0"/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endParaRPr lang="en-US" altLang="zh-TW" sz="2400" dirty="0" smtClean="0"/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en-US" altLang="zh-TW" sz="2400" dirty="0" smtClean="0"/>
              <a:t>for any scalar values </a:t>
            </a:r>
            <a:r>
              <a:rPr lang="el-GR" altLang="zh-TW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en-US" altLang="zh-TW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TW" sz="2400" dirty="0" smtClean="0"/>
              <a:t>and </a:t>
            </a:r>
            <a:r>
              <a:rPr lang="en-US" altLang="zh-TW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altLang="zh-TW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β</a:t>
            </a:r>
            <a:r>
              <a:rPr lang="en-US" altLang="zh-TW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graphicFrame>
        <p:nvGraphicFramePr>
          <p:cNvPr id="1026" name="Object 4"/>
          <p:cNvGraphicFramePr>
            <a:graphicFrameLocks noChangeAspect="1"/>
          </p:cNvGraphicFramePr>
          <p:nvPr>
            <p:ph sz="quarter" idx="2"/>
          </p:nvPr>
        </p:nvGraphicFramePr>
        <p:xfrm>
          <a:off x="1619250" y="2060575"/>
          <a:ext cx="2160588" cy="446088"/>
        </p:xfrm>
        <a:graphic>
          <a:graphicData uri="http://schemas.openxmlformats.org/presentationml/2006/ole">
            <p:oleObj spid="_x0000_s1026" name="Equation" r:id="rId3" imgW="1104840" imgH="228600" progId="Equation.DSMT4">
              <p:embed/>
            </p:oleObj>
          </a:graphicData>
        </a:graphic>
      </p:graphicFrame>
      <p:graphicFrame>
        <p:nvGraphicFramePr>
          <p:cNvPr id="1027" name="Object 5"/>
          <p:cNvGraphicFramePr>
            <a:graphicFrameLocks noChangeAspect="1"/>
          </p:cNvGraphicFramePr>
          <p:nvPr>
            <p:ph sz="quarter" idx="3"/>
          </p:nvPr>
        </p:nvGraphicFramePr>
        <p:xfrm>
          <a:off x="1331913" y="3213100"/>
          <a:ext cx="3384550" cy="965200"/>
        </p:xfrm>
        <a:graphic>
          <a:graphicData uri="http://schemas.openxmlformats.org/presentationml/2006/ole">
            <p:oleObj spid="_x0000_s1027" name="Equation" r:id="rId4" imgW="1600200" imgH="457200" progId="Equation.DSMT4">
              <p:embed/>
            </p:oleObj>
          </a:graphicData>
        </a:graphic>
      </p:graphicFrame>
      <p:graphicFrame>
        <p:nvGraphicFramePr>
          <p:cNvPr id="1028" name="Object 6"/>
          <p:cNvGraphicFramePr>
            <a:graphicFrameLocks noChangeAspect="1"/>
          </p:cNvGraphicFramePr>
          <p:nvPr/>
        </p:nvGraphicFramePr>
        <p:xfrm>
          <a:off x="1187450" y="4941888"/>
          <a:ext cx="5688013" cy="488950"/>
        </p:xfrm>
        <a:graphic>
          <a:graphicData uri="http://schemas.openxmlformats.org/presentationml/2006/ole">
            <p:oleObj spid="_x0000_s1028" name="Equation" r:id="rId5" imgW="2654280" imgH="22860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4213" y="333375"/>
            <a:ext cx="7772400" cy="719138"/>
          </a:xfrm>
        </p:spPr>
        <p:txBody>
          <a:bodyPr/>
          <a:lstStyle/>
          <a:p>
            <a:pPr eaLnBrk="1" hangingPunct="1"/>
            <a:r>
              <a:rPr lang="en-US" altLang="zh-TW" sz="4000" smtClean="0"/>
              <a:t>How is nonlinearity defined?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755650" y="1268413"/>
            <a:ext cx="7704138" cy="5113337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en-US" altLang="zh-TW" sz="2400" smtClean="0">
                <a:solidFill>
                  <a:srgbClr val="C0C0C0"/>
                </a:solidFill>
              </a:rPr>
              <a:t>Based on Linear Algebra:  nonlinearity is defined based on input vs. output.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endParaRPr lang="en-US" altLang="zh-TW" sz="2400" smtClean="0">
              <a:solidFill>
                <a:srgbClr val="C0C0C0"/>
              </a:solidFill>
            </a:endParaRP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en-US" altLang="zh-TW" sz="2400" smtClean="0"/>
              <a:t>But in reality, such an approach is not practical: natural system are not clearly defined; inputs and out puts are hard to ascertain and quantify.  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endParaRPr lang="en-US" altLang="zh-TW" sz="2400" smtClean="0"/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en-US" altLang="zh-TW" sz="2400" smtClean="0"/>
              <a:t>Nonlinear system is not always so compliant: </a:t>
            </a:r>
            <a:r>
              <a:rPr lang="en-US" altLang="zh-CN" sz="2400" smtClean="0"/>
              <a:t>in the autonomous systems </a:t>
            </a:r>
            <a:r>
              <a:rPr lang="en-US" altLang="zh-TW" sz="2400" smtClean="0"/>
              <a:t>the results could depend on initial conditions </a:t>
            </a:r>
            <a:r>
              <a:rPr lang="en-US" altLang="zh-CN" sz="2400" smtClean="0"/>
              <a:t>rather than the magnitude of the ‘inputs</a:t>
            </a:r>
            <a:r>
              <a:rPr lang="en-US" altLang="zh-TW" sz="2400" smtClean="0"/>
              <a:t>.</a:t>
            </a:r>
            <a:r>
              <a:rPr lang="en-US" altLang="zh-CN" sz="2400" smtClean="0"/>
              <a:t>’</a:t>
            </a:r>
            <a:endParaRPr lang="en-US" altLang="zh-TW" sz="2400" smtClean="0"/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endParaRPr lang="en-US" altLang="zh-TW" sz="2400" smtClean="0"/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en-US" altLang="zh-TW" sz="2400" smtClean="0"/>
              <a:t>There might not be that forthcoming small perturbation parameter to guide us.</a:t>
            </a:r>
            <a:r>
              <a:rPr lang="en-US" altLang="zh-CN" sz="2400" smtClean="0"/>
              <a:t>  Furthermore, the small parameter criteria could be totally wrong: small parameter is more nonlinear.</a:t>
            </a:r>
            <a:endParaRPr lang="en-US" altLang="zh-TW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Nonlinearity Tests</a:t>
            </a:r>
            <a:endParaRPr lang="zh-TW" altLang="en-US" smtClean="0"/>
          </a:p>
        </p:txBody>
      </p:sp>
      <p:sp>
        <p:nvSpPr>
          <p:cNvPr id="35843" name="內容版面配置區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4784725"/>
          </a:xfrm>
        </p:spPr>
        <p:txBody>
          <a:bodyPr/>
          <a:lstStyle/>
          <a:p>
            <a:r>
              <a:rPr lang="en-US" altLang="zh-TW" sz="2400" smtClean="0"/>
              <a:t>Based on input and outputs  and probability distribution: qualitative and incomplete (Bendat, 1990) </a:t>
            </a:r>
          </a:p>
          <a:p>
            <a:endParaRPr lang="en-US" altLang="zh-TW" sz="2400" smtClean="0"/>
          </a:p>
          <a:p>
            <a:r>
              <a:rPr lang="en-US" altLang="zh-TW" sz="2400" smtClean="0"/>
              <a:t>Higher order spectral analysis, same as probability distribution: qualitative and incomplete</a:t>
            </a:r>
          </a:p>
          <a:p>
            <a:endParaRPr lang="en-US" altLang="zh-TW" sz="2400" smtClean="0"/>
          </a:p>
          <a:p>
            <a:r>
              <a:rPr lang="en-US" altLang="zh-TW" sz="2400" smtClean="0"/>
              <a:t>Nonparametric and parametric:  Based on hypothesis that the data from linear processes should have near linear residue from a properly defined linear model (ARMA, …), or based on specific model:  Qualitative</a:t>
            </a:r>
          </a:p>
          <a:p>
            <a:endParaRPr lang="en-US" altLang="zh-TW" smtClean="0"/>
          </a:p>
          <a:p>
            <a:endParaRPr lang="zh-TW" altLang="en-US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4213" y="549275"/>
            <a:ext cx="7772400" cy="1295400"/>
          </a:xfrm>
        </p:spPr>
        <p:txBody>
          <a:bodyPr/>
          <a:lstStyle/>
          <a:p>
            <a:pPr eaLnBrk="1" hangingPunct="1"/>
            <a:r>
              <a:rPr lang="en-US" altLang="zh-TW" sz="4000" smtClean="0"/>
              <a:t>How should nonlinearity be defined?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755650" y="2276475"/>
            <a:ext cx="7704138" cy="4105275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en-US" altLang="zh-TW" smtClean="0"/>
              <a:t>The alternative is to define nonlinearity based on </a:t>
            </a:r>
            <a:r>
              <a:rPr lang="en-US" altLang="zh-TW" smtClean="0">
                <a:solidFill>
                  <a:srgbClr val="0000FF"/>
                </a:solidFill>
              </a:rPr>
              <a:t>data characteristics</a:t>
            </a:r>
            <a:r>
              <a:rPr lang="en-US" altLang="zh-TW" smtClean="0"/>
              <a:t>: </a:t>
            </a:r>
            <a:r>
              <a:rPr lang="en-US" altLang="zh-TW" smtClean="0">
                <a:solidFill>
                  <a:srgbClr val="FF0000"/>
                </a:solidFill>
              </a:rPr>
              <a:t>Intra-wave frequency modulation</a:t>
            </a:r>
            <a:r>
              <a:rPr lang="en-US" altLang="zh-TW" smtClean="0"/>
              <a:t>.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endParaRPr lang="en-US" altLang="zh-TW" smtClean="0"/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en-US" altLang="zh-TW" smtClean="0"/>
              <a:t>Intra-wave frequency modulation is the deviation of the instantaneous frequency from the mean frequency (based on the zero crossing period).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66725"/>
            <a:ext cx="8229600" cy="950913"/>
          </a:xfrm>
        </p:spPr>
        <p:txBody>
          <a:bodyPr/>
          <a:lstStyle/>
          <a:p>
            <a:pPr eaLnBrk="1" hangingPunct="1"/>
            <a:r>
              <a:rPr lang="en-US" altLang="zh-TW" sz="3600" smtClean="0"/>
              <a:t>Characteristics of Data from </a:t>
            </a:r>
            <a:br>
              <a:rPr lang="en-US" altLang="zh-TW" sz="3600" smtClean="0"/>
            </a:br>
            <a:r>
              <a:rPr lang="en-US" altLang="zh-TW" sz="3600" smtClean="0"/>
              <a:t>Nonlinear Processes</a:t>
            </a:r>
          </a:p>
        </p:txBody>
      </p:sp>
      <p:graphicFrame>
        <p:nvGraphicFramePr>
          <p:cNvPr id="2050" name="Object 3"/>
          <p:cNvGraphicFramePr>
            <a:graphicFrameLocks noChangeAspect="1"/>
          </p:cNvGraphicFramePr>
          <p:nvPr/>
        </p:nvGraphicFramePr>
        <p:xfrm>
          <a:off x="1187450" y="2276475"/>
          <a:ext cx="6913563" cy="3798888"/>
        </p:xfrm>
        <a:graphic>
          <a:graphicData uri="http://schemas.openxmlformats.org/presentationml/2006/ole">
            <p:oleObj spid="_x0000_s2050" name="Equation" r:id="rId3" imgW="3429000" imgH="218412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812800" y="293688"/>
            <a:ext cx="7767638" cy="46037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sz="3200" dirty="0" smtClean="0"/>
              <a:t>Nonlinear Pendulum : Asymmetric</a:t>
            </a:r>
          </a:p>
        </p:txBody>
      </p:sp>
      <p:graphicFrame>
        <p:nvGraphicFramePr>
          <p:cNvPr id="4098" name="Object 4"/>
          <p:cNvGraphicFramePr>
            <a:graphicFrameLocks noChangeAspect="1"/>
          </p:cNvGraphicFramePr>
          <p:nvPr/>
        </p:nvGraphicFramePr>
        <p:xfrm>
          <a:off x="2630488" y="5791200"/>
          <a:ext cx="4111625" cy="685800"/>
        </p:xfrm>
        <a:graphic>
          <a:graphicData uri="http://schemas.openxmlformats.org/presentationml/2006/ole">
            <p:oleObj spid="_x0000_s4098" name="Equation" r:id="rId3" imgW="1981080" imgH="419040" progId="Equation.DSMT4">
              <p:embed/>
            </p:oleObj>
          </a:graphicData>
        </a:graphic>
      </p:graphicFrame>
      <p:pic>
        <p:nvPicPr>
          <p:cNvPr id="4100" name="圖片 4"/>
          <p:cNvPicPr>
            <a:picLocks noChangeAspect="1" noChangeArrowheads="1"/>
          </p:cNvPicPr>
          <p:nvPr/>
        </p:nvPicPr>
        <p:blipFill>
          <a:blip r:embed="rId4" cstate="print"/>
          <a:srcRect l="13026" r="13210"/>
          <a:stretch>
            <a:fillRect/>
          </a:stretch>
        </p:blipFill>
        <p:spPr bwMode="auto">
          <a:xfrm>
            <a:off x="2411413" y="908050"/>
            <a:ext cx="4321175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812800" y="293688"/>
            <a:ext cx="7767638" cy="46037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sz="3200" dirty="0" smtClean="0"/>
              <a:t>Nonlinear Pendulum : Symmetric</a:t>
            </a:r>
          </a:p>
        </p:txBody>
      </p:sp>
      <p:graphicFrame>
        <p:nvGraphicFramePr>
          <p:cNvPr id="3074" name="Object 4"/>
          <p:cNvGraphicFramePr>
            <a:graphicFrameLocks noChangeAspect="1"/>
          </p:cNvGraphicFramePr>
          <p:nvPr/>
        </p:nvGraphicFramePr>
        <p:xfrm>
          <a:off x="2590800" y="5791200"/>
          <a:ext cx="4191000" cy="685800"/>
        </p:xfrm>
        <a:graphic>
          <a:graphicData uri="http://schemas.openxmlformats.org/presentationml/2006/ole">
            <p:oleObj spid="_x0000_s3074" name="Equation" r:id="rId3" imgW="2019240" imgH="419040" progId="Equation.DSMT4">
              <p:embed/>
            </p:oleObj>
          </a:graphicData>
        </a:graphic>
      </p:graphicFrame>
      <p:pic>
        <p:nvPicPr>
          <p:cNvPr id="3076" name="圖片 6"/>
          <p:cNvPicPr>
            <a:picLocks noChangeAspect="1" noChangeArrowheads="1"/>
          </p:cNvPicPr>
          <p:nvPr/>
        </p:nvPicPr>
        <p:blipFill>
          <a:blip r:embed="rId4" cstate="print"/>
          <a:srcRect l="13541" r="13078"/>
          <a:stretch>
            <a:fillRect/>
          </a:stretch>
        </p:blipFill>
        <p:spPr bwMode="auto">
          <a:xfrm>
            <a:off x="2411413" y="908050"/>
            <a:ext cx="4321175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22275"/>
            <a:ext cx="8229600" cy="461963"/>
          </a:xfrm>
        </p:spPr>
        <p:txBody>
          <a:bodyPr/>
          <a:lstStyle/>
          <a:p>
            <a:pPr eaLnBrk="1" hangingPunct="1"/>
            <a:r>
              <a:rPr lang="en-US" altLang="zh-TW" sz="3200" smtClean="0"/>
              <a:t>Duffing Equation : </a:t>
            </a:r>
            <a:r>
              <a:rPr lang="en-US" altLang="zh-TW" sz="2400" smtClean="0"/>
              <a:t>Data</a:t>
            </a:r>
          </a:p>
        </p:txBody>
      </p:sp>
      <p:pic>
        <p:nvPicPr>
          <p:cNvPr id="37891" name="Picture 3" descr="DFda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526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1547813" y="2924175"/>
            <a:ext cx="5562600" cy="1431925"/>
          </a:xfrm>
        </p:spPr>
        <p:txBody>
          <a:bodyPr/>
          <a:lstStyle/>
          <a:p>
            <a:pPr eaLnBrk="1" hangingPunct="1"/>
            <a:r>
              <a:rPr lang="en-US" altLang="zh-TW" smtClean="0"/>
              <a:t>Hilbert</a:t>
            </a:r>
            <a:r>
              <a:rPr lang="en-US" altLang="zh-TW" smtClean="0">
                <a:latin typeface="Verdana" pitchFamily="34" charset="0"/>
              </a:rPr>
              <a:t>’</a:t>
            </a:r>
            <a:r>
              <a:rPr lang="en-US" altLang="zh-TW" smtClean="0"/>
              <a:t>s View on Nonlinear Data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A simple mathematical model</a:t>
            </a:r>
          </a:p>
        </p:txBody>
      </p:sp>
      <p:graphicFrame>
        <p:nvGraphicFramePr>
          <p:cNvPr id="6146" name="Object 5"/>
          <p:cNvGraphicFramePr>
            <a:graphicFrameLocks noChangeAspect="1"/>
          </p:cNvGraphicFramePr>
          <p:nvPr>
            <p:ph type="subTitle" idx="1"/>
          </p:nvPr>
        </p:nvGraphicFramePr>
        <p:xfrm>
          <a:off x="2195513" y="4151313"/>
          <a:ext cx="4856162" cy="684212"/>
        </p:xfrm>
        <a:graphic>
          <a:graphicData uri="http://schemas.openxmlformats.org/presentationml/2006/ole">
            <p:oleObj spid="_x0000_s6146" name="Equation" r:id="rId3" imgW="1803240" imgH="25380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71475"/>
            <a:ext cx="8229600" cy="1046163"/>
          </a:xfrm>
        </p:spPr>
        <p:txBody>
          <a:bodyPr/>
          <a:lstStyle/>
          <a:p>
            <a:pPr eaLnBrk="1" hangingPunct="1"/>
            <a:r>
              <a:rPr lang="en-US" altLang="zh-TW" sz="3600" smtClean="0"/>
              <a:t>Duffing Type Wave</a:t>
            </a:r>
            <a:r>
              <a:rPr lang="en-US" altLang="zh-TW" smtClean="0"/>
              <a:t/>
            </a:r>
            <a:br>
              <a:rPr lang="en-US" altLang="zh-TW" smtClean="0"/>
            </a:br>
            <a:r>
              <a:rPr lang="en-US" altLang="zh-TW" sz="2400" smtClean="0"/>
              <a:t>Data:</a:t>
            </a:r>
            <a:r>
              <a:rPr lang="en-US" altLang="zh-TW" smtClean="0"/>
              <a:t> </a:t>
            </a:r>
            <a:r>
              <a:rPr lang="en-US" altLang="zh-TW" sz="2400" i="1" smtClean="0"/>
              <a:t>x = cos(wt+0.3 sin2wt)</a:t>
            </a:r>
          </a:p>
        </p:txBody>
      </p:sp>
      <p:pic>
        <p:nvPicPr>
          <p:cNvPr id="39939" name="Picture 3" descr="duffda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526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14363"/>
            <a:ext cx="8229600" cy="803275"/>
          </a:xfrm>
        </p:spPr>
        <p:txBody>
          <a:bodyPr/>
          <a:lstStyle/>
          <a:p>
            <a:pPr eaLnBrk="1" hangingPunct="1"/>
            <a:r>
              <a:rPr lang="en-US" altLang="zh-TW" sz="3600" smtClean="0"/>
              <a:t>Duffing Type Wave</a:t>
            </a:r>
            <a:r>
              <a:rPr lang="en-US" altLang="zh-TW" smtClean="0"/>
              <a:t/>
            </a:r>
            <a:br>
              <a:rPr lang="en-US" altLang="zh-TW" smtClean="0"/>
            </a:br>
            <a:r>
              <a:rPr lang="en-US" altLang="zh-TW" sz="2400" smtClean="0">
                <a:solidFill>
                  <a:srgbClr val="008000"/>
                </a:solidFill>
              </a:rPr>
              <a:t>Perturbation Expansion</a:t>
            </a:r>
            <a:endParaRPr lang="en-US" altLang="zh-TW" sz="2400" i="1" smtClean="0">
              <a:solidFill>
                <a:srgbClr val="008000"/>
              </a:solidFill>
            </a:endParaRPr>
          </a:p>
        </p:txBody>
      </p:sp>
      <p:graphicFrame>
        <p:nvGraphicFramePr>
          <p:cNvPr id="7170" name="Object 3"/>
          <p:cNvGraphicFramePr>
            <a:graphicFrameLocks noChangeAspect="1"/>
          </p:cNvGraphicFramePr>
          <p:nvPr/>
        </p:nvGraphicFramePr>
        <p:xfrm>
          <a:off x="1116013" y="2049463"/>
          <a:ext cx="6553200" cy="4062412"/>
        </p:xfrm>
        <a:graphic>
          <a:graphicData uri="http://schemas.openxmlformats.org/presentationml/2006/ole">
            <p:oleObj spid="_x0000_s7170" name="Equation" r:id="rId3" imgW="3479760" imgH="209520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14363"/>
            <a:ext cx="8229600" cy="803275"/>
          </a:xfrm>
        </p:spPr>
        <p:txBody>
          <a:bodyPr/>
          <a:lstStyle/>
          <a:p>
            <a:pPr eaLnBrk="1" hangingPunct="1"/>
            <a:r>
              <a:rPr lang="en-US" altLang="zh-TW" sz="3600" smtClean="0"/>
              <a:t>Duffing Type Wave</a:t>
            </a:r>
            <a:br>
              <a:rPr lang="en-US" altLang="zh-TW" sz="3600" smtClean="0"/>
            </a:br>
            <a:r>
              <a:rPr lang="en-US" altLang="zh-TW" sz="2400" smtClean="0"/>
              <a:t>Wavelet Spectrum</a:t>
            </a:r>
          </a:p>
        </p:txBody>
      </p:sp>
      <p:pic>
        <p:nvPicPr>
          <p:cNvPr id="40963" name="Picture 3" descr="duffwl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526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14363"/>
            <a:ext cx="8229600" cy="803275"/>
          </a:xfrm>
        </p:spPr>
        <p:txBody>
          <a:bodyPr/>
          <a:lstStyle/>
          <a:p>
            <a:pPr eaLnBrk="1" hangingPunct="1"/>
            <a:r>
              <a:rPr lang="en-US" altLang="zh-TW" sz="3600" smtClean="0"/>
              <a:t>Duffing Type Wave</a:t>
            </a:r>
            <a:r>
              <a:rPr lang="en-US" altLang="zh-TW" smtClean="0"/>
              <a:t/>
            </a:r>
            <a:br>
              <a:rPr lang="en-US" altLang="zh-TW" smtClean="0"/>
            </a:br>
            <a:r>
              <a:rPr lang="en-US" altLang="zh-TW" sz="2400" smtClean="0"/>
              <a:t>Hilbert Spectrum</a:t>
            </a:r>
          </a:p>
        </p:txBody>
      </p:sp>
      <p:pic>
        <p:nvPicPr>
          <p:cNvPr id="41987" name="Picture 3" descr="duffwltH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526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14363"/>
            <a:ext cx="8229600" cy="803275"/>
          </a:xfrm>
        </p:spPr>
        <p:txBody>
          <a:bodyPr/>
          <a:lstStyle/>
          <a:p>
            <a:pPr eaLnBrk="1" hangingPunct="1"/>
            <a:r>
              <a:rPr lang="en-US" altLang="zh-TW" sz="3600" smtClean="0"/>
              <a:t>Duffing Type Wave</a:t>
            </a:r>
            <a:r>
              <a:rPr lang="en-US" altLang="zh-TW" smtClean="0"/>
              <a:t/>
            </a:r>
            <a:br>
              <a:rPr lang="en-US" altLang="zh-TW" smtClean="0"/>
            </a:br>
            <a:r>
              <a:rPr lang="en-US" altLang="zh-TW" sz="2400" smtClean="0"/>
              <a:t>Marginal Spectra</a:t>
            </a:r>
          </a:p>
        </p:txBody>
      </p:sp>
      <p:pic>
        <p:nvPicPr>
          <p:cNvPr id="43011" name="Picture 3" descr="duffmarg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526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pPr eaLnBrk="1" hangingPunct="1"/>
            <a:r>
              <a:rPr lang="en-US" altLang="zh-TW" sz="3200" smtClean="0"/>
              <a:t>The advantages of using HHT</a:t>
            </a:r>
            <a:endParaRPr lang="zh-TW" altLang="en-US" sz="3200" smtClean="0"/>
          </a:p>
        </p:txBody>
      </p:sp>
      <p:sp>
        <p:nvSpPr>
          <p:cNvPr id="44035" name="內容版面配置區 2"/>
          <p:cNvSpPr>
            <a:spLocks noGrp="1"/>
          </p:cNvSpPr>
          <p:nvPr>
            <p:ph idx="1"/>
          </p:nvPr>
        </p:nvSpPr>
        <p:spPr>
          <a:xfrm>
            <a:off x="457200" y="1341438"/>
            <a:ext cx="8218488" cy="4967287"/>
          </a:xfrm>
        </p:spPr>
        <p:txBody>
          <a:bodyPr/>
          <a:lstStyle/>
          <a:p>
            <a:pPr eaLnBrk="1" hangingPunct="1"/>
            <a:r>
              <a:rPr lang="en-US" altLang="zh-TW" sz="2800" smtClean="0"/>
              <a:t>In Fourier representation based on </a:t>
            </a:r>
            <a:r>
              <a:rPr lang="en-US" altLang="zh-TW" sz="2800" smtClean="0">
                <a:solidFill>
                  <a:srgbClr val="FF0000"/>
                </a:solidFill>
              </a:rPr>
              <a:t>linear and stationary assumptions</a:t>
            </a:r>
            <a:r>
              <a:rPr lang="en-US" altLang="zh-TW" sz="2800" smtClean="0"/>
              <a:t>; intra-wave modulations result in harmonic distortions with phase locked </a:t>
            </a:r>
            <a:r>
              <a:rPr lang="en-US" altLang="zh-TW" sz="2800" smtClean="0">
                <a:solidFill>
                  <a:srgbClr val="FF0000"/>
                </a:solidFill>
              </a:rPr>
              <a:t>non-physical harmonics </a:t>
            </a:r>
            <a:r>
              <a:rPr lang="en-US" altLang="zh-TW" sz="2800" smtClean="0"/>
              <a:t>residing in the higher frequency ranges, where </a:t>
            </a:r>
            <a:r>
              <a:rPr lang="en-US" altLang="zh-TW" sz="2800" smtClean="0">
                <a:solidFill>
                  <a:srgbClr val="FF0000"/>
                </a:solidFill>
              </a:rPr>
              <a:t>noise</a:t>
            </a:r>
            <a:r>
              <a:rPr lang="en-US" altLang="zh-TW" sz="2800" smtClean="0"/>
              <a:t> usually dominates.</a:t>
            </a:r>
          </a:p>
          <a:p>
            <a:pPr eaLnBrk="1" hangingPunct="1"/>
            <a:endParaRPr lang="en-US" altLang="zh-TW" sz="2800" smtClean="0"/>
          </a:p>
          <a:p>
            <a:pPr eaLnBrk="1" hangingPunct="1"/>
            <a:r>
              <a:rPr lang="en-US" altLang="zh-TW" sz="2800" smtClean="0"/>
              <a:t>In HHT representation based on </a:t>
            </a:r>
            <a:r>
              <a:rPr lang="en-US" altLang="zh-TW" sz="2800" smtClean="0">
                <a:solidFill>
                  <a:srgbClr val="FF0000"/>
                </a:solidFill>
              </a:rPr>
              <a:t>instantaneous frequency</a:t>
            </a:r>
            <a:r>
              <a:rPr lang="en-US" altLang="zh-TW" sz="2800" smtClean="0"/>
              <a:t>; intra-wave modulations result in the </a:t>
            </a:r>
            <a:r>
              <a:rPr lang="en-US" altLang="zh-TW" sz="2800" smtClean="0">
                <a:solidFill>
                  <a:srgbClr val="FF0000"/>
                </a:solidFill>
              </a:rPr>
              <a:t>broadening of fundamental frequency peak</a:t>
            </a:r>
            <a:r>
              <a:rPr lang="en-US" altLang="zh-TW" sz="2800" smtClean="0"/>
              <a:t>, where signal strength is the strongest.  </a:t>
            </a:r>
            <a:endParaRPr lang="zh-TW" alt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Define the degree of nonlinearity</a:t>
            </a:r>
          </a:p>
        </p:txBody>
      </p:sp>
      <p:sp>
        <p:nvSpPr>
          <p:cNvPr id="4505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900113" y="4581525"/>
            <a:ext cx="7232650" cy="1031875"/>
          </a:xfrm>
        </p:spPr>
        <p:txBody>
          <a:bodyPr/>
          <a:lstStyle/>
          <a:p>
            <a:pPr eaLnBrk="1" hangingPunct="1"/>
            <a:r>
              <a:rPr lang="en-US" altLang="zh-TW" smtClean="0"/>
              <a:t>B</a:t>
            </a:r>
            <a:r>
              <a:rPr lang="en-US" altLang="zh-CN" smtClean="0"/>
              <a:t>ased on</a:t>
            </a:r>
            <a:r>
              <a:rPr lang="en-US" altLang="zh-TW" smtClean="0"/>
              <a:t> HHT for intra-wave frequency modulation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66725"/>
            <a:ext cx="8229600" cy="950913"/>
          </a:xfrm>
        </p:spPr>
        <p:txBody>
          <a:bodyPr/>
          <a:lstStyle/>
          <a:p>
            <a:pPr eaLnBrk="1" hangingPunct="1"/>
            <a:r>
              <a:rPr lang="en-US" altLang="zh-TW" sz="3600" smtClean="0"/>
              <a:t>Characteristics of Data from </a:t>
            </a:r>
            <a:br>
              <a:rPr lang="en-US" altLang="zh-TW" sz="3600" smtClean="0"/>
            </a:br>
            <a:r>
              <a:rPr lang="en-US" altLang="zh-TW" sz="3600" smtClean="0"/>
              <a:t>Nonlinear Processes</a:t>
            </a:r>
          </a:p>
        </p:txBody>
      </p:sp>
      <p:graphicFrame>
        <p:nvGraphicFramePr>
          <p:cNvPr id="8194" name="Object 3"/>
          <p:cNvGraphicFramePr>
            <a:graphicFrameLocks noChangeAspect="1"/>
          </p:cNvGraphicFramePr>
          <p:nvPr/>
        </p:nvGraphicFramePr>
        <p:xfrm>
          <a:off x="893763" y="2078038"/>
          <a:ext cx="7502525" cy="4197350"/>
        </p:xfrm>
        <a:graphic>
          <a:graphicData uri="http://schemas.openxmlformats.org/presentationml/2006/ole">
            <p:oleObj spid="_x0000_s8194" name="Equation" r:id="rId3" imgW="3720960" imgH="241272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Degree of nonlinearity</a:t>
            </a:r>
          </a:p>
        </p:txBody>
      </p:sp>
      <p:graphicFrame>
        <p:nvGraphicFramePr>
          <p:cNvPr id="9218" name="Object 3"/>
          <p:cNvGraphicFramePr>
            <a:graphicFrameLocks noChangeAspect="1"/>
          </p:cNvGraphicFramePr>
          <p:nvPr>
            <p:ph idx="1"/>
          </p:nvPr>
        </p:nvGraphicFramePr>
        <p:xfrm>
          <a:off x="468313" y="1557338"/>
          <a:ext cx="8353425" cy="4535487"/>
        </p:xfrm>
        <a:graphic>
          <a:graphicData uri="http://schemas.openxmlformats.org/presentationml/2006/ole">
            <p:oleObj spid="_x0000_s9218" name="Equation" r:id="rId3" imgW="4762440" imgH="238752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z="3200" smtClean="0"/>
              <a:t>The influence of amplitude variations</a:t>
            </a:r>
            <a:br>
              <a:rPr lang="en-US" altLang="zh-TW" sz="3200" smtClean="0"/>
            </a:br>
            <a:r>
              <a:rPr lang="en-US" altLang="zh-TW" sz="3200" smtClean="0"/>
              <a:t>Single component</a:t>
            </a:r>
            <a:endParaRPr lang="zh-TW" altLang="en-US" sz="3200" smtClean="0"/>
          </a:p>
        </p:txBody>
      </p:sp>
      <p:sp>
        <p:nvSpPr>
          <p:cNvPr id="12292" name="Text Box 5"/>
          <p:cNvSpPr txBox="1">
            <a:spLocks noChangeArrowheads="1"/>
          </p:cNvSpPr>
          <p:nvPr/>
        </p:nvSpPr>
        <p:spPr bwMode="auto">
          <a:xfrm>
            <a:off x="468313" y="1916113"/>
            <a:ext cx="8135937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20000"/>
              </a:spcBef>
            </a:pPr>
            <a:r>
              <a:rPr lang="en-US" altLang="zh-TW" sz="2800"/>
              <a:t>To consider the local amplitude variations, the definition of DN should also include the amplitude information; therefore the definition for a single component should be: </a:t>
            </a:r>
            <a:endParaRPr lang="zh-TW" altLang="en-US" sz="2800"/>
          </a:p>
        </p:txBody>
      </p:sp>
      <p:graphicFrame>
        <p:nvGraphicFramePr>
          <p:cNvPr id="12290" name="Object 3"/>
          <p:cNvGraphicFramePr>
            <a:graphicFrameLocks noChangeAspect="1"/>
          </p:cNvGraphicFramePr>
          <p:nvPr>
            <p:ph idx="1"/>
          </p:nvPr>
        </p:nvGraphicFramePr>
        <p:xfrm>
          <a:off x="755650" y="4221163"/>
          <a:ext cx="7704138" cy="1136650"/>
        </p:xfrm>
        <a:graphic>
          <a:graphicData uri="http://schemas.openxmlformats.org/presentationml/2006/ole">
            <p:oleObj spid="_x0000_s12290" name="Equation" r:id="rId3" imgW="3530520" imgH="52056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z="3200" smtClean="0"/>
              <a:t>The influence of amplitude variations</a:t>
            </a:r>
            <a:br>
              <a:rPr lang="en-US" altLang="zh-TW" sz="3200" smtClean="0"/>
            </a:br>
            <a:r>
              <a:rPr lang="en-US" altLang="zh-TW" sz="3200" smtClean="0"/>
              <a:t> for signals with multiple components</a:t>
            </a:r>
            <a:endParaRPr lang="zh-TW" altLang="en-US" sz="3200" smtClean="0"/>
          </a:p>
        </p:txBody>
      </p:sp>
      <p:sp>
        <p:nvSpPr>
          <p:cNvPr id="13316" name="Text Box 3"/>
          <p:cNvSpPr txBox="1">
            <a:spLocks noChangeArrowheads="1"/>
          </p:cNvSpPr>
          <p:nvPr/>
        </p:nvSpPr>
        <p:spPr bwMode="auto">
          <a:xfrm>
            <a:off x="468313" y="1628775"/>
            <a:ext cx="8135937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20000"/>
              </a:spcBef>
            </a:pPr>
            <a:r>
              <a:rPr lang="en-US" altLang="zh-TW" sz="2400"/>
              <a:t>To consider the case of signals with multiple components, we should assign weight to each individual component according to a normalized scheme:</a:t>
            </a:r>
            <a:endParaRPr lang="zh-TW" altLang="en-US" sz="2400"/>
          </a:p>
        </p:txBody>
      </p:sp>
      <p:graphicFrame>
        <p:nvGraphicFramePr>
          <p:cNvPr id="13314" name="Object 3"/>
          <p:cNvGraphicFramePr>
            <a:graphicFrameLocks noChangeAspect="1"/>
          </p:cNvGraphicFramePr>
          <p:nvPr>
            <p:ph idx="1"/>
          </p:nvPr>
        </p:nvGraphicFramePr>
        <p:xfrm>
          <a:off x="684213" y="3554413"/>
          <a:ext cx="7489825" cy="2265362"/>
        </p:xfrm>
        <a:graphic>
          <a:graphicData uri="http://schemas.openxmlformats.org/presentationml/2006/ole">
            <p:oleObj spid="_x0000_s13314" name="Equation" r:id="rId3" imgW="4114800" imgH="124452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pPr eaLnBrk="1" hangingPunct="1"/>
            <a:r>
              <a:rPr lang="en-US" altLang="zh-TW" smtClean="0"/>
              <a:t>Degree of Nonlinearity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268413"/>
            <a:ext cx="8229600" cy="51847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zh-TW" sz="2800" smtClean="0"/>
              <a:t>We can determine </a:t>
            </a:r>
            <a:r>
              <a:rPr lang="en-US" altLang="zh-TW" sz="2800" b="1" smtClean="0">
                <a:solidFill>
                  <a:srgbClr val="FF0000"/>
                </a:solidFill>
              </a:rPr>
              <a:t>DN</a:t>
            </a:r>
            <a:r>
              <a:rPr lang="en-US" altLang="zh-TW" sz="2800" smtClean="0"/>
              <a:t> precisely with Hilbert Spectral Analysis.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zh-TW" sz="2800" smtClean="0"/>
              <a:t>We can also determine </a:t>
            </a:r>
            <a:r>
              <a:rPr lang="el-GR" altLang="zh-TW" sz="28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altLang="zh-TW" sz="2800" i="1" smtClean="0">
                <a:cs typeface="Arial" charset="0"/>
              </a:rPr>
              <a:t> and </a:t>
            </a:r>
            <a:r>
              <a:rPr lang="el-GR" altLang="zh-TW" sz="28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η</a:t>
            </a:r>
            <a:r>
              <a:rPr lang="en-US" altLang="zh-TW" sz="2800" b="1" i="1" smtClean="0">
                <a:cs typeface="Arial" charset="0"/>
              </a:rPr>
              <a:t> </a:t>
            </a:r>
            <a:r>
              <a:rPr lang="en-US" altLang="zh-TW" sz="2800" smtClean="0">
                <a:cs typeface="Arial" charset="0"/>
              </a:rPr>
              <a:t>separately.</a:t>
            </a:r>
          </a:p>
          <a:p>
            <a:pPr eaLnBrk="1" hangingPunct="1">
              <a:lnSpc>
                <a:spcPct val="80000"/>
              </a:lnSpc>
            </a:pPr>
            <a:r>
              <a:rPr lang="el-GR" altLang="zh-TW" sz="2800" b="1" i="1" smtClean="0">
                <a:solidFill>
                  <a:srgbClr val="FF0000"/>
                </a:solidFill>
                <a:latin typeface="Times New Roman" pitchFamily="18" charset="0"/>
                <a:cs typeface="Arial" charset="0"/>
              </a:rPr>
              <a:t>η</a:t>
            </a:r>
            <a:r>
              <a:rPr lang="en-US" altLang="zh-TW" sz="2800" b="1" i="1" smtClean="0">
                <a:cs typeface="Arial" charset="0"/>
              </a:rPr>
              <a:t> </a:t>
            </a:r>
            <a:r>
              <a:rPr lang="en-US" altLang="zh-TW" sz="2800" smtClean="0">
                <a:cs typeface="Arial" charset="0"/>
              </a:rPr>
              <a:t>can be</a:t>
            </a:r>
            <a:r>
              <a:rPr lang="en-US" altLang="zh-TW" sz="2800" b="1" i="1" smtClean="0">
                <a:cs typeface="Arial" charset="0"/>
              </a:rPr>
              <a:t> </a:t>
            </a:r>
            <a:r>
              <a:rPr lang="en-US" altLang="zh-TW" sz="2800" smtClean="0">
                <a:cs typeface="Arial" charset="0"/>
              </a:rPr>
              <a:t>determined from the instantaneous frequency modulations relative to the mean frequency.</a:t>
            </a:r>
          </a:p>
          <a:p>
            <a:pPr eaLnBrk="1" hangingPunct="1">
              <a:lnSpc>
                <a:spcPct val="80000"/>
              </a:lnSpc>
            </a:pPr>
            <a:r>
              <a:rPr lang="el-GR" altLang="zh-TW" sz="28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altLang="zh-TW" sz="2800" smtClean="0">
                <a:cs typeface="Arial" charset="0"/>
              </a:rPr>
              <a:t> can be determined from DN with </a:t>
            </a:r>
            <a:r>
              <a:rPr lang="el-GR" altLang="zh-TW" sz="28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η</a:t>
            </a:r>
            <a:r>
              <a:rPr lang="en-US" altLang="zh-TW" sz="2800" i="1" smtClean="0">
                <a:cs typeface="Arial" charset="0"/>
              </a:rPr>
              <a:t> </a:t>
            </a:r>
            <a:r>
              <a:rPr lang="en-US" altLang="zh-TW" sz="2800" smtClean="0">
                <a:cs typeface="Arial" charset="0"/>
              </a:rPr>
              <a:t>determined. NB: from any IMF, the value of </a:t>
            </a:r>
            <a:r>
              <a:rPr lang="el-GR" altLang="zh-TW" sz="28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ηδ</a:t>
            </a:r>
            <a:r>
              <a:rPr lang="en-US" altLang="zh-TW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TW" sz="2800" smtClean="0">
                <a:cs typeface="Arial" charset="0"/>
              </a:rPr>
              <a:t>cannot be greater than 1.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zh-TW" sz="2800" b="1" i="1" smtClean="0">
                <a:latin typeface="Times New Roman" pitchFamily="18" charset="0"/>
                <a:cs typeface="Arial" charset="0"/>
              </a:rPr>
              <a:t>The combination of </a:t>
            </a:r>
            <a:r>
              <a:rPr lang="el-GR" altLang="zh-TW" sz="28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altLang="zh-TW" sz="2800" b="1" i="1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l-GR" altLang="zh-TW" sz="28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η</a:t>
            </a:r>
            <a:r>
              <a:rPr lang="en-US" altLang="zh-TW" sz="2800" b="1" i="1" smtClean="0">
                <a:latin typeface="Times New Roman" pitchFamily="18" charset="0"/>
                <a:cs typeface="Times New Roman" pitchFamily="18" charset="0"/>
              </a:rPr>
              <a:t> gives us not only the Degree of Nonlinearity, but also some indications of the basic properties of the controlling Differential Equation.   </a:t>
            </a:r>
            <a:r>
              <a:rPr lang="en-US" altLang="zh-TW" sz="2800" b="1" i="1" smtClean="0">
                <a:latin typeface="Times New Roman" pitchFamily="18" charset="0"/>
                <a:cs typeface="Arial" charset="0"/>
              </a:rPr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4213" y="1268413"/>
            <a:ext cx="7772400" cy="1470025"/>
          </a:xfrm>
        </p:spPr>
        <p:txBody>
          <a:bodyPr/>
          <a:lstStyle/>
          <a:p>
            <a:r>
              <a:rPr lang="en-US" altLang="zh-TW" smtClean="0"/>
              <a:t>Calibration of the Degree of Nonlinearity</a:t>
            </a:r>
          </a:p>
        </p:txBody>
      </p:sp>
      <p:sp>
        <p:nvSpPr>
          <p:cNvPr id="47107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smtClean="0"/>
              <a:t>Using various Nonlinear systems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z="4800" b="1" smtClean="0">
                <a:solidFill>
                  <a:srgbClr val="FF0000"/>
                </a:solidFill>
              </a:rPr>
              <a:t>Stokes Models</a:t>
            </a:r>
          </a:p>
        </p:txBody>
      </p:sp>
      <p:graphicFrame>
        <p:nvGraphicFramePr>
          <p:cNvPr id="14338" name="Object 6"/>
          <p:cNvGraphicFramePr>
            <a:graphicFrameLocks noChangeAspect="1"/>
          </p:cNvGraphicFramePr>
          <p:nvPr>
            <p:ph idx="1"/>
          </p:nvPr>
        </p:nvGraphicFramePr>
        <p:xfrm>
          <a:off x="1331913" y="1885950"/>
          <a:ext cx="6864350" cy="4135438"/>
        </p:xfrm>
        <a:graphic>
          <a:graphicData uri="http://schemas.openxmlformats.org/presentationml/2006/ole">
            <p:oleObj spid="_x0000_s14338" name="Equation" r:id="rId3" imgW="3288960" imgH="198108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11188" y="1844675"/>
            <a:ext cx="7772400" cy="1470025"/>
          </a:xfrm>
        </p:spPr>
        <p:txBody>
          <a:bodyPr/>
          <a:lstStyle/>
          <a:p>
            <a:r>
              <a:rPr lang="en-US" altLang="zh-TW" smtClean="0"/>
              <a:t>Stokes I</a:t>
            </a:r>
          </a:p>
        </p:txBody>
      </p:sp>
      <p:sp>
        <p:nvSpPr>
          <p:cNvPr id="15364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graphicFrame>
        <p:nvGraphicFramePr>
          <p:cNvPr id="15362" name="Object 6"/>
          <p:cNvGraphicFramePr>
            <a:graphicFrameLocks noChangeAspect="1"/>
          </p:cNvGraphicFramePr>
          <p:nvPr/>
        </p:nvGraphicFramePr>
        <p:xfrm>
          <a:off x="3203575" y="4652963"/>
          <a:ext cx="2592388" cy="725487"/>
        </p:xfrm>
        <a:graphic>
          <a:graphicData uri="http://schemas.openxmlformats.org/presentationml/2006/ole">
            <p:oleObj spid="_x0000_s15362" name="Equation" r:id="rId3" imgW="634680" imgH="17748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US" altLang="zh-TW" sz="3200" smtClean="0"/>
              <a:t>Phase Diagram</a:t>
            </a:r>
          </a:p>
        </p:txBody>
      </p:sp>
      <p:pic>
        <p:nvPicPr>
          <p:cNvPr id="4813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31913"/>
            <a:ext cx="9144000" cy="552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US" altLang="zh-TW" sz="3200" smtClean="0"/>
              <a:t>IMFs</a:t>
            </a:r>
          </a:p>
        </p:txBody>
      </p:sp>
      <p:pic>
        <p:nvPicPr>
          <p:cNvPr id="4915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00150"/>
            <a:ext cx="9144000" cy="56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US" altLang="zh-TW" sz="3200" smtClean="0"/>
              <a:t>Data and IFs : C1</a:t>
            </a:r>
          </a:p>
        </p:txBody>
      </p:sp>
      <p:pic>
        <p:nvPicPr>
          <p:cNvPr id="5017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6825"/>
            <a:ext cx="9144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US" altLang="zh-TW" sz="3200" smtClean="0"/>
              <a:t>Data and IFs : C2</a:t>
            </a:r>
          </a:p>
        </p:txBody>
      </p:sp>
      <p:pic>
        <p:nvPicPr>
          <p:cNvPr id="5120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6825"/>
            <a:ext cx="9144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1844675"/>
            <a:ext cx="7772400" cy="1470025"/>
          </a:xfrm>
        </p:spPr>
        <p:txBody>
          <a:bodyPr/>
          <a:lstStyle/>
          <a:p>
            <a:r>
              <a:rPr lang="en-US" altLang="zh-TW" smtClean="0"/>
              <a:t>Stokes II</a:t>
            </a:r>
          </a:p>
        </p:txBody>
      </p:sp>
      <p:sp>
        <p:nvSpPr>
          <p:cNvPr id="16388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graphicFrame>
        <p:nvGraphicFramePr>
          <p:cNvPr id="16386" name="Object 4"/>
          <p:cNvGraphicFramePr>
            <a:graphicFrameLocks noChangeAspect="1"/>
          </p:cNvGraphicFramePr>
          <p:nvPr/>
        </p:nvGraphicFramePr>
        <p:xfrm>
          <a:off x="3228975" y="4652963"/>
          <a:ext cx="2540000" cy="725487"/>
        </p:xfrm>
        <a:graphic>
          <a:graphicData uri="http://schemas.openxmlformats.org/presentationml/2006/ole">
            <p:oleObj spid="_x0000_s16386" name="Equation" r:id="rId3" imgW="622080" imgH="17748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US" altLang="zh-TW" sz="3200" smtClean="0"/>
              <a:t>Phase Diagram</a:t>
            </a:r>
          </a:p>
        </p:txBody>
      </p:sp>
      <p:pic>
        <p:nvPicPr>
          <p:cNvPr id="5529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31913"/>
            <a:ext cx="9144000" cy="552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US" altLang="zh-TW" sz="3200" smtClean="0"/>
              <a:t>Data and Ifs : C1</a:t>
            </a:r>
          </a:p>
        </p:txBody>
      </p:sp>
      <p:pic>
        <p:nvPicPr>
          <p:cNvPr id="5632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6825"/>
            <a:ext cx="9144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US" altLang="zh-TW" sz="3200" smtClean="0"/>
              <a:t>Data and Ifs : C1 details</a:t>
            </a:r>
          </a:p>
        </p:txBody>
      </p:sp>
      <p:pic>
        <p:nvPicPr>
          <p:cNvPr id="573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6825"/>
            <a:ext cx="9144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US" altLang="zh-TW" sz="3200" smtClean="0"/>
              <a:t>Data and Ifs : C2</a:t>
            </a:r>
          </a:p>
        </p:txBody>
      </p:sp>
      <p:pic>
        <p:nvPicPr>
          <p:cNvPr id="58371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6825"/>
            <a:ext cx="9144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US" altLang="zh-TW" sz="3200" smtClean="0"/>
              <a:t>Combined Stokes I and II</a:t>
            </a:r>
          </a:p>
        </p:txBody>
      </p:sp>
      <p:pic>
        <p:nvPicPr>
          <p:cNvPr id="6246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6825"/>
            <a:ext cx="9144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smtClean="0"/>
              <a:t>Water Waves</a:t>
            </a:r>
          </a:p>
        </p:txBody>
      </p:sp>
      <p:sp>
        <p:nvSpPr>
          <p:cNvPr id="63491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smtClean="0"/>
              <a:t>Real Stokes waves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228600"/>
            <a:ext cx="7239000" cy="457200"/>
          </a:xfrm>
        </p:spPr>
        <p:txBody>
          <a:bodyPr/>
          <a:lstStyle/>
          <a:p>
            <a:r>
              <a:rPr lang="en-US" altLang="zh-TW" sz="3200" smtClean="0"/>
              <a:t>Comparison : Station #1</a:t>
            </a:r>
          </a:p>
        </p:txBody>
      </p:sp>
      <p:pic>
        <p:nvPicPr>
          <p:cNvPr id="68611" name="Picture 3" descr="FLHilbertWaveletS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85800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619125" y="476250"/>
            <a:ext cx="7553325" cy="936625"/>
          </a:xfrm>
        </p:spPr>
        <p:txBody>
          <a:bodyPr/>
          <a:lstStyle/>
          <a:p>
            <a:r>
              <a:rPr lang="en-US" altLang="zh-TW" sz="3200" smtClean="0"/>
              <a:t>Data and IF : Station #1</a:t>
            </a:r>
            <a:br>
              <a:rPr lang="en-US" altLang="zh-TW" sz="3200" smtClean="0"/>
            </a:br>
            <a:r>
              <a:rPr lang="en-US" altLang="zh-TW" sz="2400" smtClean="0">
                <a:solidFill>
                  <a:srgbClr val="FF0000"/>
                </a:solidFill>
              </a:rPr>
              <a:t>DN=0.1607</a:t>
            </a:r>
          </a:p>
        </p:txBody>
      </p:sp>
      <p:pic>
        <p:nvPicPr>
          <p:cNvPr id="66563" name="Picture 3" descr="DataIFstation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00200"/>
            <a:ext cx="9144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r>
              <a:rPr lang="en-US" altLang="zh-TW" sz="4800" b="1" smtClean="0">
                <a:solidFill>
                  <a:srgbClr val="FF0000"/>
                </a:solidFill>
              </a:rPr>
              <a:t>Duffing Models</a:t>
            </a:r>
          </a:p>
        </p:txBody>
      </p:sp>
      <p:graphicFrame>
        <p:nvGraphicFramePr>
          <p:cNvPr id="17410" name="Object 3"/>
          <p:cNvGraphicFramePr>
            <a:graphicFrameLocks noChangeAspect="1"/>
          </p:cNvGraphicFramePr>
          <p:nvPr>
            <p:ph idx="1"/>
          </p:nvPr>
        </p:nvGraphicFramePr>
        <p:xfrm>
          <a:off x="468313" y="1412875"/>
          <a:ext cx="8351837" cy="5129213"/>
        </p:xfrm>
        <a:graphic>
          <a:graphicData uri="http://schemas.openxmlformats.org/presentationml/2006/ole">
            <p:oleObj spid="_x0000_s17410" name="Equation" r:id="rId3" imgW="4343400" imgH="266688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smtClean="0"/>
              <a:t>Duffing I</a:t>
            </a:r>
          </a:p>
        </p:txBody>
      </p:sp>
      <p:sp>
        <p:nvSpPr>
          <p:cNvPr id="18436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l-GR" altLang="zh-TW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8434" name="Object 6"/>
          <p:cNvGraphicFramePr>
            <a:graphicFrameLocks noChangeAspect="1"/>
          </p:cNvGraphicFramePr>
          <p:nvPr/>
        </p:nvGraphicFramePr>
        <p:xfrm>
          <a:off x="3348038" y="4437063"/>
          <a:ext cx="2217737" cy="620712"/>
        </p:xfrm>
        <a:graphic>
          <a:graphicData uri="http://schemas.openxmlformats.org/presentationml/2006/ole">
            <p:oleObj spid="_x0000_s18434" name="Equation" r:id="rId3" imgW="634680" imgH="17748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US" altLang="zh-TW" sz="3200" smtClean="0"/>
              <a:t>Phase Diagram</a:t>
            </a:r>
          </a:p>
        </p:txBody>
      </p:sp>
      <p:pic>
        <p:nvPicPr>
          <p:cNvPr id="6963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12825"/>
            <a:ext cx="9144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US" altLang="zh-TW" sz="3200" smtClean="0"/>
              <a:t>IMFs</a:t>
            </a:r>
          </a:p>
        </p:txBody>
      </p:sp>
      <p:pic>
        <p:nvPicPr>
          <p:cNvPr id="7065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00150"/>
            <a:ext cx="9144000" cy="56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US" altLang="zh-TW" sz="3200" smtClean="0"/>
              <a:t>Data and IFs</a:t>
            </a:r>
          </a:p>
        </p:txBody>
      </p:sp>
      <p:pic>
        <p:nvPicPr>
          <p:cNvPr id="7168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6825"/>
            <a:ext cx="9144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US" altLang="zh-TW" sz="3200" smtClean="0"/>
              <a:t>Data and Ifs Details</a:t>
            </a:r>
          </a:p>
        </p:txBody>
      </p:sp>
      <p:pic>
        <p:nvPicPr>
          <p:cNvPr id="7270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6825"/>
            <a:ext cx="9144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US" altLang="zh-TW" sz="3200" smtClean="0"/>
              <a:t>Summary Duffing I</a:t>
            </a:r>
          </a:p>
        </p:txBody>
      </p:sp>
      <p:pic>
        <p:nvPicPr>
          <p:cNvPr id="7475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6825"/>
            <a:ext cx="9144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smtClean="0"/>
              <a:t>Duffing II</a:t>
            </a:r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l-GR" altLang="zh-TW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9458" name="Object 4"/>
          <p:cNvGraphicFramePr>
            <a:graphicFrameLocks noChangeAspect="1"/>
          </p:cNvGraphicFramePr>
          <p:nvPr/>
        </p:nvGraphicFramePr>
        <p:xfrm>
          <a:off x="3348038" y="4437063"/>
          <a:ext cx="2217737" cy="620712"/>
        </p:xfrm>
        <a:graphic>
          <a:graphicData uri="http://schemas.openxmlformats.org/presentationml/2006/ole">
            <p:oleObj spid="_x0000_s19458" name="Equation" r:id="rId3" imgW="634680" imgH="17748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US" altLang="zh-TW" sz="3200" smtClean="0"/>
              <a:t>Summary Duffing II</a:t>
            </a:r>
          </a:p>
        </p:txBody>
      </p:sp>
      <p:pic>
        <p:nvPicPr>
          <p:cNvPr id="7577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6825"/>
            <a:ext cx="9144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US" altLang="zh-TW" sz="3200" smtClean="0"/>
              <a:t>Summary Duffing II</a:t>
            </a:r>
          </a:p>
        </p:txBody>
      </p:sp>
      <p:pic>
        <p:nvPicPr>
          <p:cNvPr id="7782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00150"/>
            <a:ext cx="9144000" cy="56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smtClean="0"/>
              <a:t>Duffing O : Original</a:t>
            </a:r>
          </a:p>
        </p:txBody>
      </p:sp>
      <p:sp>
        <p:nvSpPr>
          <p:cNvPr id="2048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l-GR" altLang="zh-TW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0482" name="Object 4"/>
          <p:cNvGraphicFramePr>
            <a:graphicFrameLocks noChangeAspect="1"/>
          </p:cNvGraphicFramePr>
          <p:nvPr/>
        </p:nvGraphicFramePr>
        <p:xfrm>
          <a:off x="3276600" y="4165600"/>
          <a:ext cx="2659063" cy="846138"/>
        </p:xfrm>
        <a:graphic>
          <a:graphicData uri="http://schemas.openxmlformats.org/presentationml/2006/ole">
            <p:oleObj spid="_x0000_s20482" name="Equation" r:id="rId3" imgW="558720" imgH="17748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US" altLang="zh-TW" sz="3200" smtClean="0"/>
              <a:t>Data and IFs</a:t>
            </a:r>
          </a:p>
        </p:txBody>
      </p:sp>
      <p:pic>
        <p:nvPicPr>
          <p:cNvPr id="7885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31888"/>
            <a:ext cx="9144000" cy="572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US" altLang="zh-TW" sz="3200" smtClean="0"/>
              <a:t>Data and Ifs : Details</a:t>
            </a:r>
          </a:p>
        </p:txBody>
      </p:sp>
      <p:pic>
        <p:nvPicPr>
          <p:cNvPr id="7987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6825"/>
            <a:ext cx="9144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US" altLang="zh-TW" sz="3200" smtClean="0"/>
              <a:t>Phase Diagram</a:t>
            </a:r>
          </a:p>
        </p:txBody>
      </p:sp>
      <p:pic>
        <p:nvPicPr>
          <p:cNvPr id="8089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6825"/>
            <a:ext cx="9144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US" altLang="zh-TW" sz="3200" smtClean="0"/>
              <a:t>IMFs</a:t>
            </a:r>
          </a:p>
        </p:txBody>
      </p:sp>
      <p:pic>
        <p:nvPicPr>
          <p:cNvPr id="8192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6825"/>
            <a:ext cx="9144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smtClean="0"/>
              <a:t>Duffing 0 : Original</a:t>
            </a:r>
            <a:endParaRPr lang="en-US" altLang="zh-TW" smtClean="0"/>
          </a:p>
        </p:txBody>
      </p:sp>
      <p:sp>
        <p:nvSpPr>
          <p:cNvPr id="21508" name="Rectangle 6"/>
          <p:cNvSpPr>
            <a:spLocks noChangeArrowheads="1"/>
          </p:cNvSpPr>
          <p:nvPr/>
        </p:nvSpPr>
        <p:spPr bwMode="auto">
          <a:xfrm>
            <a:off x="1403350" y="3860800"/>
            <a:ext cx="64008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spcBef>
                <a:spcPct val="20000"/>
              </a:spcBef>
            </a:pPr>
            <a:endParaRPr lang="zh-TW" altLang="en-US" sz="3200"/>
          </a:p>
        </p:txBody>
      </p:sp>
      <p:graphicFrame>
        <p:nvGraphicFramePr>
          <p:cNvPr id="21506" name="Object 4"/>
          <p:cNvGraphicFramePr>
            <a:graphicFrameLocks noChangeAspect="1"/>
          </p:cNvGraphicFramePr>
          <p:nvPr>
            <p:ph type="subTitle" idx="1"/>
          </p:nvPr>
        </p:nvGraphicFramePr>
        <p:xfrm>
          <a:off x="2916238" y="3957638"/>
          <a:ext cx="2808287" cy="893762"/>
        </p:xfrm>
        <a:graphic>
          <a:graphicData uri="http://schemas.openxmlformats.org/presentationml/2006/ole">
            <p:oleObj spid="_x0000_s21506" name="Equation" r:id="rId3" imgW="558720" imgH="17748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US" altLang="zh-CN" sz="3200" smtClean="0"/>
              <a:t>Phase : e=0.50</a:t>
            </a:r>
            <a:endParaRPr lang="en-US" altLang="zh-TW" sz="3200" smtClean="0"/>
          </a:p>
        </p:txBody>
      </p:sp>
      <p:pic>
        <p:nvPicPr>
          <p:cNvPr id="8704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6825"/>
            <a:ext cx="9144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US" altLang="zh-CN" sz="3200" smtClean="0"/>
              <a:t>IMF e=0.50</a:t>
            </a:r>
            <a:endParaRPr lang="en-US" altLang="zh-TW" sz="3200" smtClean="0"/>
          </a:p>
        </p:txBody>
      </p:sp>
      <p:pic>
        <p:nvPicPr>
          <p:cNvPr id="8601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6825"/>
            <a:ext cx="9144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US" altLang="zh-CN" sz="3200" smtClean="0"/>
              <a:t>Data</a:t>
            </a:r>
            <a:r>
              <a:rPr lang="en-US" altLang="zh-TW" sz="3200" smtClean="0"/>
              <a:t> and If</a:t>
            </a:r>
            <a:r>
              <a:rPr lang="en-US" altLang="zh-CN" sz="3200" smtClean="0"/>
              <a:t>s : e=0.50</a:t>
            </a:r>
            <a:endParaRPr lang="en-US" altLang="zh-TW" sz="3200" smtClean="0"/>
          </a:p>
        </p:txBody>
      </p:sp>
      <p:pic>
        <p:nvPicPr>
          <p:cNvPr id="8397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413"/>
            <a:ext cx="9288463" cy="558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US" altLang="zh-CN" sz="3200" smtClean="0"/>
              <a:t>Data</a:t>
            </a:r>
            <a:r>
              <a:rPr lang="en-US" altLang="zh-TW" sz="3200" smtClean="0"/>
              <a:t> and If</a:t>
            </a:r>
            <a:r>
              <a:rPr lang="en-US" altLang="zh-CN" sz="3200" smtClean="0"/>
              <a:t>s : details e=0.50</a:t>
            </a:r>
            <a:endParaRPr lang="en-US" altLang="zh-TW" sz="3200" smtClean="0"/>
          </a:p>
        </p:txBody>
      </p:sp>
      <p:pic>
        <p:nvPicPr>
          <p:cNvPr id="8499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6825"/>
            <a:ext cx="9144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US" altLang="zh-TW" sz="3200" smtClean="0"/>
              <a:t>Summary : Epsilon</a:t>
            </a:r>
          </a:p>
        </p:txBody>
      </p:sp>
      <p:pic>
        <p:nvPicPr>
          <p:cNvPr id="89091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6825"/>
            <a:ext cx="9144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US" altLang="zh-TW" sz="3200" smtClean="0"/>
              <a:t>Summary All Duffing Models</a:t>
            </a:r>
          </a:p>
        </p:txBody>
      </p:sp>
      <p:pic>
        <p:nvPicPr>
          <p:cNvPr id="880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074737"/>
            <a:ext cx="8610600" cy="578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88065" name="Object 4"/>
          <p:cNvGraphicFramePr>
            <a:graphicFrameLocks noChangeAspect="1"/>
          </p:cNvGraphicFramePr>
          <p:nvPr/>
        </p:nvGraphicFramePr>
        <p:xfrm>
          <a:off x="827584" y="1412776"/>
          <a:ext cx="3240360" cy="678246"/>
        </p:xfrm>
        <a:graphic>
          <a:graphicData uri="http://schemas.openxmlformats.org/presentationml/2006/ole">
            <p:oleObj spid="_x0000_s88065" name="Equation" r:id="rId4" imgW="1739880" imgH="419040" progId="Equation.DSMT4">
              <p:embed/>
            </p:oleObj>
          </a:graphicData>
        </a:graphic>
      </p:graphicFrame>
      <p:graphicFrame>
        <p:nvGraphicFramePr>
          <p:cNvPr id="2" name="Object 4"/>
          <p:cNvGraphicFramePr>
            <a:graphicFrameLocks noChangeAspect="1"/>
          </p:cNvGraphicFramePr>
          <p:nvPr/>
        </p:nvGraphicFramePr>
        <p:xfrm>
          <a:off x="4625975" y="3789363"/>
          <a:ext cx="3330401" cy="633963"/>
        </p:xfrm>
        <a:graphic>
          <a:graphicData uri="http://schemas.openxmlformats.org/presentationml/2006/ole">
            <p:oleObj spid="_x0000_s88066" name="Equation" r:id="rId5" imgW="1739880" imgH="419040" progId="Equation.DSMT4">
              <p:embed/>
            </p:oleObj>
          </a:graphicData>
        </a:graphic>
      </p:graphicFrame>
      <p:graphicFrame>
        <p:nvGraphicFramePr>
          <p:cNvPr id="88067" name="Object 4"/>
          <p:cNvGraphicFramePr>
            <a:graphicFrameLocks noChangeAspect="1"/>
          </p:cNvGraphicFramePr>
          <p:nvPr/>
        </p:nvGraphicFramePr>
        <p:xfrm>
          <a:off x="755576" y="2420888"/>
          <a:ext cx="3403092" cy="648072"/>
        </p:xfrm>
        <a:graphic>
          <a:graphicData uri="http://schemas.openxmlformats.org/presentationml/2006/ole">
            <p:oleObj spid="_x0000_s88067" name="Equation" r:id="rId6" imgW="1739880" imgH="41904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z="4800" b="1" smtClean="0">
                <a:solidFill>
                  <a:srgbClr val="FF0000"/>
                </a:solidFill>
              </a:rPr>
              <a:t>Lorenz Model</a:t>
            </a:r>
          </a:p>
        </p:txBody>
      </p:sp>
      <p:graphicFrame>
        <p:nvGraphicFramePr>
          <p:cNvPr id="23554" name="Object 5"/>
          <p:cNvGraphicFramePr>
            <a:graphicFrameLocks noChangeAspect="1"/>
          </p:cNvGraphicFramePr>
          <p:nvPr>
            <p:ph idx="1"/>
          </p:nvPr>
        </p:nvGraphicFramePr>
        <p:xfrm>
          <a:off x="1187450" y="1462088"/>
          <a:ext cx="6408738" cy="4919662"/>
        </p:xfrm>
        <a:graphic>
          <a:graphicData uri="http://schemas.openxmlformats.org/presentationml/2006/ole">
            <p:oleObj spid="_x0000_s23554" name="Equation" r:id="rId3" imgW="2400120" imgH="190476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Lorenz Model</a:t>
            </a:r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smtClean="0"/>
              <a:t>Lorenz is highly nonlinear; it is the model equation that initiated chaotic studies.</a:t>
            </a:r>
          </a:p>
          <a:p>
            <a:r>
              <a:rPr lang="en-US" altLang="zh-TW" smtClean="0"/>
              <a:t>Again it has three parameters.  We decided to fix two and varying only one.</a:t>
            </a:r>
          </a:p>
          <a:p>
            <a:r>
              <a:rPr lang="en-US" altLang="zh-TW" smtClean="0"/>
              <a:t>There is no small perturbation parameter.</a:t>
            </a:r>
          </a:p>
          <a:p>
            <a:r>
              <a:rPr lang="en-US" altLang="zh-TW" smtClean="0"/>
              <a:t>We will present the results for </a:t>
            </a:r>
            <a:r>
              <a:rPr lang="el-GR" altLang="zh-TW" smtClean="0">
                <a:cs typeface="Arial" charset="0"/>
              </a:rPr>
              <a:t>ρ</a:t>
            </a:r>
            <a:r>
              <a:rPr lang="en-US" altLang="zh-TW" smtClean="0">
                <a:cs typeface="Arial" charset="0"/>
              </a:rPr>
              <a:t>=28, the classic chaotic case.</a:t>
            </a:r>
            <a:endParaRPr lang="el-GR" altLang="zh-TW" smtClean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US" altLang="zh-TW" sz="3200" smtClean="0"/>
              <a:t>Phase Diagram for ro=28</a:t>
            </a:r>
          </a:p>
        </p:txBody>
      </p:sp>
      <p:pic>
        <p:nvPicPr>
          <p:cNvPr id="99331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00150"/>
            <a:ext cx="9144000" cy="56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smtClean="0"/>
              <a:t>X-Component</a:t>
            </a:r>
          </a:p>
        </p:txBody>
      </p:sp>
      <p:sp>
        <p:nvSpPr>
          <p:cNvPr id="100355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smtClean="0"/>
              <a:t>DN1=0.5147</a:t>
            </a:r>
          </a:p>
          <a:p>
            <a:endParaRPr lang="en-US" altLang="zh-TW" smtClean="0"/>
          </a:p>
          <a:p>
            <a:r>
              <a:rPr lang="en-US" altLang="zh-TW" smtClean="0"/>
              <a:t>CDN=0.5027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US" altLang="zh-TW" sz="3200" smtClean="0"/>
              <a:t>Data and IF</a:t>
            </a:r>
          </a:p>
        </p:txBody>
      </p:sp>
      <p:pic>
        <p:nvPicPr>
          <p:cNvPr id="10137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00150"/>
            <a:ext cx="9144000" cy="56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US" altLang="zh-TW" sz="3200" smtClean="0"/>
              <a:t>Spectra data and IF</a:t>
            </a:r>
          </a:p>
        </p:txBody>
      </p:sp>
      <p:pic>
        <p:nvPicPr>
          <p:cNvPr id="10240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00150"/>
            <a:ext cx="9144000" cy="56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US" altLang="zh-TW" sz="3200" smtClean="0"/>
              <a:t>IMFs</a:t>
            </a:r>
          </a:p>
        </p:txBody>
      </p:sp>
      <p:pic>
        <p:nvPicPr>
          <p:cNvPr id="10342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00150"/>
            <a:ext cx="9144000" cy="56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US" altLang="zh-TW" sz="3200" smtClean="0"/>
              <a:t>Hilbert Spectrum</a:t>
            </a:r>
          </a:p>
        </p:txBody>
      </p:sp>
      <p:pic>
        <p:nvPicPr>
          <p:cNvPr id="104451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00150"/>
            <a:ext cx="9144000" cy="56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smtClean="0"/>
              <a:t>Degree of Nonstationarity</a:t>
            </a:r>
            <a:endParaRPr lang="zh-TW" altLang="en-US" smtClean="0"/>
          </a:p>
        </p:txBody>
      </p:sp>
      <p:sp>
        <p:nvSpPr>
          <p:cNvPr id="118787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smtClean="0"/>
              <a:t>Quantify nonstationarity</a:t>
            </a:r>
            <a:endParaRPr lang="zh-TW" altLang="en-US" smtClean="0"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z="3600" smtClean="0"/>
              <a:t>Need to define the Degree Stationarity</a:t>
            </a:r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altLang="zh-TW" smtClean="0"/>
              <a:t>Traditionally, stationarity is taken for granted; it is given; it is an article of faith.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altLang="zh-TW" smtClean="0"/>
          </a:p>
          <a:p>
            <a:pPr>
              <a:lnSpc>
                <a:spcPct val="90000"/>
              </a:lnSpc>
            </a:pPr>
            <a:r>
              <a:rPr lang="en-US" altLang="zh-TW" smtClean="0"/>
              <a:t>All the definitions of stationarity are too </a:t>
            </a:r>
            <a:r>
              <a:rPr lang="en-US" altLang="zh-TW" smtClean="0">
                <a:solidFill>
                  <a:srgbClr val="FF0000"/>
                </a:solidFill>
              </a:rPr>
              <a:t>restrictive and qualitative</a:t>
            </a:r>
            <a:r>
              <a:rPr lang="en-US" altLang="zh-TW" smtClean="0"/>
              <a:t>.</a:t>
            </a:r>
          </a:p>
          <a:p>
            <a:pPr>
              <a:lnSpc>
                <a:spcPct val="90000"/>
              </a:lnSpc>
            </a:pPr>
            <a:endParaRPr lang="en-US" altLang="zh-TW" smtClean="0"/>
          </a:p>
          <a:p>
            <a:pPr>
              <a:lnSpc>
                <a:spcPct val="90000"/>
              </a:lnSpc>
            </a:pPr>
            <a:r>
              <a:rPr lang="en-US" altLang="zh-TW" smtClean="0"/>
              <a:t>Good definition need to be quantitative to give a </a:t>
            </a:r>
            <a:r>
              <a:rPr lang="en-US" altLang="zh-TW" smtClean="0">
                <a:solidFill>
                  <a:srgbClr val="FF0000"/>
                </a:solidFill>
              </a:rPr>
              <a:t>Degree of Stationarity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Definition : Strictly Stationary</a:t>
            </a:r>
          </a:p>
        </p:txBody>
      </p:sp>
      <p:graphicFrame>
        <p:nvGraphicFramePr>
          <p:cNvPr id="24578" name="Object 3"/>
          <p:cNvGraphicFramePr>
            <a:graphicFrameLocks noChangeAspect="1"/>
          </p:cNvGraphicFramePr>
          <p:nvPr/>
        </p:nvGraphicFramePr>
        <p:xfrm>
          <a:off x="468313" y="2133600"/>
          <a:ext cx="8369300" cy="3167063"/>
        </p:xfrm>
        <a:graphic>
          <a:graphicData uri="http://schemas.openxmlformats.org/presentationml/2006/ole">
            <p:oleObj spid="_x0000_s24578" name="Equation" r:id="rId3" imgW="3924000" imgH="144756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153400" cy="1143000"/>
          </a:xfrm>
        </p:spPr>
        <p:txBody>
          <a:bodyPr/>
          <a:lstStyle/>
          <a:p>
            <a:r>
              <a:rPr lang="en-US" altLang="zh-TW" sz="3600" smtClean="0"/>
              <a:t>Definition : Wide Sense Stationary</a:t>
            </a:r>
          </a:p>
        </p:txBody>
      </p:sp>
      <p:graphicFrame>
        <p:nvGraphicFramePr>
          <p:cNvPr id="25602" name="Object 3"/>
          <p:cNvGraphicFramePr>
            <a:graphicFrameLocks noChangeAspect="1"/>
          </p:cNvGraphicFramePr>
          <p:nvPr/>
        </p:nvGraphicFramePr>
        <p:xfrm>
          <a:off x="1314450" y="1931988"/>
          <a:ext cx="6335713" cy="4167187"/>
        </p:xfrm>
        <a:graphic>
          <a:graphicData uri="http://schemas.openxmlformats.org/presentationml/2006/ole">
            <p:oleObj spid="_x0000_s25602" name="Equation" r:id="rId3" imgW="2971800" imgH="190476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305800" cy="1143000"/>
          </a:xfrm>
        </p:spPr>
        <p:txBody>
          <a:bodyPr/>
          <a:lstStyle/>
          <a:p>
            <a:r>
              <a:rPr lang="en-US" altLang="zh-TW" sz="3600" smtClean="0"/>
              <a:t>Definition : Statistically Stationary</a:t>
            </a:r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2060575"/>
            <a:ext cx="8229600" cy="4525963"/>
          </a:xfrm>
        </p:spPr>
        <p:txBody>
          <a:bodyPr/>
          <a:lstStyle/>
          <a:p>
            <a:r>
              <a:rPr lang="en-US" altLang="zh-TW" smtClean="0"/>
              <a:t>If the stationarity definitions are satisfied with certain degree of averaging.</a:t>
            </a:r>
          </a:p>
          <a:p>
            <a:endParaRPr lang="en-US" altLang="zh-TW" smtClean="0"/>
          </a:p>
          <a:p>
            <a:r>
              <a:rPr lang="en-US" altLang="zh-TW" smtClean="0"/>
              <a:t>All averaging involves a time scale.  The definition of this time scale is problematic.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Stationarity Tests</a:t>
            </a:r>
            <a:endParaRPr lang="zh-TW" altLang="en-US" smtClean="0"/>
          </a:p>
        </p:txBody>
      </p:sp>
      <p:sp>
        <p:nvSpPr>
          <p:cNvPr id="121859" name="內容版面配置區 2"/>
          <p:cNvSpPr>
            <a:spLocks noGrp="1"/>
          </p:cNvSpPr>
          <p:nvPr>
            <p:ph idx="1"/>
          </p:nvPr>
        </p:nvSpPr>
        <p:spPr>
          <a:xfrm>
            <a:off x="539750" y="1412875"/>
            <a:ext cx="8229600" cy="4752975"/>
          </a:xfrm>
        </p:spPr>
        <p:txBody>
          <a:bodyPr/>
          <a:lstStyle/>
          <a:p>
            <a:r>
              <a:rPr lang="en-US" altLang="zh-TW" sz="2800" smtClean="0"/>
              <a:t>To test stationarity or quantify non-stationarity, we need a precise time-frequency analysis tool.</a:t>
            </a:r>
          </a:p>
          <a:p>
            <a:endParaRPr lang="en-US" altLang="zh-TW" sz="2800" smtClean="0"/>
          </a:p>
          <a:p>
            <a:r>
              <a:rPr lang="en-US" altLang="zh-TW" sz="2800" smtClean="0"/>
              <a:t>In the past, Wigner-Ville distribution had been used.  But WV is Fourier based, which only make sense under stationary assumption.</a:t>
            </a:r>
          </a:p>
          <a:p>
            <a:endParaRPr lang="en-US" altLang="zh-TW" sz="2800" smtClean="0"/>
          </a:p>
          <a:p>
            <a:r>
              <a:rPr lang="en-US" altLang="zh-TW" sz="2800" smtClean="0"/>
              <a:t>We will use a more precise time-frequency representation based on EMD and Hilbert Spectral Analysis.</a:t>
            </a:r>
            <a:endParaRPr lang="zh-TW" altLang="en-US" sz="2800" smtClean="0"/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Degree of Stationarity</a:t>
            </a:r>
            <a:r>
              <a:rPr lang="en-US" altLang="zh-TW" sz="2400" smtClean="0"/>
              <a:t/>
            </a:r>
            <a:br>
              <a:rPr lang="en-US" altLang="zh-TW" sz="2400" smtClean="0"/>
            </a:br>
            <a:r>
              <a:rPr lang="en-US" altLang="zh-TW" sz="2400" smtClean="0"/>
              <a:t>Huang et al (1998)</a:t>
            </a:r>
            <a:endParaRPr lang="en-US" altLang="zh-TW" smtClean="0"/>
          </a:p>
        </p:txBody>
      </p:sp>
      <p:graphicFrame>
        <p:nvGraphicFramePr>
          <p:cNvPr id="26626" name="Object 3"/>
          <p:cNvGraphicFramePr>
            <a:graphicFrameLocks noChangeAspect="1"/>
          </p:cNvGraphicFramePr>
          <p:nvPr/>
        </p:nvGraphicFramePr>
        <p:xfrm>
          <a:off x="1892300" y="2016125"/>
          <a:ext cx="5503863" cy="3814763"/>
        </p:xfrm>
        <a:graphic>
          <a:graphicData uri="http://schemas.openxmlformats.org/presentationml/2006/ole">
            <p:oleObj spid="_x0000_s26626" name="Equation" r:id="rId3" imgW="2920680" imgH="205740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r>
              <a:rPr lang="en-US" altLang="zh-TW" smtClean="0"/>
              <a:t>Problems</a:t>
            </a:r>
            <a:endParaRPr lang="zh-TW" altLang="en-US" smtClean="0"/>
          </a:p>
        </p:txBody>
      </p:sp>
      <p:sp>
        <p:nvSpPr>
          <p:cNvPr id="122883" name="內容版面配置區 2"/>
          <p:cNvSpPr>
            <a:spLocks noGrp="1"/>
          </p:cNvSpPr>
          <p:nvPr>
            <p:ph idx="1"/>
          </p:nvPr>
        </p:nvSpPr>
        <p:spPr>
          <a:xfrm>
            <a:off x="468313" y="1196975"/>
            <a:ext cx="8229600" cy="5184775"/>
          </a:xfrm>
        </p:spPr>
        <p:txBody>
          <a:bodyPr/>
          <a:lstStyle/>
          <a:p>
            <a:r>
              <a:rPr lang="en-US" altLang="zh-TW" sz="2800" dirty="0" smtClean="0"/>
              <a:t>The instantaneous frequency used here includes both intra-wave and inter-wave frequency modulations: mixed nonlinearity with nonstationarity.</a:t>
            </a:r>
          </a:p>
          <a:p>
            <a:endParaRPr lang="en-US" altLang="zh-TW" sz="2800" dirty="0" smtClean="0"/>
          </a:p>
          <a:p>
            <a:r>
              <a:rPr lang="en-US" altLang="zh-TW" sz="2800" dirty="0" smtClean="0"/>
              <a:t>We have to define frequency here based on </a:t>
            </a:r>
            <a:r>
              <a:rPr lang="en-US" altLang="zh-TW" sz="2800" dirty="0" smtClean="0">
                <a:solidFill>
                  <a:srgbClr val="FF0000"/>
                </a:solidFill>
              </a:rPr>
              <a:t>whole wave period</a:t>
            </a:r>
            <a:r>
              <a:rPr lang="en-US" altLang="zh-TW" sz="2800" dirty="0" smtClean="0"/>
              <a:t>, </a:t>
            </a:r>
            <a:r>
              <a:rPr lang="el-GR" altLang="zh-TW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ω</a:t>
            </a:r>
            <a:r>
              <a:rPr lang="en-US" altLang="zh-TW" sz="2800" b="1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altLang="zh-TW" sz="2800" dirty="0" smtClean="0"/>
              <a:t> , to get only the inter-wave modulation.</a:t>
            </a:r>
          </a:p>
          <a:p>
            <a:endParaRPr lang="en-US" altLang="zh-TW" sz="2800" dirty="0" smtClean="0"/>
          </a:p>
          <a:p>
            <a:r>
              <a:rPr lang="en-US" altLang="zh-TW" sz="2800" dirty="0" smtClean="0"/>
              <a:t>We have also to define the degree of non-stationarity in a time dependent way. </a:t>
            </a:r>
            <a:endParaRPr lang="zh-TW" altLang="en-US" sz="2800" dirty="0" smtClean="0"/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74638"/>
            <a:ext cx="8785225" cy="1143000"/>
          </a:xfrm>
        </p:spPr>
        <p:txBody>
          <a:bodyPr/>
          <a:lstStyle/>
          <a:p>
            <a:r>
              <a:rPr lang="en-US" altLang="zh-TW" sz="4000" smtClean="0"/>
              <a:t>Tim-dependent Degree of </a:t>
            </a:r>
            <a:br>
              <a:rPr lang="en-US" altLang="zh-TW" sz="4000" smtClean="0"/>
            </a:br>
            <a:r>
              <a:rPr lang="en-US" altLang="zh-TW" sz="4000" smtClean="0"/>
              <a:t>non-Stationarity: </a:t>
            </a:r>
            <a:r>
              <a:rPr lang="en-US" altLang="zh-TW" sz="2800" smtClean="0">
                <a:solidFill>
                  <a:srgbClr val="FF0000"/>
                </a:solidFill>
              </a:rPr>
              <a:t>with a sliding window</a:t>
            </a:r>
            <a:r>
              <a:rPr lang="el-GR" altLang="zh-TW" sz="2800" smtClean="0">
                <a:solidFill>
                  <a:srgbClr val="FF0000"/>
                </a:solidFill>
              </a:rPr>
              <a:t> </a:t>
            </a:r>
            <a:r>
              <a:rPr lang="el-GR" altLang="zh-TW" sz="28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altLang="zh-TW" sz="28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graphicFrame>
        <p:nvGraphicFramePr>
          <p:cNvPr id="27650" name="Object 3"/>
          <p:cNvGraphicFramePr>
            <a:graphicFrameLocks noChangeAspect="1"/>
          </p:cNvGraphicFramePr>
          <p:nvPr/>
        </p:nvGraphicFramePr>
        <p:xfrm>
          <a:off x="654050" y="2693988"/>
          <a:ext cx="7273925" cy="3187700"/>
        </p:xfrm>
        <a:graphic>
          <a:graphicData uri="http://schemas.openxmlformats.org/presentationml/2006/ole">
            <p:oleObj spid="_x0000_s27650" name="Equation" r:id="rId3" imgW="2997000" imgH="132048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標題 1"/>
          <p:cNvSpPr>
            <a:spLocks noGrp="1"/>
          </p:cNvSpPr>
          <p:nvPr>
            <p:ph type="ctrTitle"/>
          </p:nvPr>
        </p:nvSpPr>
        <p:spPr>
          <a:xfrm>
            <a:off x="684213" y="1773238"/>
            <a:ext cx="7772400" cy="1470025"/>
          </a:xfrm>
        </p:spPr>
        <p:txBody>
          <a:bodyPr/>
          <a:lstStyle/>
          <a:p>
            <a:r>
              <a:rPr lang="en-US" altLang="zh-TW" smtClean="0"/>
              <a:t>Time-dependent Degree of Non-linearity</a:t>
            </a:r>
            <a:endParaRPr lang="zh-TW" altLang="en-US" smtClean="0"/>
          </a:p>
        </p:txBody>
      </p:sp>
      <p:sp>
        <p:nvSpPr>
          <p:cNvPr id="123907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smtClean="0"/>
              <a:t>For both nonstationary and nonlinear processes</a:t>
            </a:r>
            <a:endParaRPr lang="zh-TW" altLang="en-US" smtClean="0"/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en-US" altLang="zh-TW" sz="4000" smtClean="0"/>
              <a:t>Time-dependent degree of nonlinearity</a:t>
            </a:r>
            <a:endParaRPr lang="zh-TW" altLang="en-US" sz="4000" smtClean="0"/>
          </a:p>
        </p:txBody>
      </p:sp>
      <p:sp>
        <p:nvSpPr>
          <p:cNvPr id="28676" name="Text Box 5"/>
          <p:cNvSpPr txBox="1">
            <a:spLocks noChangeArrowheads="1"/>
          </p:cNvSpPr>
          <p:nvPr/>
        </p:nvSpPr>
        <p:spPr bwMode="auto">
          <a:xfrm>
            <a:off x="468313" y="1916113"/>
            <a:ext cx="8135937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20000"/>
              </a:spcBef>
            </a:pPr>
            <a:r>
              <a:rPr lang="en-US" altLang="zh-TW" sz="2800"/>
              <a:t>To consider the local frequency and amplitude variations, the definition of DN should be time- dependent as well.  </a:t>
            </a:r>
            <a:r>
              <a:rPr lang="en-US" altLang="zh-TW" sz="2800">
                <a:solidFill>
                  <a:srgbClr val="FF0000"/>
                </a:solidFill>
              </a:rPr>
              <a:t>All values are defined within a sliding window </a:t>
            </a:r>
            <a:r>
              <a:rPr lang="el-GR" altLang="zh-TW" sz="2800" b="1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altLang="zh-TW" sz="2800" b="1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altLang="zh-TW" sz="2800">
                <a:solidFill>
                  <a:srgbClr val="FF0000"/>
                </a:solidFill>
              </a:rPr>
              <a:t>:</a:t>
            </a:r>
            <a:endParaRPr lang="zh-TW" altLang="en-US" sz="2800">
              <a:solidFill>
                <a:srgbClr val="FF0000"/>
              </a:solidFill>
            </a:endParaRPr>
          </a:p>
        </p:txBody>
      </p:sp>
      <p:graphicFrame>
        <p:nvGraphicFramePr>
          <p:cNvPr id="28674" name="Object 3"/>
          <p:cNvGraphicFramePr>
            <a:graphicFrameLocks noChangeAspect="1"/>
          </p:cNvGraphicFramePr>
          <p:nvPr>
            <p:ph idx="1"/>
          </p:nvPr>
        </p:nvGraphicFramePr>
        <p:xfrm>
          <a:off x="971550" y="4149725"/>
          <a:ext cx="7221538" cy="1295400"/>
        </p:xfrm>
        <a:graphic>
          <a:graphicData uri="http://schemas.openxmlformats.org/presentationml/2006/ole">
            <p:oleObj spid="_x0000_s28674" name="Equation" r:id="rId3" imgW="2971800" imgH="53316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/>
              <a:t>Application to Biomedical case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09600"/>
          </a:xfrm>
        </p:spPr>
        <p:txBody>
          <a:bodyPr/>
          <a:lstStyle/>
          <a:p>
            <a:pPr eaLnBrk="1" hangingPunct="1"/>
            <a:r>
              <a:rPr lang="en-US" altLang="zh-TW" sz="2400" smtClean="0"/>
              <a:t>Heart Rate Variability : AF Patient</a:t>
            </a:r>
          </a:p>
        </p:txBody>
      </p:sp>
      <p:pic>
        <p:nvPicPr>
          <p:cNvPr id="135171" name="圖片 4" descr="IMF3_m.jpg"/>
          <p:cNvPicPr>
            <a:picLocks noChangeAspect="1" noChangeArrowheads="1"/>
          </p:cNvPicPr>
          <p:nvPr/>
        </p:nvPicPr>
        <p:blipFill>
          <a:blip r:embed="rId2" cstate="print"/>
          <a:srcRect l="74750" r="9605" b="49416"/>
          <a:stretch>
            <a:fillRect/>
          </a:stretch>
        </p:blipFill>
        <p:spPr bwMode="auto">
          <a:xfrm>
            <a:off x="1258888" y="1268413"/>
            <a:ext cx="6553200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4" name="圖片 2" descr="IMF3_m.jpg"/>
          <p:cNvPicPr>
            <a:picLocks noChangeAspect="1"/>
          </p:cNvPicPr>
          <p:nvPr/>
        </p:nvPicPr>
        <p:blipFill>
          <a:blip r:embed="rId2" cstate="print"/>
          <a:srcRect l="8994" r="8994"/>
          <a:stretch>
            <a:fillRect/>
          </a:stretch>
        </p:blipFill>
        <p:spPr bwMode="auto">
          <a:xfrm>
            <a:off x="360363" y="900113"/>
            <a:ext cx="8534400" cy="562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Conclusion</a:t>
            </a:r>
          </a:p>
        </p:txBody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zh-TW" sz="2800" smtClean="0"/>
              <a:t>With HHT, we can have a precisely defined instantaneous frequency; therefore, we can also define nonlinearity quantitatively.</a:t>
            </a:r>
          </a:p>
          <a:p>
            <a:pPr eaLnBrk="1" hangingPunct="1">
              <a:lnSpc>
                <a:spcPct val="80000"/>
              </a:lnSpc>
            </a:pPr>
            <a:endParaRPr lang="en-US" altLang="zh-TW" sz="2800" smtClean="0"/>
          </a:p>
          <a:p>
            <a:pPr eaLnBrk="1" hangingPunct="1">
              <a:lnSpc>
                <a:spcPct val="80000"/>
              </a:lnSpc>
            </a:pPr>
            <a:r>
              <a:rPr lang="en-US" altLang="zh-TW" sz="2800" smtClean="0"/>
              <a:t>Nonlinearity should be a state of a system dynamically rather than statistically.</a:t>
            </a:r>
          </a:p>
          <a:p>
            <a:pPr eaLnBrk="1" hangingPunct="1">
              <a:lnSpc>
                <a:spcPct val="80000"/>
              </a:lnSpc>
            </a:pPr>
            <a:endParaRPr lang="en-US" altLang="zh-TW" sz="2800" smtClean="0"/>
          </a:p>
          <a:p>
            <a:pPr eaLnBrk="1" hangingPunct="1">
              <a:lnSpc>
                <a:spcPct val="80000"/>
              </a:lnSpc>
            </a:pPr>
            <a:r>
              <a:rPr lang="en-US" altLang="zh-TW" sz="2800" smtClean="0"/>
              <a:t>There are many applications for the degree of nonlinearity in system integrity monitoring in engineering, biomedical and natural phenomena.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468313" y="1916113"/>
            <a:ext cx="8064500" cy="2016125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en-US" altLang="zh-TW" smtClean="0"/>
          </a:p>
          <a:p>
            <a:pPr>
              <a:lnSpc>
                <a:spcPct val="90000"/>
              </a:lnSpc>
            </a:pPr>
            <a:r>
              <a:rPr lang="en-US" altLang="zh-TW" sz="8800" smtClean="0">
                <a:solidFill>
                  <a:srgbClr val="FF0000"/>
                </a:solidFill>
              </a:rPr>
              <a:t>Thanks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5758</TotalTime>
  <Words>1242</Words>
  <Application>Microsoft Office PowerPoint</Application>
  <PresentationFormat>如螢幕大小 (4:3)</PresentationFormat>
  <Paragraphs>176</Paragraphs>
  <Slides>88</Slides>
  <Notes>0</Notes>
  <HiddenSlides>0</HiddenSlides>
  <MMClips>0</MMClips>
  <ScaleCrop>false</ScaleCrop>
  <HeadingPairs>
    <vt:vector size="6" baseType="variant"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88</vt:i4>
      </vt:variant>
    </vt:vector>
  </HeadingPairs>
  <TitlesOfParts>
    <vt:vector size="90" baseType="lpstr">
      <vt:lpstr>預設簡報設計</vt:lpstr>
      <vt:lpstr>Equation</vt:lpstr>
      <vt:lpstr>Quantification of  Nonlinearity and Nonstionarity</vt:lpstr>
      <vt:lpstr>投影片 2</vt:lpstr>
      <vt:lpstr>The term, ‘Nonlinearity,’ has been loosely used, most of the time,  simply as a fig leaf to cover our ignorance.</vt:lpstr>
      <vt:lpstr>How is nonlinearity defined?</vt:lpstr>
      <vt:lpstr>Linear Systems</vt:lpstr>
      <vt:lpstr>How is nonlinearity defined?</vt:lpstr>
      <vt:lpstr>Nonlinearity Tests</vt:lpstr>
      <vt:lpstr>How should nonlinearity be defined?</vt:lpstr>
      <vt:lpstr>Characteristics of Data from  Nonlinear Processes</vt:lpstr>
      <vt:lpstr>Nonlinear Pendulum : Asymmetric</vt:lpstr>
      <vt:lpstr>Nonlinear Pendulum : Symmetric</vt:lpstr>
      <vt:lpstr>Duffing Equation : Data</vt:lpstr>
      <vt:lpstr>Hilbert’s View on Nonlinear Data</vt:lpstr>
      <vt:lpstr>A simple mathematical model</vt:lpstr>
      <vt:lpstr>Duffing Type Wave Data: x = cos(wt+0.3 sin2wt)</vt:lpstr>
      <vt:lpstr>Duffing Type Wave Perturbation Expansion</vt:lpstr>
      <vt:lpstr>Duffing Type Wave Wavelet Spectrum</vt:lpstr>
      <vt:lpstr>Duffing Type Wave Hilbert Spectrum</vt:lpstr>
      <vt:lpstr>Duffing Type Wave Marginal Spectra</vt:lpstr>
      <vt:lpstr>The advantages of using HHT</vt:lpstr>
      <vt:lpstr>Define the degree of nonlinearity</vt:lpstr>
      <vt:lpstr>Characteristics of Data from  Nonlinear Processes</vt:lpstr>
      <vt:lpstr>Degree of nonlinearity</vt:lpstr>
      <vt:lpstr>The influence of amplitude variations Single component</vt:lpstr>
      <vt:lpstr>The influence of amplitude variations  for signals with multiple components</vt:lpstr>
      <vt:lpstr>Degree of Nonlinearity</vt:lpstr>
      <vt:lpstr>Calibration of the Degree of Nonlinearity</vt:lpstr>
      <vt:lpstr>Stokes Models</vt:lpstr>
      <vt:lpstr>Stokes I</vt:lpstr>
      <vt:lpstr>Phase Diagram</vt:lpstr>
      <vt:lpstr>IMFs</vt:lpstr>
      <vt:lpstr>Data and IFs : C1</vt:lpstr>
      <vt:lpstr>Data and IFs : C2</vt:lpstr>
      <vt:lpstr>Stokes II</vt:lpstr>
      <vt:lpstr>Phase Diagram</vt:lpstr>
      <vt:lpstr>Data and Ifs : C1</vt:lpstr>
      <vt:lpstr>Data and Ifs : C1 details</vt:lpstr>
      <vt:lpstr>Data and Ifs : C2</vt:lpstr>
      <vt:lpstr>Combined Stokes I and II</vt:lpstr>
      <vt:lpstr>Water Waves</vt:lpstr>
      <vt:lpstr>Comparison : Station #1</vt:lpstr>
      <vt:lpstr>Data and IF : Station #1 DN=0.1607</vt:lpstr>
      <vt:lpstr>Duffing Models</vt:lpstr>
      <vt:lpstr>Duffing I</vt:lpstr>
      <vt:lpstr>Phase Diagram</vt:lpstr>
      <vt:lpstr>IMFs</vt:lpstr>
      <vt:lpstr>Data and IFs</vt:lpstr>
      <vt:lpstr>Data and Ifs Details</vt:lpstr>
      <vt:lpstr>Summary Duffing I</vt:lpstr>
      <vt:lpstr>Duffing II</vt:lpstr>
      <vt:lpstr>Summary Duffing II</vt:lpstr>
      <vt:lpstr>Summary Duffing II</vt:lpstr>
      <vt:lpstr>Duffing O : Original</vt:lpstr>
      <vt:lpstr>Data and IFs</vt:lpstr>
      <vt:lpstr>Data and Ifs : Details</vt:lpstr>
      <vt:lpstr>Phase Diagram</vt:lpstr>
      <vt:lpstr>IMFs</vt:lpstr>
      <vt:lpstr>Duffing 0 : Original</vt:lpstr>
      <vt:lpstr>Phase : e=0.50</vt:lpstr>
      <vt:lpstr>IMF e=0.50</vt:lpstr>
      <vt:lpstr>Data and Ifs : e=0.50</vt:lpstr>
      <vt:lpstr>Data and Ifs : details e=0.50</vt:lpstr>
      <vt:lpstr>Summary : Epsilon</vt:lpstr>
      <vt:lpstr>Summary All Duffing Models</vt:lpstr>
      <vt:lpstr>Lorenz Model</vt:lpstr>
      <vt:lpstr>Lorenz Model</vt:lpstr>
      <vt:lpstr>Phase Diagram for ro=28</vt:lpstr>
      <vt:lpstr>X-Component</vt:lpstr>
      <vt:lpstr>Data and IF</vt:lpstr>
      <vt:lpstr>Spectra data and IF</vt:lpstr>
      <vt:lpstr>IMFs</vt:lpstr>
      <vt:lpstr>Hilbert Spectrum</vt:lpstr>
      <vt:lpstr>Degree of Nonstationarity</vt:lpstr>
      <vt:lpstr>Need to define the Degree Stationarity</vt:lpstr>
      <vt:lpstr>Definition : Strictly Stationary</vt:lpstr>
      <vt:lpstr>Definition : Wide Sense Stationary</vt:lpstr>
      <vt:lpstr>Definition : Statistically Stationary</vt:lpstr>
      <vt:lpstr>Stationarity Tests</vt:lpstr>
      <vt:lpstr>Degree of Stationarity Huang et al (1998)</vt:lpstr>
      <vt:lpstr>Problems</vt:lpstr>
      <vt:lpstr>Tim-dependent Degree of  non-Stationarity: with a sliding window ΔT</vt:lpstr>
      <vt:lpstr>Time-dependent Degree of Non-linearity</vt:lpstr>
      <vt:lpstr>Time-dependent degree of nonlinearity</vt:lpstr>
      <vt:lpstr>Application to Biomedical case</vt:lpstr>
      <vt:lpstr>Heart Rate Variability : AF Patient</vt:lpstr>
      <vt:lpstr>投影片 86</vt:lpstr>
      <vt:lpstr>Conclusion</vt:lpstr>
      <vt:lpstr>投影片 88</vt:lpstr>
    </vt:vector>
  </TitlesOfParts>
  <Company>NCU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Degree of Nonlinearity</dc:title>
  <dc:creator>Norden</dc:creator>
  <cp:lastModifiedBy>Norden</cp:lastModifiedBy>
  <cp:revision>74</cp:revision>
  <dcterms:created xsi:type="dcterms:W3CDTF">2010-05-03T06:16:19Z</dcterms:created>
  <dcterms:modified xsi:type="dcterms:W3CDTF">2013-01-30T18:10:40Z</dcterms:modified>
</cp:coreProperties>
</file>